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68" r:id="rId3"/>
    <p:sldId id="298" r:id="rId4"/>
    <p:sldId id="283" r:id="rId5"/>
    <p:sldId id="301" r:id="rId6"/>
    <p:sldId id="303" r:id="rId7"/>
    <p:sldId id="269" r:id="rId8"/>
    <p:sldId id="284" r:id="rId9"/>
    <p:sldId id="285" r:id="rId10"/>
    <p:sldId id="296" r:id="rId11"/>
    <p:sldId id="300" r:id="rId12"/>
    <p:sldId id="286" r:id="rId13"/>
    <p:sldId id="287" r:id="rId14"/>
    <p:sldId id="288" r:id="rId15"/>
    <p:sldId id="289" r:id="rId16"/>
    <p:sldId id="290" r:id="rId17"/>
    <p:sldId id="299" r:id="rId18"/>
    <p:sldId id="291" r:id="rId19"/>
    <p:sldId id="292" r:id="rId20"/>
    <p:sldId id="293" r:id="rId21"/>
    <p:sldId id="305" r:id="rId22"/>
    <p:sldId id="275" r:id="rId23"/>
    <p:sldId id="295" r:id="rId24"/>
    <p:sldId id="297" r:id="rId25"/>
    <p:sldId id="266" r:id="rId26"/>
    <p:sldId id="30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B0657-3EB1-F94F-AE59-0B4C34E864AC}" type="datetimeFigureOut">
              <a:rPr lang="en-US" smtClean="0"/>
              <a:t>6/12/17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8DE0F-CF79-0F48-B00F-773055D85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85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Kevin Shea 2016</a:t>
            </a:r>
            <a:r>
              <a:rPr lang="en-US" baseline="0" dirty="0" smtClean="0"/>
              <a:t> JCE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9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Lasry</a:t>
            </a:r>
            <a:r>
              <a:rPr lang="en-US" dirty="0" smtClean="0"/>
              <a:t> (2008) found that colored cards worked</a:t>
            </a:r>
            <a:r>
              <a:rPr lang="en-US" baseline="0" dirty="0" smtClean="0"/>
              <a:t> as well as clickers to improve student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Innovators</a:t>
            </a:r>
            <a:r>
              <a:rPr lang="en-US" baseline="0" dirty="0" smtClean="0"/>
              <a:t> (2.3%); Early Adopters (14.6%); CHASM; Early Majority (34.1%); Late Majority (34.1%); Laggards (16.9%)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18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Literature suggests</a:t>
            </a:r>
            <a:r>
              <a:rPr lang="en-US" baseline="0" dirty="0" smtClean="0"/>
              <a:t> clickers are used most in large classes (&gt;55) in introductory courses (Gibbons, 2017).  No evidence that faculty member rank (age) is a factor in clicker adoption.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9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Formative assessment associated with clickers improves student success.  </a:t>
            </a:r>
            <a:r>
              <a:rPr lang="en-US" dirty="0" err="1" smtClean="0"/>
              <a:t>Poulis</a:t>
            </a:r>
            <a:r>
              <a:rPr lang="en-US" dirty="0" smtClean="0"/>
              <a:t> (1998) found passing rate of 85% when clickers used, compared to 60% without clickers.</a:t>
            </a:r>
          </a:p>
          <a:p>
            <a:r>
              <a:rPr lang="en-US" dirty="0" err="1" smtClean="0"/>
              <a:t>Bunce</a:t>
            </a:r>
            <a:r>
              <a:rPr lang="en-US" dirty="0" smtClean="0"/>
              <a:t> (2006) reported no improvement with clickers </a:t>
            </a:r>
            <a:r>
              <a:rPr lang="en-US" dirty="0" err="1" smtClean="0"/>
              <a:t>vs</a:t>
            </a:r>
            <a:r>
              <a:rPr lang="en-US" dirty="0" smtClean="0"/>
              <a:t> online quizzes BUT the histogram was visible to students while answering with clickers.</a:t>
            </a:r>
          </a:p>
          <a:p>
            <a:r>
              <a:rPr lang="en-US" dirty="0" smtClean="0"/>
              <a:t>Miller (2003) reports that health professionals are able to maintain interest in presentations more readily when clickers are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6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Judson and Sawada, 2002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7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60% correct response is ideal.  Higher responses indicate questions aren’t adequately challenging</a:t>
            </a:r>
            <a:r>
              <a:rPr lang="en-US" baseline="0" dirty="0" smtClean="0"/>
              <a:t> (MacArthur 2013)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80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about A2L (</a:t>
            </a:r>
            <a:r>
              <a:rPr lang="en-US" dirty="0" err="1" smtClean="0"/>
              <a:t>DuFresne</a:t>
            </a:r>
            <a:r>
              <a:rPr lang="en-US" baseline="0" dirty="0" smtClean="0"/>
              <a:t> and Beatty papers)</a:t>
            </a:r>
          </a:p>
          <a:p>
            <a:r>
              <a:rPr lang="en-US" baseline="0" dirty="0" smtClean="0"/>
              <a:t>Threefold purpose for every question – content goal, process goal, and metacognitive goal</a:t>
            </a:r>
            <a:endParaRPr lang="en-US" dirty="0" smtClean="0"/>
          </a:p>
          <a:p>
            <a:r>
              <a:rPr lang="en-US" dirty="0" smtClean="0"/>
              <a:t>Boyle and </a:t>
            </a:r>
            <a:r>
              <a:rPr lang="en-US" dirty="0" err="1" smtClean="0"/>
              <a:t>Nicol</a:t>
            </a:r>
            <a:r>
              <a:rPr lang="en-US" dirty="0" smtClean="0"/>
              <a:t> studies</a:t>
            </a:r>
            <a:r>
              <a:rPr lang="en-US" baseline="0" dirty="0" smtClean="0"/>
              <a:t> said </a:t>
            </a:r>
            <a:r>
              <a:rPr lang="en-US" dirty="0" smtClean="0"/>
              <a:t>Students prefer PI over A2L,</a:t>
            </a:r>
            <a:r>
              <a:rPr lang="en-US" baseline="0" dirty="0" smtClean="0"/>
              <a:t> but I’m not sure they were careful with implementation of A2L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10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Kevin Shea’s idea, used with</a:t>
            </a:r>
            <a:r>
              <a:rPr lang="en-US" baseline="0" dirty="0" smtClean="0"/>
              <a:t> Learning </a:t>
            </a:r>
            <a:r>
              <a:rPr lang="en-US" baseline="0" dirty="0" err="1" smtClean="0"/>
              <a:t>Catalytics</a:t>
            </a:r>
            <a:r>
              <a:rPr lang="en-US" baseline="0" dirty="0" smtClean="0"/>
              <a:t>, have students label the stereogenic centers.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 err="1" smtClean="0"/>
              <a:t>Nearpod</a:t>
            </a:r>
            <a:r>
              <a:rPr lang="en-US" dirty="0" smtClean="0"/>
              <a:t>, can have students LABEL the stereogenic</a:t>
            </a:r>
            <a:r>
              <a:rPr lang="en-US" baseline="0" dirty="0" smtClean="0"/>
              <a:t> centers.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3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Ruder (2008)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8DE0F-CF79-0F48-B00F-773055D859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6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5028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502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A34E1E-958C-D449-A71B-1401FD30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6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29756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297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162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257629" cy="4005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9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98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081" y="4677974"/>
            <a:ext cx="748309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0080" y="612775"/>
            <a:ext cx="7483091" cy="38716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09" y="5244712"/>
            <a:ext cx="7477561" cy="3958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74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6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76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57628" cy="398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Avenir Heavy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5"/>
          </a:solidFill>
          <a:latin typeface="Avenir Book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5"/>
          </a:solidFill>
          <a:latin typeface="Avenir Book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/>
          </a:solidFill>
          <a:latin typeface="Avenir Book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/>
          </a:solidFill>
          <a:latin typeface="Avenir Book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3"/>
          </a:solidFill>
          <a:latin typeface="Avenir Book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7.w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plickers.co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792885" cy="1470025"/>
          </a:xfrm>
        </p:spPr>
        <p:txBody>
          <a:bodyPr/>
          <a:lstStyle/>
          <a:p>
            <a:pPr algn="ctr"/>
            <a:r>
              <a:rPr lang="en-US" sz="4400" dirty="0" smtClean="0">
                <a:latin typeface="Avenir Heavy"/>
                <a:cs typeface="Avenir Heavy"/>
              </a:rPr>
              <a:t>Clickers</a:t>
            </a:r>
            <a:endParaRPr lang="en-US" sz="4400" dirty="0"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08759"/>
            <a:ext cx="7792885" cy="84844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latin typeface="Avenir Book"/>
                <a:cs typeface="Avenir Book"/>
              </a:rPr>
              <a:t>Jennifer Muzyka, Centre College</a:t>
            </a:r>
          </a:p>
          <a:p>
            <a:pPr algn="ctr"/>
            <a:r>
              <a:rPr lang="en-US" dirty="0" smtClean="0">
                <a:cs typeface="Avenir Book"/>
              </a:rPr>
              <a:t>Active Learning in Organic Chemistry, 2017</a:t>
            </a:r>
            <a:endParaRPr lang="en-US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194364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 (Mazur)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Short lecture</a:t>
            </a:r>
          </a:p>
          <a:p>
            <a:r>
              <a:rPr lang="en-US" dirty="0" smtClean="0"/>
              <a:t>Students answer clicker question individually</a:t>
            </a:r>
          </a:p>
          <a:p>
            <a:r>
              <a:rPr lang="en-US" dirty="0" smtClean="0"/>
              <a:t>Instructor views histogram but doesn’t share with students</a:t>
            </a:r>
          </a:p>
          <a:p>
            <a:r>
              <a:rPr lang="en-US" dirty="0" smtClean="0"/>
              <a:t>Students discuss question with others who disagree</a:t>
            </a:r>
          </a:p>
          <a:p>
            <a:r>
              <a:rPr lang="en-US" dirty="0" smtClean="0"/>
              <a:t>Students answer clicker question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95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Assessing-to-Learn (A2L) or Question-driven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Students discuss question in small groups before answering</a:t>
            </a:r>
          </a:p>
          <a:p>
            <a:r>
              <a:rPr lang="en-US" dirty="0" smtClean="0"/>
              <a:t>Instructor displays histogram of responses</a:t>
            </a:r>
          </a:p>
          <a:p>
            <a:r>
              <a:rPr lang="en-US" dirty="0" smtClean="0"/>
              <a:t>Instructor moderates whole class discussion</a:t>
            </a:r>
          </a:p>
          <a:p>
            <a:r>
              <a:rPr lang="en-US" dirty="0" smtClean="0"/>
              <a:t>Three to four cycles per 50 minute class period</a:t>
            </a:r>
          </a:p>
          <a:p>
            <a:r>
              <a:rPr lang="en-US" dirty="0" smtClean="0"/>
              <a:t>Each question has content goal, process goal, and metacognitive 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the major product.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233188"/>
              </p:ext>
            </p:extLst>
          </p:nvPr>
        </p:nvGraphicFramePr>
        <p:xfrm>
          <a:off x="1417007" y="3575491"/>
          <a:ext cx="6088063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S ChemDraw Drawing" r:id="rId3" imgW="6087600" imgH="1799640" progId="ChemDraw.Document.6.0">
                  <p:embed/>
                </p:oleObj>
              </mc:Choice>
              <mc:Fallback>
                <p:oleObj name="CS ChemDraw Drawing" r:id="rId3" imgW="6087600" imgH="1799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7007" y="3575491"/>
                        <a:ext cx="6088063" cy="180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45" y="1324779"/>
            <a:ext cx="3195693" cy="193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76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stereogenic centers?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270623"/>
              </p:ext>
            </p:extLst>
          </p:nvPr>
        </p:nvGraphicFramePr>
        <p:xfrm>
          <a:off x="2613057" y="1901350"/>
          <a:ext cx="3913378" cy="4162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S ChemDraw Drawing" r:id="rId4" imgW="2743560" imgH="2917080" progId="ChemDraw.Document.6.0">
                  <p:embed/>
                </p:oleObj>
              </mc:Choice>
              <mc:Fallback>
                <p:oleObj name="CS ChemDraw Drawing" r:id="rId4" imgW="2743560" imgH="2917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13057" y="1901350"/>
                        <a:ext cx="3913378" cy="41624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424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Which is the most stable conformer of cis-1-chloro-3-isopropylcyclohexane?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046" r="-37046"/>
          <a:stretch>
            <a:fillRect/>
          </a:stretch>
        </p:blipFill>
        <p:spPr bwMode="auto">
          <a:xfrm>
            <a:off x="457200" y="1600200"/>
            <a:ext cx="8258175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3246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order of stability from most to least stable?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2-methyl-2-pentene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(Z)-hex-2-ene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2,3-dimethylbut-2-ene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Hex-1-ene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(E)-hex-2-ene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24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How should the mechanism arrows be written? (Enter a sequence of numbers.)  The 1</a:t>
            </a:r>
            <a:r>
              <a:rPr lang="en-US" sz="2000" baseline="30000" dirty="0">
                <a:latin typeface="Arial" charset="0"/>
              </a:rPr>
              <a:t>st</a:t>
            </a:r>
            <a:r>
              <a:rPr lang="en-US" sz="2000" dirty="0">
                <a:latin typeface="Arial" charset="0"/>
              </a:rPr>
              <a:t> number is the base of a curved arrow.  The second number is the head.  If there is a second arrow, the 3</a:t>
            </a:r>
            <a:r>
              <a:rPr lang="en-US" sz="2000" baseline="30000" dirty="0">
                <a:latin typeface="Arial" charset="0"/>
              </a:rPr>
              <a:t>rd</a:t>
            </a:r>
            <a:r>
              <a:rPr lang="en-US" sz="2000" dirty="0">
                <a:latin typeface="Arial" charset="0"/>
              </a:rPr>
              <a:t> number would be the base and the 4</a:t>
            </a:r>
            <a:r>
              <a:rPr lang="en-US" sz="2000" baseline="30000" dirty="0">
                <a:latin typeface="Arial" charset="0"/>
              </a:rPr>
              <a:t>th</a:t>
            </a:r>
            <a:r>
              <a:rPr lang="en-US" sz="2000" dirty="0">
                <a:latin typeface="Arial" charset="0"/>
              </a:rPr>
              <a:t> number would be the head.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865364"/>
              </p:ext>
            </p:extLst>
          </p:nvPr>
        </p:nvGraphicFramePr>
        <p:xfrm>
          <a:off x="585730" y="3220558"/>
          <a:ext cx="76200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S ChemDraw Drawing" r:id="rId3" imgW="5401440" imgH="849600" progId="ChemDraw.Document.6.0">
                  <p:embed/>
                </p:oleObj>
              </mc:Choice>
              <mc:Fallback>
                <p:oleObj name="CS ChemDraw Drawing" r:id="rId3" imgW="5401440" imgH="849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30" y="3220558"/>
                        <a:ext cx="76200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2174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How should the mechanism arrows be written? (Enter a sequence of numbers.)  The 1</a:t>
            </a:r>
            <a:r>
              <a:rPr lang="en-US" sz="2000" baseline="30000" dirty="0">
                <a:latin typeface="Arial" charset="0"/>
              </a:rPr>
              <a:t>st</a:t>
            </a:r>
            <a:r>
              <a:rPr lang="en-US" sz="2000" dirty="0">
                <a:latin typeface="Arial" charset="0"/>
              </a:rPr>
              <a:t> number is the base of a curved arrow.  The second number is the head.  If there is a second arrow, the 3</a:t>
            </a:r>
            <a:r>
              <a:rPr lang="en-US" sz="2000" baseline="30000" dirty="0">
                <a:latin typeface="Arial" charset="0"/>
              </a:rPr>
              <a:t>rd</a:t>
            </a:r>
            <a:r>
              <a:rPr lang="en-US" sz="2000" dirty="0">
                <a:latin typeface="Arial" charset="0"/>
              </a:rPr>
              <a:t> number would be the base and the 4</a:t>
            </a:r>
            <a:r>
              <a:rPr lang="en-US" sz="2000" baseline="30000" dirty="0">
                <a:latin typeface="Arial" charset="0"/>
              </a:rPr>
              <a:t>th</a:t>
            </a:r>
            <a:r>
              <a:rPr lang="en-US" sz="2000" dirty="0">
                <a:latin typeface="Arial" charset="0"/>
              </a:rPr>
              <a:t> number would be the head.</a:t>
            </a:r>
            <a:endParaRPr lang="en-US" sz="2000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918788"/>
              </p:ext>
            </p:extLst>
          </p:nvPr>
        </p:nvGraphicFramePr>
        <p:xfrm>
          <a:off x="585730" y="3220558"/>
          <a:ext cx="76200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CS ChemDraw Drawing" r:id="rId4" imgW="5401440" imgH="849600" progId="ChemDraw.Document.6.0">
                  <p:embed/>
                </p:oleObj>
              </mc:Choice>
              <mc:Fallback>
                <p:oleObj name="CS ChemDraw Drawing" r:id="rId4" imgW="5401440" imgH="849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30" y="3220558"/>
                        <a:ext cx="76200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99882"/>
              </p:ext>
            </p:extLst>
          </p:nvPr>
        </p:nvGraphicFramePr>
        <p:xfrm>
          <a:off x="1725976" y="2739240"/>
          <a:ext cx="1601118" cy="70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CS ChemDraw Drawing" r:id="rId6" imgW="1218960" imgH="536040" progId="ChemDraw.Document.6.0">
                  <p:embed/>
                </p:oleObj>
              </mc:Choice>
              <mc:Fallback>
                <p:oleObj name="CS ChemDraw Drawing" r:id="rId6" imgW="1218960" imgH="536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5976" y="2739240"/>
                        <a:ext cx="1601118" cy="704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7445" y="3862768"/>
            <a:ext cx="457200" cy="43248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9"/>
          <a:srcRect l="479" r="479"/>
          <a:stretch>
            <a:fillRect/>
          </a:stretch>
        </p:blipFill>
        <p:spPr>
          <a:xfrm>
            <a:off x="824414" y="4295248"/>
            <a:ext cx="2542580" cy="122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06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MS PGothic" charset="0"/>
              </a:rPr>
              <a:t>Propose a multi-step synthesis to convert cyclohexene to </a:t>
            </a:r>
            <a:r>
              <a:rPr lang="en-US" dirty="0" err="1">
                <a:latin typeface="Calibri" charset="0"/>
                <a:ea typeface="MS PGothic" charset="0"/>
              </a:rPr>
              <a:t>ethoxycyclohexane</a:t>
            </a:r>
            <a:r>
              <a:rPr lang="en-US" dirty="0">
                <a:latin typeface="Calibri" charset="0"/>
                <a:ea typeface="MS PGothic" charset="0"/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5010"/>
              </p:ext>
            </p:extLst>
          </p:nvPr>
        </p:nvGraphicFramePr>
        <p:xfrm>
          <a:off x="304800" y="1943443"/>
          <a:ext cx="8534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CS ChemDraw Drawing" r:id="rId3" imgW="5747760" imgH="1416600" progId="ChemDraw.Document.6.0">
                  <p:embed/>
                </p:oleObj>
              </mc:Choice>
              <mc:Fallback>
                <p:oleObj name="CS ChemDraw Drawing" r:id="rId3" imgW="5747760" imgH="1416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43443"/>
                        <a:ext cx="8534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308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 12 13    OR   11 9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728247"/>
              </p:ext>
            </p:extLst>
          </p:nvPr>
        </p:nvGraphicFramePr>
        <p:xfrm>
          <a:off x="1219711" y="2132292"/>
          <a:ext cx="7010400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CS ChemDraw Drawing" r:id="rId3" imgW="6024240" imgH="1961640" progId="ChemDraw.Document.6.0">
                  <p:embed/>
                </p:oleObj>
              </mc:Choice>
              <mc:Fallback>
                <p:oleObj name="CS ChemDraw Drawing" r:id="rId3" imgW="6024240" imgH="19616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711" y="2132292"/>
                        <a:ext cx="7010400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52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What is your experience with clickers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Haven’t tried them but am interested</a:t>
            </a:r>
          </a:p>
          <a:p>
            <a:r>
              <a:rPr lang="en-US" dirty="0" smtClean="0"/>
              <a:t>Use them occasionally</a:t>
            </a:r>
          </a:p>
          <a:p>
            <a:r>
              <a:rPr lang="en-US" dirty="0" smtClean="0"/>
              <a:t>Use them regularly</a:t>
            </a:r>
          </a:p>
          <a:p>
            <a:r>
              <a:rPr lang="en-US" dirty="0" smtClean="0"/>
              <a:t>Haven’t really considered them</a:t>
            </a:r>
          </a:p>
          <a:p>
            <a:r>
              <a:rPr lang="en-US" dirty="0" smtClean="0"/>
              <a:t>Opposed to their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20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Synthesize </a:t>
            </a:r>
            <a:r>
              <a:rPr lang="en-US" sz="1800" dirty="0"/>
              <a:t>3-methylhex-3-ene from butan-2-ol and 1-bromopropane by entering the number for the correct reagents for the letters in the boxes.  You will need to determine </a:t>
            </a:r>
            <a:r>
              <a:rPr lang="en-US" sz="1800" dirty="0" smtClean="0"/>
              <a:t>the identity of Compounds </a:t>
            </a:r>
            <a:r>
              <a:rPr lang="en-US" sz="1800" dirty="0"/>
              <a:t>U, V, and W along the way. Use each reagent only once.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1. (1. LiAlH</a:t>
            </a:r>
            <a:r>
              <a:rPr lang="en-US" sz="2600" baseline="-25000" dirty="0"/>
              <a:t>4</a:t>
            </a:r>
            <a:r>
              <a:rPr lang="en-US" sz="2600" dirty="0"/>
              <a:t>, ether  2. H</a:t>
            </a:r>
            <a:r>
              <a:rPr lang="en-US" sz="2600" baseline="-25000" dirty="0"/>
              <a:t>3</a:t>
            </a:r>
            <a:r>
              <a:rPr lang="en-US" sz="2600" dirty="0"/>
              <a:t>O</a:t>
            </a:r>
            <a:r>
              <a:rPr lang="en-US" sz="2600" baseline="30000" dirty="0"/>
              <a:t>+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/>
              <a:t>2. Na</a:t>
            </a:r>
            <a:r>
              <a:rPr lang="en-US" sz="2600" baseline="-25000" dirty="0"/>
              <a:t>2</a:t>
            </a:r>
            <a:r>
              <a:rPr lang="en-US" sz="2600" dirty="0"/>
              <a:t>Cr</a:t>
            </a:r>
            <a:r>
              <a:rPr lang="en-US" sz="2600" baseline="-25000" dirty="0"/>
              <a:t>2</a:t>
            </a:r>
            <a:r>
              <a:rPr lang="en-US" sz="2600" dirty="0"/>
              <a:t>O</a:t>
            </a:r>
            <a:r>
              <a:rPr lang="en-US" sz="2600" baseline="-25000" dirty="0"/>
              <a:t>7</a:t>
            </a:r>
            <a:r>
              <a:rPr lang="en-US" sz="2600" dirty="0"/>
              <a:t>, H</a:t>
            </a:r>
            <a:r>
              <a:rPr lang="en-US" sz="2600" baseline="-25000" dirty="0"/>
              <a:t>2</a:t>
            </a:r>
            <a:r>
              <a:rPr lang="en-US" sz="2600" dirty="0"/>
              <a:t>SO</a:t>
            </a:r>
            <a:r>
              <a:rPr lang="en-US" sz="2600" baseline="-25000" dirty="0"/>
              <a:t>4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3. Compound V</a:t>
            </a:r>
          </a:p>
          <a:p>
            <a:pPr marL="0" indent="0">
              <a:buNone/>
            </a:pPr>
            <a:r>
              <a:rPr lang="en-US" sz="2600" dirty="0"/>
              <a:t>4. Compound W</a:t>
            </a:r>
          </a:p>
          <a:p>
            <a:pPr marL="0" indent="0">
              <a:buNone/>
            </a:pPr>
            <a:r>
              <a:rPr lang="en-US" sz="2600" dirty="0"/>
              <a:t>5. Ph</a:t>
            </a:r>
            <a:r>
              <a:rPr lang="en-US" sz="2600" baseline="-25000" dirty="0"/>
              <a:t>3</a:t>
            </a:r>
            <a:r>
              <a:rPr lang="en-US" sz="2600" dirty="0"/>
              <a:t>P</a:t>
            </a:r>
          </a:p>
          <a:p>
            <a:pPr marL="0" indent="0">
              <a:buNone/>
            </a:pPr>
            <a:r>
              <a:rPr lang="en-US" sz="2600" dirty="0"/>
              <a:t>6. </a:t>
            </a:r>
            <a:r>
              <a:rPr lang="en-US" sz="2600" dirty="0" err="1"/>
              <a:t>BuLi</a:t>
            </a:r>
            <a:r>
              <a:rPr lang="en-US" sz="2600" dirty="0"/>
              <a:t>, ether</a:t>
            </a:r>
          </a:p>
          <a:p>
            <a:pPr marL="0" indent="0">
              <a:buNone/>
            </a:pPr>
            <a:r>
              <a:rPr lang="en-US" sz="2600" dirty="0"/>
              <a:t>7.  Mg, ether</a:t>
            </a:r>
          </a:p>
          <a:p>
            <a:pPr marL="0" indent="0">
              <a:buNone/>
            </a:pPr>
            <a:r>
              <a:rPr lang="en-US" sz="2600" dirty="0"/>
              <a:t>8. </a:t>
            </a:r>
            <a:r>
              <a:rPr lang="en-US" sz="2600" dirty="0" err="1"/>
              <a:t>NaOEt</a:t>
            </a:r>
            <a:r>
              <a:rPr lang="en-US" sz="2600" dirty="0"/>
              <a:t>, </a:t>
            </a:r>
            <a:r>
              <a:rPr lang="en-US" sz="2600" dirty="0" err="1"/>
              <a:t>EtOH</a:t>
            </a:r>
            <a:endParaRPr lang="en-US" sz="2600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618113"/>
              </p:ext>
            </p:extLst>
          </p:nvPr>
        </p:nvGraphicFramePr>
        <p:xfrm>
          <a:off x="2848072" y="2723321"/>
          <a:ext cx="61341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CS ChemDraw Drawing" r:id="rId3" imgW="6133830" imgH="1971675" progId="ChemDraw.Document.6.0">
                  <p:embed/>
                </p:oleObj>
              </mc:Choice>
              <mc:Fallback>
                <p:oleObj name="CS ChemDraw Drawing" r:id="rId3" imgW="6133830" imgH="19716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8072" y="2723321"/>
                        <a:ext cx="613410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1095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Synthesize </a:t>
            </a:r>
            <a:r>
              <a:rPr lang="en-US" sz="1800" dirty="0"/>
              <a:t>3-methylhex-3-ene from butan-2-ol and 1-bromopropane by entering the number for the correct reagents for the letters in the boxes.  You will need to determine </a:t>
            </a:r>
            <a:r>
              <a:rPr lang="en-US" sz="1800" dirty="0" smtClean="0"/>
              <a:t>the identity of Compounds </a:t>
            </a:r>
            <a:r>
              <a:rPr lang="en-US" sz="1800" dirty="0"/>
              <a:t>U, V, and W along the way. Use each reagent only once.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1. (1. LiAlH</a:t>
            </a:r>
            <a:r>
              <a:rPr lang="en-US" sz="2600" baseline="-25000" dirty="0"/>
              <a:t>4</a:t>
            </a:r>
            <a:r>
              <a:rPr lang="en-US" sz="2600" dirty="0"/>
              <a:t>, ether  2. H</a:t>
            </a:r>
            <a:r>
              <a:rPr lang="en-US" sz="2600" baseline="-25000" dirty="0"/>
              <a:t>3</a:t>
            </a:r>
            <a:r>
              <a:rPr lang="en-US" sz="2600" dirty="0"/>
              <a:t>O</a:t>
            </a:r>
            <a:r>
              <a:rPr lang="en-US" sz="2600" baseline="30000" dirty="0"/>
              <a:t>+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/>
              <a:t>2. Na</a:t>
            </a:r>
            <a:r>
              <a:rPr lang="en-US" sz="2600" baseline="-25000" dirty="0"/>
              <a:t>2</a:t>
            </a:r>
            <a:r>
              <a:rPr lang="en-US" sz="2600" dirty="0"/>
              <a:t>Cr</a:t>
            </a:r>
            <a:r>
              <a:rPr lang="en-US" sz="2600" baseline="-25000" dirty="0"/>
              <a:t>2</a:t>
            </a:r>
            <a:r>
              <a:rPr lang="en-US" sz="2600" dirty="0"/>
              <a:t>O</a:t>
            </a:r>
            <a:r>
              <a:rPr lang="en-US" sz="2600" baseline="-25000" dirty="0"/>
              <a:t>7</a:t>
            </a:r>
            <a:r>
              <a:rPr lang="en-US" sz="2600" dirty="0"/>
              <a:t>, H</a:t>
            </a:r>
            <a:r>
              <a:rPr lang="en-US" sz="2600" baseline="-25000" dirty="0"/>
              <a:t>2</a:t>
            </a:r>
            <a:r>
              <a:rPr lang="en-US" sz="2600" dirty="0"/>
              <a:t>SO</a:t>
            </a:r>
            <a:r>
              <a:rPr lang="en-US" sz="2600" baseline="-25000" dirty="0"/>
              <a:t>4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3. Compound V</a:t>
            </a:r>
          </a:p>
          <a:p>
            <a:pPr marL="0" indent="0">
              <a:buNone/>
            </a:pPr>
            <a:r>
              <a:rPr lang="en-US" sz="2600" dirty="0"/>
              <a:t>4. Compound W</a:t>
            </a:r>
          </a:p>
          <a:p>
            <a:pPr marL="0" indent="0">
              <a:buNone/>
            </a:pPr>
            <a:r>
              <a:rPr lang="en-US" sz="2600" dirty="0"/>
              <a:t>5. Ph</a:t>
            </a:r>
            <a:r>
              <a:rPr lang="en-US" sz="2600" baseline="-25000" dirty="0"/>
              <a:t>3</a:t>
            </a:r>
            <a:r>
              <a:rPr lang="en-US" sz="2600" dirty="0"/>
              <a:t>P</a:t>
            </a:r>
          </a:p>
          <a:p>
            <a:pPr marL="0" indent="0">
              <a:buNone/>
            </a:pPr>
            <a:r>
              <a:rPr lang="en-US" sz="2600" dirty="0"/>
              <a:t>6. </a:t>
            </a:r>
            <a:r>
              <a:rPr lang="en-US" sz="2600" dirty="0" err="1"/>
              <a:t>BuLi</a:t>
            </a:r>
            <a:r>
              <a:rPr lang="en-US" sz="2600" dirty="0"/>
              <a:t>, ether</a:t>
            </a:r>
          </a:p>
          <a:p>
            <a:pPr marL="0" indent="0">
              <a:buNone/>
            </a:pPr>
            <a:r>
              <a:rPr lang="en-US" sz="2600" dirty="0"/>
              <a:t>7.  Mg, ether</a:t>
            </a:r>
          </a:p>
          <a:p>
            <a:pPr marL="0" indent="0">
              <a:buNone/>
            </a:pPr>
            <a:r>
              <a:rPr lang="en-US" sz="2600" dirty="0"/>
              <a:t>8. </a:t>
            </a:r>
            <a:r>
              <a:rPr lang="en-US" sz="2600" dirty="0" err="1"/>
              <a:t>NaOEt</a:t>
            </a:r>
            <a:r>
              <a:rPr lang="en-US" sz="2600" dirty="0"/>
              <a:t>, </a:t>
            </a:r>
            <a:r>
              <a:rPr lang="en-US" sz="2600" dirty="0" err="1"/>
              <a:t>EtOH</a:t>
            </a:r>
            <a:endParaRPr lang="en-US" sz="2600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300082"/>
              </p:ext>
            </p:extLst>
          </p:nvPr>
        </p:nvGraphicFramePr>
        <p:xfrm>
          <a:off x="2848072" y="2723321"/>
          <a:ext cx="61341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S ChemDraw Drawing" r:id="rId3" imgW="6133830" imgH="1971675" progId="ChemDraw.Document.6.0">
                  <p:embed/>
                </p:oleObj>
              </mc:Choice>
              <mc:Fallback>
                <p:oleObj name="CS ChemDraw Drawing" r:id="rId3" imgW="6133830" imgH="19716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8072" y="2723321"/>
                        <a:ext cx="613410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97758" y="1417638"/>
            <a:ext cx="3150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A=2; B=4; C=5; D=6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2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20456" y="1600201"/>
            <a:ext cx="3194372" cy="398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ake a multiple choice question here by gathering student responses to the question and then writing them on the board in the classroom.</a:t>
            </a:r>
            <a:endParaRPr lang="en-US" dirty="0"/>
          </a:p>
        </p:txBody>
      </p:sp>
      <p:pic>
        <p:nvPicPr>
          <p:cNvPr id="5" name="Picture 5" descr="SETONE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520457" cy="675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433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5239"/>
            <a:ext cx="8257628" cy="72276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Shea, Kevin, “Beyond Clickers, Next Generation Classroom Response Systems for Organic Chemistry,</a:t>
            </a:r>
            <a:r>
              <a:rPr lang="en-US" sz="1600" i="1" dirty="0" smtClean="0"/>
              <a:t>” J. Chem. Educ</a:t>
            </a:r>
            <a:r>
              <a:rPr lang="en-US" sz="1600" dirty="0" smtClean="0"/>
              <a:t>. 2016, 93, 971-974.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540" y="1277837"/>
            <a:ext cx="4836404" cy="313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68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/>
                <a:cs typeface="Arial"/>
              </a:rPr>
              <a:t>Colored cards/sheets of paper</a:t>
            </a:r>
          </a:p>
          <a:p>
            <a:r>
              <a:rPr lang="en-US" dirty="0" err="1" smtClean="0">
                <a:latin typeface="Arial"/>
                <a:cs typeface="Arial"/>
              </a:rPr>
              <a:t>Plickers</a:t>
            </a:r>
            <a:r>
              <a:rPr lang="en-US" dirty="0" smtClean="0">
                <a:latin typeface="Arial"/>
                <a:cs typeface="Arial"/>
              </a:rPr>
              <a:t> (</a:t>
            </a:r>
            <a:r>
              <a:rPr lang="en-US" dirty="0" smtClean="0">
                <a:latin typeface="Arial"/>
                <a:cs typeface="Arial"/>
                <a:hlinkClick r:id="rId3"/>
              </a:rPr>
              <a:t>http://plickers.com</a:t>
            </a:r>
            <a:r>
              <a:rPr lang="en-US" dirty="0" smtClean="0">
                <a:latin typeface="Arial"/>
                <a:cs typeface="Arial"/>
              </a:rPr>
              <a:t>)</a:t>
            </a:r>
          </a:p>
          <a:p>
            <a:r>
              <a:rPr lang="en-US" dirty="0" smtClean="0">
                <a:latin typeface="Arial"/>
                <a:cs typeface="Arial"/>
              </a:rPr>
              <a:t>Students draw &amp; show answers</a:t>
            </a:r>
          </a:p>
          <a:p>
            <a:r>
              <a:rPr lang="en-US" dirty="0" err="1" smtClean="0">
                <a:latin typeface="Arial"/>
                <a:cs typeface="Arial"/>
              </a:rPr>
              <a:t>iQlickers</a:t>
            </a:r>
            <a:r>
              <a:rPr lang="en-US" dirty="0" smtClean="0">
                <a:latin typeface="Arial"/>
                <a:cs typeface="Arial"/>
              </a:rPr>
              <a:t>, Lee, A.W.M., “Lecture Rule No. 1:  Cell Phones ON, Please!  A Low-Cost Personal Response System for Learning and Teaching,” </a:t>
            </a:r>
            <a:r>
              <a:rPr lang="en-US" i="1" dirty="0" smtClean="0">
                <a:latin typeface="Arial"/>
                <a:cs typeface="Arial"/>
              </a:rPr>
              <a:t>J. Chem. Educ. </a:t>
            </a:r>
            <a:r>
              <a:rPr lang="en-US" b="1" dirty="0" smtClean="0">
                <a:latin typeface="Arial"/>
                <a:cs typeface="Arial"/>
              </a:rPr>
              <a:t>2013</a:t>
            </a:r>
            <a:r>
              <a:rPr lang="en-US" dirty="0" smtClean="0">
                <a:latin typeface="Arial"/>
                <a:cs typeface="Arial"/>
              </a:rPr>
              <a:t>, 90 (3), 388-389.</a:t>
            </a:r>
          </a:p>
        </p:txBody>
      </p:sp>
    </p:spTree>
    <p:extLst>
      <p:ext uri="{BB962C8B-B14F-4D97-AF65-F5344CB8AC3E}">
        <p14:creationId xmlns:p14="http://schemas.microsoft.com/office/powerpoint/2010/main" val="2316210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Teaching with Classroom Responses Systems, </a:t>
            </a:r>
            <a:r>
              <a:rPr lang="en-US" dirty="0" smtClean="0"/>
              <a:t>Derek </a:t>
            </a:r>
            <a:r>
              <a:rPr lang="en-US" dirty="0" err="1" smtClean="0"/>
              <a:t>Bruff</a:t>
            </a:r>
            <a:r>
              <a:rPr lang="en-US" dirty="0" smtClean="0"/>
              <a:t>, </a:t>
            </a:r>
            <a:r>
              <a:rPr lang="en-US" dirty="0" err="1" smtClean="0"/>
              <a:t>Jossey</a:t>
            </a:r>
            <a:r>
              <a:rPr lang="en-US" dirty="0" smtClean="0"/>
              <a:t>-Bass, 2000</a:t>
            </a:r>
          </a:p>
          <a:p>
            <a:r>
              <a:rPr lang="en-US" i="1" dirty="0" smtClean="0"/>
              <a:t>Clickers in Action:  Active Learning in Organic Chemistry</a:t>
            </a:r>
            <a:r>
              <a:rPr lang="en-US" dirty="0" smtClean="0"/>
              <a:t>, Suzanne Ruder, Norton, 2013</a:t>
            </a:r>
          </a:p>
          <a:p>
            <a:r>
              <a:rPr lang="en-US" dirty="0" smtClean="0"/>
              <a:t>“Peer Instruction:  Ten Years of Experience and Results,” by Catherine H. Crouch and Eric Mazur, </a:t>
            </a:r>
            <a:r>
              <a:rPr lang="en-US" i="1" dirty="0" smtClean="0"/>
              <a:t>Am. J. Phys.  </a:t>
            </a:r>
            <a:r>
              <a:rPr lang="en-US" b="1" dirty="0" smtClean="0"/>
              <a:t>2001</a:t>
            </a:r>
            <a:r>
              <a:rPr lang="en-US" dirty="0" smtClean="0"/>
              <a:t>, </a:t>
            </a:r>
            <a:r>
              <a:rPr lang="en-US" i="1" dirty="0" smtClean="0"/>
              <a:t>69</a:t>
            </a:r>
            <a:r>
              <a:rPr lang="en-US" dirty="0" smtClean="0"/>
              <a:t>, 970-977.</a:t>
            </a:r>
          </a:p>
          <a:p>
            <a:r>
              <a:rPr lang="en-US" dirty="0" smtClean="0"/>
              <a:t>Vince Maloney’s questions on OrganicERs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8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1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use clickers, what brand do you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0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instructors use clickers?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7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about clicker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Improves student success (</a:t>
            </a:r>
            <a:r>
              <a:rPr lang="en-US" dirty="0" err="1" smtClean="0"/>
              <a:t>Poulis</a:t>
            </a:r>
            <a:r>
              <a:rPr lang="en-US" dirty="0" smtClean="0"/>
              <a:t>, 1998)</a:t>
            </a:r>
          </a:p>
          <a:p>
            <a:r>
              <a:rPr lang="en-US" dirty="0" smtClean="0"/>
              <a:t>Maintain interest (Miller, 2003)</a:t>
            </a:r>
          </a:p>
          <a:p>
            <a:r>
              <a:rPr lang="en-US" dirty="0" smtClean="0"/>
              <a:t>Encourage participation (James, 2006)</a:t>
            </a:r>
          </a:p>
          <a:p>
            <a:r>
              <a:rPr lang="en-US" dirty="0" smtClean="0"/>
              <a:t>Facilitate active engagement (Boyle 2003)</a:t>
            </a:r>
          </a:p>
          <a:p>
            <a:r>
              <a:rPr lang="en-US" dirty="0" smtClean="0"/>
              <a:t>Encourage student reflection </a:t>
            </a:r>
            <a:r>
              <a:rPr lang="en-US" smtClean="0"/>
              <a:t>(Boyle 2003)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9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Behaviorism, 1960’s and 70’s</a:t>
            </a:r>
          </a:p>
          <a:p>
            <a:r>
              <a:rPr lang="en-US" dirty="0" smtClean="0"/>
              <a:t>Constructivism, present</a:t>
            </a:r>
          </a:p>
          <a:p>
            <a:pPr lvl="1"/>
            <a:r>
              <a:rPr lang="en-US" dirty="0" smtClean="0"/>
              <a:t>Student collaboration</a:t>
            </a:r>
          </a:p>
          <a:p>
            <a:pPr lvl="1"/>
            <a:r>
              <a:rPr lang="en-US" dirty="0" smtClean="0"/>
              <a:t>Empowering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3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barriers prevent you from adopting clickers?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12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Numerical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Highlight structure</a:t>
            </a:r>
          </a:p>
          <a:p>
            <a:r>
              <a:rPr lang="en-US" dirty="0" smtClean="0"/>
              <a:t>Draw structure</a:t>
            </a:r>
          </a:p>
          <a:p>
            <a:r>
              <a:rPr lang="en-US" dirty="0" smtClean="0"/>
              <a:t>Add arrows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9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Textbook resources from publishers</a:t>
            </a:r>
          </a:p>
          <a:p>
            <a:r>
              <a:rPr lang="en-US" dirty="0" smtClean="0"/>
              <a:t>Suzanne </a:t>
            </a:r>
            <a:r>
              <a:rPr lang="en-US" dirty="0" err="1" smtClean="0"/>
              <a:t>Ruder’s</a:t>
            </a:r>
            <a:r>
              <a:rPr lang="en-US" dirty="0" smtClean="0"/>
              <a:t> </a:t>
            </a:r>
            <a:r>
              <a:rPr lang="en-US" i="1" dirty="0"/>
              <a:t>Clickers in Action:  Active Learning in Organic </a:t>
            </a:r>
            <a:r>
              <a:rPr lang="en-US" i="1" dirty="0" smtClean="0"/>
              <a:t>Chemistry</a:t>
            </a:r>
          </a:p>
          <a:p>
            <a:r>
              <a:rPr lang="en-US" dirty="0" err="1" smtClean="0"/>
              <a:t>ChemEdX</a:t>
            </a:r>
            <a:r>
              <a:rPr lang="en-US" dirty="0" smtClean="0"/>
              <a:t> </a:t>
            </a:r>
            <a:r>
              <a:rPr lang="en-US" dirty="0" err="1" smtClean="0"/>
              <a:t>Qbank</a:t>
            </a:r>
            <a:r>
              <a:rPr lang="en-US" dirty="0"/>
              <a:t> https://</a:t>
            </a:r>
            <a:r>
              <a:rPr lang="en-US" dirty="0" err="1"/>
              <a:t>www.chemedx.org</a:t>
            </a:r>
            <a:r>
              <a:rPr lang="en-US" dirty="0"/>
              <a:t>/</a:t>
            </a:r>
            <a:r>
              <a:rPr lang="en-US" dirty="0" err="1"/>
              <a:t>JCEDLib</a:t>
            </a:r>
            <a:r>
              <a:rPr lang="en-US" dirty="0"/>
              <a:t>/</a:t>
            </a:r>
            <a:r>
              <a:rPr lang="en-US" dirty="0" err="1"/>
              <a:t>QBank</a:t>
            </a:r>
            <a:r>
              <a:rPr lang="en-US" dirty="0"/>
              <a:t>/collection/</a:t>
            </a:r>
            <a:r>
              <a:rPr lang="en-US" dirty="0" err="1"/>
              <a:t>ConcepTests</a:t>
            </a:r>
            <a:r>
              <a:rPr lang="en-US" dirty="0"/>
              <a:t>/)</a:t>
            </a:r>
            <a:endParaRPr lang="en-US" dirty="0" smtClean="0"/>
          </a:p>
          <a:p>
            <a:r>
              <a:rPr lang="en-US" dirty="0" smtClean="0"/>
              <a:t>Instructor-written</a:t>
            </a:r>
          </a:p>
          <a:p>
            <a:r>
              <a:rPr lang="en-US" dirty="0" smtClean="0"/>
              <a:t>OrganicERs website</a:t>
            </a:r>
          </a:p>
          <a:p>
            <a:r>
              <a:rPr lang="en-US" dirty="0" smtClean="0"/>
              <a:t>Student generated</a:t>
            </a:r>
          </a:p>
          <a:p>
            <a:r>
              <a:rPr lang="en-US" dirty="0" smtClean="0"/>
              <a:t>Portland </a:t>
            </a:r>
            <a:r>
              <a:rPr lang="en-US" dirty="0"/>
              <a:t>State </a:t>
            </a:r>
            <a:r>
              <a:rPr lang="en-US" dirty="0" smtClean="0"/>
              <a:t>University</a:t>
            </a:r>
            <a:r>
              <a:rPr lang="en-US" dirty="0"/>
              <a:t> </a:t>
            </a:r>
            <a:r>
              <a:rPr lang="en-US" dirty="0" smtClean="0"/>
              <a:t>(http</a:t>
            </a:r>
            <a:r>
              <a:rPr lang="en-US" dirty="0"/>
              <a:t>://</a:t>
            </a:r>
            <a:r>
              <a:rPr lang="en-US" dirty="0" err="1"/>
              <a:t>web.pdx.edu</a:t>
            </a:r>
            <a:r>
              <a:rPr lang="en-US" dirty="0"/>
              <a:t>/~</a:t>
            </a:r>
            <a:r>
              <a:rPr lang="en-US" dirty="0" err="1"/>
              <a:t>wamserc</a:t>
            </a:r>
            <a:r>
              <a:rPr lang="en-US" dirty="0"/>
              <a:t>/</a:t>
            </a:r>
            <a:r>
              <a:rPr lang="en-US" dirty="0" err="1"/>
              <a:t>ConcepTests</a:t>
            </a:r>
            <a:r>
              <a:rPr lang="en-US" dirty="0" smtClean="0"/>
              <a:t>/)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1184</Words>
  <Application>Microsoft Macintosh PowerPoint</Application>
  <PresentationFormat>On-screen Show (4:3)</PresentationFormat>
  <Paragraphs>122</Paragraphs>
  <Slides>26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CS ChemDraw Drawing</vt:lpstr>
      <vt:lpstr>Clickers</vt:lpstr>
      <vt:lpstr>What is your experience with clickers</vt:lpstr>
      <vt:lpstr>If you use clickers, what brand do you use?</vt:lpstr>
      <vt:lpstr>Why do instructors use clickers?</vt:lpstr>
      <vt:lpstr>Literature about clicker usage</vt:lpstr>
      <vt:lpstr>Educational frameworks</vt:lpstr>
      <vt:lpstr>What barriers prevent you from adopting clickers?</vt:lpstr>
      <vt:lpstr>Question types</vt:lpstr>
      <vt:lpstr>Sources of questions</vt:lpstr>
      <vt:lpstr>Peer Instruction (Mazur)</vt:lpstr>
      <vt:lpstr>Assessing-to-Learn (A2L) or Question-driven instruction</vt:lpstr>
      <vt:lpstr>Predict the major product.</vt:lpstr>
      <vt:lpstr>How many stereogenic centers?</vt:lpstr>
      <vt:lpstr>Which is the most stable conformer of cis-1-chloro-3-isopropylcyclohexane?</vt:lpstr>
      <vt:lpstr>What is the order of stability from most to least stable?</vt:lpstr>
      <vt:lpstr>How should the mechanism arrows be written? (Enter a sequence of numbers.)  The 1st number is the base of a curved arrow.  The second number is the head.  If there is a second arrow, the 3rd number would be the base and the 4th number would be the head.</vt:lpstr>
      <vt:lpstr>How should the mechanism arrows be written? (Enter a sequence of numbers.)  The 1st number is the base of a curved arrow.  The second number is the head.  If there is a second arrow, the 3rd number would be the base and the 4th number would be the head.</vt:lpstr>
      <vt:lpstr>Propose a multi-step synthesis to convert cyclohexene to ethoxycyclohexane.</vt:lpstr>
      <vt:lpstr>11 12 13    OR   11 9 13</vt:lpstr>
      <vt:lpstr>Synthesize 3-methylhex-3-ene from butan-2-ol and 1-bromopropane by entering the number for the correct reagents for the letters in the boxes.  You will need to determine the identity of Compounds U, V, and W along the way. Use each reagent only once. </vt:lpstr>
      <vt:lpstr>Synthesize 3-methylhex-3-ene from butan-2-ol and 1-bromopropane by entering the number for the correct reagents for the letters in the boxes.  You will need to determine the identity of Compounds U, V, and W along the way. Use each reagent only once. </vt:lpstr>
      <vt:lpstr>PowerPoint Presentation</vt:lpstr>
      <vt:lpstr>Word clouds</vt:lpstr>
      <vt:lpstr>Other Options</vt:lpstr>
      <vt:lpstr>Resources</vt:lpstr>
      <vt:lpstr>References</vt:lpstr>
    </vt:vector>
  </TitlesOfParts>
  <Company>Centre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Lanigan</dc:creator>
  <cp:lastModifiedBy>Jennifer Muzyka</cp:lastModifiedBy>
  <cp:revision>71</cp:revision>
  <dcterms:created xsi:type="dcterms:W3CDTF">2013-09-30T19:15:25Z</dcterms:created>
  <dcterms:modified xsi:type="dcterms:W3CDTF">2017-06-12T18:21:55Z</dcterms:modified>
</cp:coreProperties>
</file>