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9"/>
  </p:notesMasterIdLst>
  <p:sldIdLst>
    <p:sldId id="285" r:id="rId2"/>
    <p:sldId id="322" r:id="rId3"/>
    <p:sldId id="347" r:id="rId4"/>
    <p:sldId id="289" r:id="rId5"/>
    <p:sldId id="313" r:id="rId6"/>
    <p:sldId id="286" r:id="rId7"/>
    <p:sldId id="291" r:id="rId8"/>
    <p:sldId id="290" r:id="rId9"/>
    <p:sldId id="341" r:id="rId10"/>
    <p:sldId id="342" r:id="rId11"/>
    <p:sldId id="340" r:id="rId12"/>
    <p:sldId id="343" r:id="rId13"/>
    <p:sldId id="287" r:id="rId14"/>
    <p:sldId id="292" r:id="rId15"/>
    <p:sldId id="294" r:id="rId16"/>
    <p:sldId id="344" r:id="rId17"/>
    <p:sldId id="295" r:id="rId18"/>
    <p:sldId id="333" r:id="rId19"/>
    <p:sldId id="332" r:id="rId20"/>
    <p:sldId id="334" r:id="rId21"/>
    <p:sldId id="301" r:id="rId22"/>
    <p:sldId id="303" r:id="rId23"/>
    <p:sldId id="315" r:id="rId24"/>
    <p:sldId id="305" r:id="rId25"/>
    <p:sldId id="323" r:id="rId26"/>
    <p:sldId id="335" r:id="rId27"/>
    <p:sldId id="324" r:id="rId28"/>
    <p:sldId id="330" r:id="rId29"/>
    <p:sldId id="325" r:id="rId30"/>
    <p:sldId id="318" r:id="rId31"/>
    <p:sldId id="338" r:id="rId32"/>
    <p:sldId id="309" r:id="rId33"/>
    <p:sldId id="339" r:id="rId34"/>
    <p:sldId id="329" r:id="rId35"/>
    <p:sldId id="288" r:id="rId36"/>
    <p:sldId id="314" r:id="rId37"/>
    <p:sldId id="345" r:id="rId38"/>
  </p:sldIdLst>
  <p:sldSz cx="9144000" cy="6858000" type="screen4x3"/>
  <p:notesSz cx="7010400" cy="9296400"/>
  <p:custDataLst>
    <p:tags r:id="rId4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322884E-ECD4-47AD-940C-419CB32E6380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D67B288-FA4F-47EE-9F4E-F16840CB9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729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FF510D-CD4F-4DFD-8BF9-18D8909A6C19}" type="slidenum">
              <a:rPr lang="en-US"/>
              <a:pPr/>
              <a:t>18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44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often</a:t>
            </a:r>
            <a:r>
              <a:rPr lang="en-US" baseline="0" dirty="0" smtClean="0"/>
              <a:t> have only two questions per class period.  But each question is asked twice, with student discussion on the second polling.  I don’t know if that’s how you do it.  I figure it’s useful to point out different approaches.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67A0C-475A-4551-BF6D-6A872EC9D0F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01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Okay, it’s clear that you’re reading the same literature</a:t>
            </a:r>
            <a:r>
              <a:rPr lang="en-US" baseline="0" dirty="0" smtClean="0"/>
              <a:t> I am, because you’re doing the peer learning approach the same way I do.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67A0C-475A-4551-BF6D-6A872EC9D0F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351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7B288-FA4F-47EE-9F4E-F16840CB94B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578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67A0C-475A-4551-BF6D-6A872EC9D0F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906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are some useful 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47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8244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14400">
              <a:defRPr/>
            </a:pPr>
            <a:fld id="{6B98C51C-47A4-46FB-B708-0CA0DBC96642}" type="datetimeFigureOut">
              <a:rPr lang="en-US">
                <a:solidFill>
                  <a:prstClr val="black"/>
                </a:solidFill>
              </a:rPr>
              <a:pPr defTabSz="914400">
                <a:defRPr/>
              </a:pPr>
              <a:t>6/18/2015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144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14400">
              <a:defRPr/>
            </a:pPr>
            <a:fld id="{ED4CD8A5-AE24-4FB0-AE7C-D737B8151B03}" type="slidenum">
              <a:rPr lang="en-US">
                <a:solidFill>
                  <a:prstClr val="black"/>
                </a:solidFill>
              </a:rPr>
              <a:pPr defTabSz="9144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115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C37994-9003-664C-BCCC-CA7F647437F4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8A4EF4-A465-AC4A-976F-97D13A1B9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228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C37994-9003-664C-BCCC-CA7F647437F4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8A4EF4-A465-AC4A-976F-97D13A1B9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788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B98C51C-47A4-46FB-B708-0CA0DBC96642}" type="datetimeFigureOut">
              <a:rPr lang="en-US"/>
              <a:pPr>
                <a:defRPr/>
              </a:pPr>
              <a:t>6/18/2015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D4CD8A5-AE24-4FB0-AE7C-D737B8151B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774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B98C51C-47A4-46FB-B708-0CA0DBC96642}" type="datetimeFigureOut">
              <a:rPr lang="en-US"/>
              <a:pPr>
                <a:defRPr/>
              </a:pPr>
              <a:t>6/18/2015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D4CD8A5-AE24-4FB0-AE7C-D737B8151B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707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B98C51C-47A4-46FB-B708-0CA0DBC96642}" type="datetimeFigureOut">
              <a:rPr lang="en-US"/>
              <a:pPr>
                <a:defRPr/>
              </a:pPr>
              <a:t>6/18/2015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D4CD8A5-AE24-4FB0-AE7C-D737B8151B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543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B98C51C-47A4-46FB-B708-0CA0DBC96642}" type="datetimeFigureOut">
              <a:rPr lang="en-US"/>
              <a:pPr>
                <a:defRPr/>
              </a:pPr>
              <a:t>6/18/2015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D4CD8A5-AE24-4FB0-AE7C-D737B8151B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24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template-option-3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8339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9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6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8.wmf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0.jpg"/><Relationship Id="rId4" Type="http://schemas.openxmlformats.org/officeDocument/2006/relationships/image" Target="../media/image19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cft.vanderbilt.edu/guides-sub-pages/clickers/" TargetMode="Externa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Clickers in Organic Chemistry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94314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Vincent Maloney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Indiana U. Purdue U. Fort Wayne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Active Learning in Organic Chemistry Workshop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396811" y="-691687"/>
            <a:ext cx="1591194" cy="27129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45992">
            <a:off x="3460750" y="715806"/>
            <a:ext cx="2222500" cy="4960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024" y="865706"/>
            <a:ext cx="1796023" cy="141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8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Preparation for Course/Class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with your current set of lecture notes</a:t>
            </a:r>
          </a:p>
          <a:p>
            <a:pPr lvl="1"/>
            <a:r>
              <a:rPr lang="en-US" dirty="0"/>
              <a:t>Determine </a:t>
            </a:r>
            <a:r>
              <a:rPr lang="en-US" dirty="0" smtClean="0"/>
              <a:t>points </a:t>
            </a:r>
            <a:r>
              <a:rPr lang="en-US" dirty="0"/>
              <a:t>where it would be good </a:t>
            </a:r>
            <a:r>
              <a:rPr lang="en-US" dirty="0" smtClean="0"/>
              <a:t>gauge understanding of a difficult topic</a:t>
            </a:r>
            <a:endParaRPr lang="en-US" dirty="0"/>
          </a:p>
          <a:p>
            <a:pPr lvl="1"/>
            <a:r>
              <a:rPr lang="en-US" dirty="0"/>
              <a:t>Add to into </a:t>
            </a:r>
            <a:r>
              <a:rPr lang="en-US" dirty="0" smtClean="0"/>
              <a:t>notes</a:t>
            </a:r>
          </a:p>
          <a:p>
            <a:pPr lvl="1"/>
            <a:r>
              <a:rPr lang="en-US" dirty="0" smtClean="0"/>
              <a:t>Consider time “lost to lectures” by adding questions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06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Preparation for Course/Class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Integration with PowerPoint!</a:t>
            </a:r>
          </a:p>
          <a:p>
            <a:pPr lvl="1"/>
            <a:r>
              <a:rPr lang="en-US" dirty="0" smtClean="0"/>
              <a:t>Most systems allow for “floating above” a </a:t>
            </a:r>
            <a:r>
              <a:rPr lang="en-US" dirty="0" err="1" smtClean="0"/>
              <a:t>Powerpoint</a:t>
            </a:r>
            <a:r>
              <a:rPr lang="en-US" dirty="0" smtClean="0"/>
              <a:t> presentation</a:t>
            </a:r>
          </a:p>
          <a:p>
            <a:pPr lvl="1"/>
            <a:r>
              <a:rPr lang="en-US" dirty="0" smtClean="0"/>
              <a:t>Back up questions otherwise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13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Class/ After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4313104" cy="4708525"/>
          </a:xfrm>
        </p:spPr>
        <p:txBody>
          <a:bodyPr/>
          <a:lstStyle/>
          <a:p>
            <a:r>
              <a:rPr lang="en-US" sz="2400" dirty="0" smtClean="0"/>
              <a:t>Start software: consider boot up time</a:t>
            </a:r>
          </a:p>
          <a:p>
            <a:r>
              <a:rPr lang="en-US" sz="2400" dirty="0" smtClean="0"/>
              <a:t>Ask questions at appropriate points</a:t>
            </a:r>
          </a:p>
          <a:p>
            <a:pPr lvl="1"/>
            <a:r>
              <a:rPr lang="en-US" sz="2400" dirty="0" smtClean="0"/>
              <a:t>Follow student responses</a:t>
            </a:r>
          </a:p>
          <a:p>
            <a:pPr marL="514350" indent="-457200"/>
            <a:endParaRPr lang="en-US" sz="2400" dirty="0" smtClean="0"/>
          </a:p>
          <a:p>
            <a:pPr marL="514350" indent="-457200"/>
            <a:r>
              <a:rPr lang="en-US" sz="2400" dirty="0" smtClean="0"/>
              <a:t>Review student responses</a:t>
            </a:r>
          </a:p>
          <a:p>
            <a:pPr marL="514350" indent="-457200"/>
            <a:r>
              <a:rPr lang="en-US" sz="2400" dirty="0" smtClean="0"/>
              <a:t>Download into spreadsheet for grading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791" y="1417638"/>
            <a:ext cx="2930487" cy="21888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5133" y="3944856"/>
            <a:ext cx="3789802" cy="236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3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PQuestion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Calibri" charset="0"/>
                <a:ea typeface="MS PGothic" charset="0"/>
              </a:rPr>
              <a:t>What barriers prevent you from adopting clickers?</a:t>
            </a: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2051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latin typeface="Calibri" charset="0"/>
                <a:ea typeface="MS PGothic" charset="0"/>
              </a:rPr>
              <a:t>Cost to student/department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latin typeface="Calibri" charset="0"/>
                <a:ea typeface="MS PGothic" charset="0"/>
              </a:rPr>
              <a:t>Time to develop class materials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latin typeface="Calibri" charset="0"/>
                <a:ea typeface="MS PGothic" charset="0"/>
              </a:rPr>
              <a:t>Time to learn new software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latin typeface="Calibri" charset="0"/>
                <a:ea typeface="MS PGothic" charset="0"/>
              </a:rPr>
              <a:t>Loss of lecture time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latin typeface="Calibri" charset="0"/>
                <a:ea typeface="MS PGothic" charset="0"/>
              </a:rPr>
              <a:t>Other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811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gen </a:t>
            </a:r>
            <a:r>
              <a:rPr lang="en-US" dirty="0" err="1" smtClean="0"/>
              <a:t>chem</a:t>
            </a:r>
            <a:r>
              <a:rPr lang="en-US" dirty="0" smtClean="0"/>
              <a:t> or recent topics</a:t>
            </a:r>
          </a:p>
          <a:p>
            <a:r>
              <a:rPr lang="en-US" dirty="0" smtClean="0"/>
              <a:t>Understanding of concept just covered</a:t>
            </a:r>
            <a:endParaRPr lang="en-US" dirty="0"/>
          </a:p>
          <a:p>
            <a:r>
              <a:rPr lang="en-US" dirty="0" smtClean="0"/>
              <a:t>Assess retention of material</a:t>
            </a:r>
          </a:p>
          <a:p>
            <a:r>
              <a:rPr lang="en-US" dirty="0" smtClean="0"/>
              <a:t>Application of concept</a:t>
            </a:r>
          </a:p>
          <a:p>
            <a:r>
              <a:rPr lang="en-US" dirty="0" smtClean="0"/>
              <a:t>Inquiry/discovery-based learning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12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019" cy="4525963"/>
          </a:xfrm>
        </p:spPr>
        <p:txBody>
          <a:bodyPr/>
          <a:lstStyle/>
          <a:p>
            <a:r>
              <a:rPr lang="en-US" dirty="0" smtClean="0"/>
              <a:t>Multiple choice</a:t>
            </a:r>
          </a:p>
          <a:p>
            <a:r>
              <a:rPr lang="en-US" dirty="0" smtClean="0"/>
              <a:t>Numerical</a:t>
            </a:r>
          </a:p>
          <a:p>
            <a:r>
              <a:rPr lang="en-US" dirty="0" smtClean="0"/>
              <a:t>Text</a:t>
            </a:r>
          </a:p>
          <a:p>
            <a:r>
              <a:rPr lang="en-US" dirty="0" smtClean="0"/>
              <a:t>Structures?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31325" y="1790061"/>
            <a:ext cx="44067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Sources of </a:t>
            </a:r>
            <a:r>
              <a:rPr lang="en-US" sz="3200" dirty="0" smtClean="0"/>
              <a:t>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Publisher generated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Instructor generated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Student generated</a:t>
            </a:r>
          </a:p>
        </p:txBody>
      </p:sp>
    </p:spTree>
    <p:extLst>
      <p:ext uri="{BB962C8B-B14F-4D97-AF65-F5344CB8AC3E}">
        <p14:creationId xmlns:p14="http://schemas.microsoft.com/office/powerpoint/2010/main" val="359448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Did I Get All My 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questions started with the usual sources</a:t>
            </a:r>
          </a:p>
          <a:p>
            <a:r>
              <a:rPr lang="en-US" dirty="0" smtClean="0"/>
              <a:t>First modified for use with review session</a:t>
            </a:r>
          </a:p>
          <a:p>
            <a:r>
              <a:rPr lang="en-US" dirty="0" smtClean="0"/>
              <a:t>Modified for use with clickers</a:t>
            </a:r>
          </a:p>
          <a:p>
            <a:pPr marL="0" indent="0">
              <a:buNone/>
            </a:pPr>
            <a:r>
              <a:rPr lang="en-US" dirty="0">
                <a:latin typeface="Calibri" charset="0"/>
                <a:ea typeface="MS PGothic" charset="0"/>
              </a:rPr>
              <a:t>What is the major product of the reaction shown?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350" y="4189949"/>
            <a:ext cx="3195693" cy="193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90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PQuestion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sz="2800" dirty="0" smtClean="0">
                <a:solidFill>
                  <a:srgbClr val="0070C0"/>
                </a:solidFill>
                <a:latin typeface="Calibri" charset="0"/>
                <a:ea typeface="MS PGothic" charset="0"/>
              </a:rPr>
              <a:t>Predict the Product, Multiple Choice</a:t>
            </a:r>
            <a:r>
              <a:rPr lang="en-US" sz="2800" dirty="0" smtClean="0">
                <a:latin typeface="Calibri" charset="0"/>
                <a:ea typeface="MS PGothic" charset="0"/>
              </a:rPr>
              <a:t/>
            </a:r>
            <a:br>
              <a:rPr lang="en-US" sz="2800" dirty="0" smtClean="0">
                <a:latin typeface="Calibri" charset="0"/>
                <a:ea typeface="MS PGothic" charset="0"/>
              </a:rPr>
            </a:br>
            <a:r>
              <a:rPr lang="en-US" sz="2800" dirty="0" smtClean="0">
                <a:latin typeface="Calibri" charset="0"/>
                <a:ea typeface="MS PGothic" charset="0"/>
              </a:rPr>
              <a:t>What is the major product of the reaction shown?</a:t>
            </a:r>
            <a:endParaRPr lang="en-US" sz="2800" dirty="0">
              <a:latin typeface="Calibri" charset="0"/>
              <a:ea typeface="MS PGothic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545" y="1324779"/>
            <a:ext cx="3195693" cy="1936214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9083270"/>
              </p:ext>
            </p:extLst>
          </p:nvPr>
        </p:nvGraphicFramePr>
        <p:xfrm>
          <a:off x="1417007" y="3575491"/>
          <a:ext cx="6088063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3" name="CS ChemDraw Drawing" r:id="rId5" imgW="6087600" imgH="1799640" progId="ChemDraw.Document.6.0">
                  <p:embed/>
                </p:oleObj>
              </mc:Choice>
              <mc:Fallback>
                <p:oleObj name="CS ChemDraw Drawing" r:id="rId5" imgW="6087600" imgH="17996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17007" y="3575491"/>
                        <a:ext cx="6088063" cy="180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3149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dirty="0" smtClean="0">
                <a:solidFill>
                  <a:srgbClr val="0070C0"/>
                </a:solidFill>
                <a:latin typeface="Arial" charset="0"/>
              </a:rPr>
              <a:t>Stereochemistry, Numerical</a:t>
            </a:r>
            <a:r>
              <a:rPr lang="en-US" sz="2800" dirty="0" smtClean="0">
                <a:latin typeface="Arial" charset="0"/>
              </a:rPr>
              <a:t/>
            </a:r>
            <a:br>
              <a:rPr lang="en-US" sz="2800" dirty="0" smtClean="0">
                <a:latin typeface="Arial" charset="0"/>
              </a:rPr>
            </a:br>
            <a:r>
              <a:rPr lang="en-US" sz="2800" dirty="0" smtClean="0">
                <a:latin typeface="Arial" charset="0"/>
              </a:rPr>
              <a:t>How </a:t>
            </a:r>
            <a:r>
              <a:rPr lang="en-US" sz="2800" dirty="0">
                <a:latin typeface="Arial" charset="0"/>
              </a:rPr>
              <a:t>many </a:t>
            </a:r>
            <a:r>
              <a:rPr lang="en-US" sz="2800" dirty="0" err="1">
                <a:latin typeface="Arial" charset="0"/>
              </a:rPr>
              <a:t>stereogenic</a:t>
            </a:r>
            <a:r>
              <a:rPr lang="en-US" sz="2800" dirty="0">
                <a:latin typeface="Arial" charset="0"/>
              </a:rPr>
              <a:t> centers which are also </a:t>
            </a:r>
            <a:r>
              <a:rPr lang="en-US" sz="2800" dirty="0" smtClean="0">
                <a:latin typeface="Arial" charset="0"/>
              </a:rPr>
              <a:t>asymmetric </a:t>
            </a:r>
            <a:r>
              <a:rPr lang="en-US" sz="2800" dirty="0">
                <a:latin typeface="Arial" charset="0"/>
              </a:rPr>
              <a:t>carbons are present in Riboflavin? </a:t>
            </a:r>
            <a:endParaRPr lang="en-US" sz="2800" dirty="0">
              <a:solidFill>
                <a:srgbClr val="0070C0"/>
              </a:solidFill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613" y="2268097"/>
            <a:ext cx="2590800" cy="171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" y="3853379"/>
            <a:ext cx="2466975" cy="1847850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1477382"/>
              </p:ext>
            </p:extLst>
          </p:nvPr>
        </p:nvGraphicFramePr>
        <p:xfrm>
          <a:off x="2615311" y="1590397"/>
          <a:ext cx="3913378" cy="4162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3" name="CS ChemDraw Drawing" r:id="rId6" imgW="2743560" imgH="2917080" progId="ChemDraw.Document.6.0">
                  <p:embed/>
                </p:oleObj>
              </mc:Choice>
              <mc:Fallback>
                <p:oleObj name="CS ChemDraw Drawing" r:id="rId6" imgW="2743560" imgH="29170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15311" y="1590397"/>
                        <a:ext cx="3913378" cy="41624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90397"/>
            <a:ext cx="8229600" cy="4525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84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-342900" algn="l">
              <a:spcBef>
                <a:spcPct val="20000"/>
              </a:spcBef>
            </a:pP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Conformations, Stability, etc., Text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following is the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stable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conformation of cis-1-chloro-3-isopropylcyclohexane?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17638"/>
            <a:ext cx="6096000" cy="5135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350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Structure of presentation</a:t>
            </a:r>
          </a:p>
          <a:p>
            <a:r>
              <a:rPr lang="en-US" sz="2800" dirty="0" smtClean="0"/>
              <a:t>Benefits of classroom assessment techniques</a:t>
            </a:r>
          </a:p>
          <a:p>
            <a:pPr lvl="1"/>
            <a:r>
              <a:rPr lang="en-US" sz="2400" dirty="0" smtClean="0"/>
              <a:t>Clickers</a:t>
            </a:r>
          </a:p>
          <a:p>
            <a:r>
              <a:rPr lang="en-US" sz="2800" dirty="0" smtClean="0"/>
              <a:t>Implementation overview</a:t>
            </a:r>
          </a:p>
          <a:p>
            <a:r>
              <a:rPr lang="en-US" sz="2800" dirty="0" smtClean="0"/>
              <a:t>Question types </a:t>
            </a:r>
          </a:p>
          <a:p>
            <a:r>
              <a:rPr lang="en-US" sz="2800" dirty="0"/>
              <a:t>Best </a:t>
            </a:r>
            <a:r>
              <a:rPr lang="en-US" sz="2800" dirty="0" smtClean="0"/>
              <a:t>practices/Potential Issues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86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>
              <a:spcBef>
                <a:spcPct val="20000"/>
              </a:spcBef>
            </a:pP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Alkene stability, Nomenclature, Text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 the order of stability from most to least stable?</a:t>
            </a:r>
            <a:b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lphaL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2-methyl-2-pentene</a:t>
            </a:r>
          </a:p>
          <a:p>
            <a:pPr marL="457200" indent="-457200">
              <a:buAutoNum type="alphaL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(Z)-hex-2-ene</a:t>
            </a:r>
          </a:p>
          <a:p>
            <a:pPr marL="457200" indent="-457200">
              <a:buAutoNum type="alphaL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2,3-dimethylbut-2-ene</a:t>
            </a:r>
          </a:p>
          <a:p>
            <a:pPr marL="457200" indent="-457200">
              <a:buAutoNum type="alphaL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Hex-1-ene</a:t>
            </a:r>
          </a:p>
          <a:p>
            <a:pPr marL="457200" indent="-457200">
              <a:buAutoNum type="alphaL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(E)-hex-2-ene</a:t>
            </a:r>
          </a:p>
          <a:p>
            <a:pPr marL="457200" indent="-457200">
              <a:buAutoNum type="alphaL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3738417"/>
              </p:ext>
            </p:extLst>
          </p:nvPr>
        </p:nvGraphicFramePr>
        <p:xfrm>
          <a:off x="1217364" y="4381443"/>
          <a:ext cx="6196012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7" name="CS ChemDraw Drawing" r:id="rId3" imgW="6196320" imgH="624240" progId="ChemDraw.Document.6.0">
                  <p:embed/>
                </p:oleObj>
              </mc:Choice>
              <mc:Fallback>
                <p:oleObj name="CS ChemDraw Drawing" r:id="rId3" imgW="6196320" imgH="6242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7364" y="4381443"/>
                        <a:ext cx="6196012" cy="623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463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PQuestion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000" dirty="0" smtClean="0">
                <a:solidFill>
                  <a:srgbClr val="0070C0"/>
                </a:solidFill>
                <a:latin typeface="Arial" charset="0"/>
              </a:rPr>
              <a:t>Mechanism, Numerical or Text</a:t>
            </a:r>
            <a:r>
              <a:rPr lang="en-US" sz="2000" dirty="0" smtClean="0">
                <a:latin typeface="Arial" charset="0"/>
              </a:rPr>
              <a:t/>
            </a:r>
            <a:br>
              <a:rPr lang="en-US" sz="2000" dirty="0" smtClean="0">
                <a:latin typeface="Arial" charset="0"/>
              </a:rPr>
            </a:br>
            <a:r>
              <a:rPr lang="en-US" sz="2000" dirty="0" smtClean="0">
                <a:latin typeface="Arial" charset="0"/>
              </a:rPr>
              <a:t/>
            </a:r>
            <a:br>
              <a:rPr lang="en-US" sz="2000" dirty="0" smtClean="0">
                <a:latin typeface="Arial" charset="0"/>
              </a:rPr>
            </a:br>
            <a:r>
              <a:rPr lang="en-US" sz="2000" dirty="0" smtClean="0">
                <a:latin typeface="Arial" charset="0"/>
              </a:rPr>
              <a:t>How should the mechanism arrows be written? (Enter a sequence of numbers.)  The 1</a:t>
            </a:r>
            <a:r>
              <a:rPr lang="en-US" sz="2000" baseline="30000" dirty="0" smtClean="0">
                <a:latin typeface="Arial" charset="0"/>
              </a:rPr>
              <a:t>st</a:t>
            </a:r>
            <a:r>
              <a:rPr lang="en-US" sz="2000" dirty="0" smtClean="0">
                <a:latin typeface="Arial" charset="0"/>
              </a:rPr>
              <a:t> number is the base of a curved arrow.  The second number is the head.  If there is a second arrow, the 3</a:t>
            </a:r>
            <a:r>
              <a:rPr lang="en-US" sz="2000" baseline="30000" dirty="0" smtClean="0">
                <a:latin typeface="Arial" charset="0"/>
              </a:rPr>
              <a:t>rd</a:t>
            </a:r>
            <a:r>
              <a:rPr lang="en-US" sz="2000" dirty="0" smtClean="0">
                <a:latin typeface="Arial" charset="0"/>
              </a:rPr>
              <a:t> number would be the base and the 4</a:t>
            </a:r>
            <a:r>
              <a:rPr lang="en-US" sz="2000" baseline="30000" dirty="0" smtClean="0">
                <a:latin typeface="Arial" charset="0"/>
              </a:rPr>
              <a:t>th</a:t>
            </a:r>
            <a:r>
              <a:rPr lang="en-US" sz="2000" dirty="0" smtClean="0">
                <a:latin typeface="Arial" charset="0"/>
              </a:rPr>
              <a:t> number would be the head.</a:t>
            </a:r>
            <a:endParaRPr lang="en-US" sz="2000" dirty="0">
              <a:latin typeface="Arial" charset="0"/>
            </a:endParaRPr>
          </a:p>
        </p:txBody>
      </p:sp>
      <p:graphicFrame>
        <p:nvGraphicFramePr>
          <p:cNvPr id="6" name="Object 6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938781018"/>
              </p:ext>
            </p:extLst>
          </p:nvPr>
        </p:nvGraphicFramePr>
        <p:xfrm>
          <a:off x="585730" y="3220558"/>
          <a:ext cx="7620000" cy="119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7" name="CS ChemDraw Drawing" r:id="rId4" imgW="5401440" imgH="849600" progId="ChemDraw.Document.6.0">
                  <p:embed/>
                </p:oleObj>
              </mc:Choice>
              <mc:Fallback>
                <p:oleObj name="CS ChemDraw Drawing" r:id="rId4" imgW="5401440" imgH="84960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30" y="3220558"/>
                        <a:ext cx="7620000" cy="1198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419341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035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rgbClr val="0070C0"/>
                </a:solidFill>
                <a:latin typeface="Calibri" charset="0"/>
                <a:ea typeface="MS PGothic" charset="0"/>
              </a:rPr>
              <a:t>Synthesis, Numerical or Text</a:t>
            </a:r>
            <a:r>
              <a:rPr lang="en-US" sz="2400" dirty="0" smtClean="0">
                <a:latin typeface="Calibri" charset="0"/>
                <a:ea typeface="MS PGothic" charset="0"/>
              </a:rPr>
              <a:t/>
            </a:r>
            <a:br>
              <a:rPr lang="en-US" sz="2400" dirty="0" smtClean="0">
                <a:latin typeface="Calibri" charset="0"/>
                <a:ea typeface="MS PGothic" charset="0"/>
              </a:rPr>
            </a:br>
            <a:r>
              <a:rPr lang="en-US" sz="2400" dirty="0" smtClean="0">
                <a:latin typeface="Calibri" charset="0"/>
                <a:ea typeface="MS PGothic" charset="0"/>
              </a:rPr>
              <a:t/>
            </a:r>
            <a:br>
              <a:rPr lang="en-US" sz="2400" dirty="0" smtClean="0">
                <a:latin typeface="Calibri" charset="0"/>
                <a:ea typeface="MS PGothic" charset="0"/>
              </a:rPr>
            </a:br>
            <a:r>
              <a:rPr lang="en-US" sz="2400" dirty="0" smtClean="0">
                <a:latin typeface="Calibri" charset="0"/>
                <a:ea typeface="MS PGothic" charset="0"/>
              </a:rPr>
              <a:t>Propose a multi-step synthesis to convert cyclohexene to </a:t>
            </a:r>
            <a:r>
              <a:rPr lang="en-US" sz="2400" dirty="0" err="1" smtClean="0">
                <a:latin typeface="Calibri" charset="0"/>
                <a:ea typeface="MS PGothic" charset="0"/>
              </a:rPr>
              <a:t>ethoxycyclohexane</a:t>
            </a:r>
            <a:r>
              <a:rPr lang="en-US" sz="2400" dirty="0" smtClean="0">
                <a:latin typeface="Calibri" charset="0"/>
                <a:ea typeface="MS PGothic" charset="0"/>
              </a:rPr>
              <a:t>.</a:t>
            </a:r>
            <a:endParaRPr lang="en-US" sz="2400" dirty="0">
              <a:latin typeface="Calibri" charset="0"/>
              <a:ea typeface="MS PGothic" charset="0"/>
            </a:endParaRPr>
          </a:p>
        </p:txBody>
      </p:sp>
      <p:graphicFrame>
        <p:nvGraphicFramePr>
          <p:cNvPr id="6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39822537"/>
              </p:ext>
            </p:extLst>
          </p:nvPr>
        </p:nvGraphicFramePr>
        <p:xfrm>
          <a:off x="304800" y="1943443"/>
          <a:ext cx="8534400" cy="210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0" name="CS ChemDraw Drawing" r:id="rId4" imgW="5747760" imgH="1416600" progId="ChemDraw.Document.6.0">
                  <p:embed/>
                </p:oleObj>
              </mc:Choice>
              <mc:Fallback>
                <p:oleObj name="CS ChemDraw Drawing" r:id="rId4" imgW="5747760" imgH="141660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943443"/>
                        <a:ext cx="8534400" cy="210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69612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000" dirty="0" err="1" smtClean="0">
                <a:solidFill>
                  <a:srgbClr val="0070C0"/>
                </a:solidFill>
              </a:rPr>
              <a:t>Synethesis</a:t>
            </a:r>
            <a:r>
              <a:rPr lang="en-US" sz="2000" dirty="0" smtClean="0">
                <a:solidFill>
                  <a:srgbClr val="0070C0"/>
                </a:solidFill>
              </a:rPr>
              <a:t>, Numerical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Synthesize </a:t>
            </a:r>
            <a:r>
              <a:rPr lang="en-US" sz="2000" dirty="0"/>
              <a:t>3-methylhex-3-ene from butan-2-ol and 1-bromopropane by entering the number for the correct reagents for the letters in the boxes.  You will need to determine what Compounds U, V, and W along the way. Use each reagent only once.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1</a:t>
            </a:r>
            <a:r>
              <a:rPr lang="en-US" sz="1800" dirty="0"/>
              <a:t>. (1. LiAlH</a:t>
            </a:r>
            <a:r>
              <a:rPr lang="en-US" sz="1800" baseline="-25000" dirty="0"/>
              <a:t>4</a:t>
            </a:r>
            <a:r>
              <a:rPr lang="en-US" sz="1800" dirty="0"/>
              <a:t>, ether  2. H</a:t>
            </a:r>
            <a:r>
              <a:rPr lang="en-US" sz="1800" baseline="-25000" dirty="0"/>
              <a:t>3</a:t>
            </a:r>
            <a:r>
              <a:rPr lang="en-US" sz="1800" dirty="0"/>
              <a:t>O</a:t>
            </a:r>
            <a:r>
              <a:rPr lang="en-US" sz="1800" baseline="30000" dirty="0"/>
              <a:t>+</a:t>
            </a:r>
            <a:r>
              <a:rPr lang="en-US" sz="1800" dirty="0"/>
              <a:t>)</a:t>
            </a:r>
          </a:p>
          <a:p>
            <a:pPr marL="0" indent="0">
              <a:buNone/>
            </a:pPr>
            <a:r>
              <a:rPr lang="en-US" sz="1800" dirty="0"/>
              <a:t>2. Na</a:t>
            </a:r>
            <a:r>
              <a:rPr lang="en-US" sz="1800" baseline="-25000" dirty="0"/>
              <a:t>2</a:t>
            </a:r>
            <a:r>
              <a:rPr lang="en-US" sz="1800" dirty="0"/>
              <a:t>Cr</a:t>
            </a:r>
            <a:r>
              <a:rPr lang="en-US" sz="1800" baseline="-25000" dirty="0"/>
              <a:t>2</a:t>
            </a:r>
            <a:r>
              <a:rPr lang="en-US" sz="1800" dirty="0"/>
              <a:t>O</a:t>
            </a:r>
            <a:r>
              <a:rPr lang="en-US" sz="1800" baseline="-25000" dirty="0"/>
              <a:t>7</a:t>
            </a:r>
            <a:r>
              <a:rPr lang="en-US" sz="1800" dirty="0"/>
              <a:t>, H</a:t>
            </a:r>
            <a:r>
              <a:rPr lang="en-US" sz="1800" baseline="-25000" dirty="0"/>
              <a:t>2</a:t>
            </a:r>
            <a:r>
              <a:rPr lang="en-US" sz="1800" dirty="0"/>
              <a:t>SO</a:t>
            </a:r>
            <a:r>
              <a:rPr lang="en-US" sz="1800" baseline="-25000" dirty="0"/>
              <a:t>4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3. Compound V</a:t>
            </a:r>
          </a:p>
          <a:p>
            <a:pPr marL="0" indent="0">
              <a:buNone/>
            </a:pPr>
            <a:r>
              <a:rPr lang="en-US" sz="1800" dirty="0"/>
              <a:t>4. Compound W</a:t>
            </a:r>
          </a:p>
          <a:p>
            <a:pPr marL="0" indent="0">
              <a:buNone/>
            </a:pPr>
            <a:r>
              <a:rPr lang="en-US" sz="1800" dirty="0"/>
              <a:t>5. Ph</a:t>
            </a:r>
            <a:r>
              <a:rPr lang="en-US" sz="1800" baseline="-25000" dirty="0"/>
              <a:t>3</a:t>
            </a:r>
            <a:r>
              <a:rPr lang="en-US" sz="1800" dirty="0"/>
              <a:t>P</a:t>
            </a:r>
          </a:p>
          <a:p>
            <a:pPr marL="0" indent="0">
              <a:buNone/>
            </a:pPr>
            <a:r>
              <a:rPr lang="en-US" sz="1800" dirty="0"/>
              <a:t>6. </a:t>
            </a:r>
            <a:r>
              <a:rPr lang="en-US" sz="1800" dirty="0" err="1"/>
              <a:t>BuLi</a:t>
            </a:r>
            <a:r>
              <a:rPr lang="en-US" sz="1800" dirty="0"/>
              <a:t>, ether</a:t>
            </a:r>
          </a:p>
          <a:p>
            <a:pPr marL="0" indent="0">
              <a:buNone/>
            </a:pPr>
            <a:r>
              <a:rPr lang="en-US" sz="1800" dirty="0"/>
              <a:t>7.  Mg, ether</a:t>
            </a:r>
          </a:p>
          <a:p>
            <a:pPr marL="0" indent="0">
              <a:buNone/>
            </a:pPr>
            <a:r>
              <a:rPr lang="en-US" sz="1800" dirty="0"/>
              <a:t>8. </a:t>
            </a:r>
            <a:r>
              <a:rPr lang="en-US" sz="1800" dirty="0" err="1"/>
              <a:t>NaOEt</a:t>
            </a:r>
            <a:r>
              <a:rPr lang="en-US" sz="1800" dirty="0"/>
              <a:t>, </a:t>
            </a:r>
            <a:r>
              <a:rPr lang="en-US" sz="1800" dirty="0" err="1"/>
              <a:t>EtOH</a:t>
            </a:r>
            <a:endParaRPr lang="en-US" sz="1800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313352"/>
              </p:ext>
            </p:extLst>
          </p:nvPr>
        </p:nvGraphicFramePr>
        <p:xfrm>
          <a:off x="2669722" y="3224667"/>
          <a:ext cx="6134100" cy="197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3" name="CS ChemDraw Drawing" r:id="rId3" imgW="6133830" imgH="1971675" progId="ChemDraw.Document.6.0">
                  <p:embed/>
                </p:oleObj>
              </mc:Choice>
              <mc:Fallback>
                <p:oleObj name="CS ChemDraw Drawing" r:id="rId3" imgW="6133830" imgH="197167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69722" y="3224667"/>
                        <a:ext cx="6134100" cy="1971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069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					</a:t>
            </a:r>
            <a:r>
              <a:rPr lang="en-US" smtClean="0"/>
              <a:t>	</a:t>
            </a:r>
            <a:r>
              <a:rPr lang="en-US" sz="2400" smtClean="0">
                <a:solidFill>
                  <a:srgbClr val="0070C0"/>
                </a:solidFill>
              </a:rPr>
              <a:t>Spectroscopy,</a:t>
            </a:r>
            <a:r>
              <a:rPr lang="en-US" sz="2400" dirty="0" smtClean="0">
                <a:solidFill>
                  <a:srgbClr val="0070C0"/>
                </a:solidFill>
              </a:rPr>
              <a:t/>
            </a:r>
            <a:br>
              <a:rPr lang="en-US" sz="2400" dirty="0" smtClean="0">
                <a:solidFill>
                  <a:srgbClr val="0070C0"/>
                </a:solidFill>
              </a:rPr>
            </a:br>
            <a:r>
              <a:rPr lang="en-US" sz="2400" dirty="0">
                <a:solidFill>
                  <a:srgbClr val="0070C0"/>
                </a:solidFill>
              </a:rPr>
              <a:t>	</a:t>
            </a:r>
            <a:r>
              <a:rPr lang="en-US" sz="2400" dirty="0" smtClean="0">
                <a:solidFill>
                  <a:srgbClr val="0070C0"/>
                </a:solidFill>
              </a:rPr>
              <a:t>					Multiple Choice						Student Generated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5" descr="SETONE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638"/>
            <a:ext cx="52959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027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609600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Best Practices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371600" y="1676400"/>
            <a:ext cx="7772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Informal peer learning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Students discuss questions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How much time for questions?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Listen to level of conversation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What is the minimum number of questions suggested per 50 min. class period?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270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 “Buy In”</a:t>
            </a:r>
          </a:p>
          <a:p>
            <a:pPr lvl="1"/>
            <a:r>
              <a:rPr lang="en-US" dirty="0" smtClean="0"/>
              <a:t>Explain benefits of Classroom Assessment Techniques and use clickers</a:t>
            </a:r>
          </a:p>
          <a:p>
            <a:pPr lvl="1"/>
            <a:r>
              <a:rPr lang="en-US" dirty="0" smtClean="0"/>
              <a:t>Use suggested minimum number during class</a:t>
            </a:r>
          </a:p>
          <a:p>
            <a:pPr lvl="1"/>
            <a:r>
              <a:rPr lang="en-US" dirty="0" smtClean="0"/>
              <a:t>Address incorrect answers and give immediate feedback</a:t>
            </a:r>
          </a:p>
          <a:p>
            <a:pPr lvl="1"/>
            <a:r>
              <a:rPr lang="en-US" dirty="0" smtClean="0"/>
              <a:t>Never just use for attendance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75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3400" y="228600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Best Practices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33400" y="1447800"/>
            <a:ext cx="8229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Three choices upon seeing overall student response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Short explanation answer/choices</a:t>
            </a:r>
          </a:p>
          <a:p>
            <a:pPr lvl="1"/>
            <a:r>
              <a:rPr lang="en-US" dirty="0" smtClean="0"/>
              <a:t>Let students discuss, poll again</a:t>
            </a:r>
          </a:p>
          <a:p>
            <a:pPr lvl="1"/>
            <a:r>
              <a:rPr lang="en-US" dirty="0" smtClean="0"/>
              <a:t>Long explanation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882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89" y="219448"/>
            <a:ext cx="8050576" cy="5843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24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PQuestion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sz="2800" dirty="0" smtClean="0">
                <a:solidFill>
                  <a:srgbClr val="0070C0"/>
                </a:solidFill>
                <a:latin typeface="Calibri" charset="0"/>
                <a:ea typeface="MS PGothic" charset="0"/>
              </a:rPr>
              <a:t>Predict the Product, Multiple Choice</a:t>
            </a:r>
            <a:r>
              <a:rPr lang="en-US" sz="2800" dirty="0" smtClean="0">
                <a:latin typeface="Calibri" charset="0"/>
                <a:ea typeface="MS PGothic" charset="0"/>
              </a:rPr>
              <a:t/>
            </a:r>
            <a:br>
              <a:rPr lang="en-US" sz="2800" dirty="0" smtClean="0">
                <a:latin typeface="Calibri" charset="0"/>
                <a:ea typeface="MS PGothic" charset="0"/>
              </a:rPr>
            </a:br>
            <a:r>
              <a:rPr lang="en-US" sz="2800" dirty="0" smtClean="0">
                <a:latin typeface="Calibri" charset="0"/>
                <a:ea typeface="MS PGothic" charset="0"/>
              </a:rPr>
              <a:t>What is the major product of the reaction shown?</a:t>
            </a:r>
            <a:endParaRPr lang="en-US" sz="2800" dirty="0">
              <a:latin typeface="Calibri" charset="0"/>
              <a:ea typeface="MS PGothic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545" y="1324779"/>
            <a:ext cx="3195693" cy="1936214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417007" y="3575491"/>
          <a:ext cx="6088063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7" name="CS ChemDraw Drawing" r:id="rId6" imgW="6087600" imgH="1799640" progId="ChemDraw.Document.6.0">
                  <p:embed/>
                </p:oleObj>
              </mc:Choice>
              <mc:Fallback>
                <p:oleObj name="CS ChemDraw Drawing" r:id="rId6" imgW="6087600" imgH="17996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17007" y="3575491"/>
                        <a:ext cx="6088063" cy="180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51991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Essential same as “traditional lecture plus”</a:t>
            </a:r>
          </a:p>
          <a:p>
            <a:r>
              <a:rPr lang="en-US" dirty="0" smtClean="0"/>
              <a:t>Pre-class assignments</a:t>
            </a:r>
          </a:p>
          <a:p>
            <a:r>
              <a:rPr lang="en-US" dirty="0" smtClean="0"/>
              <a:t>Lecture interspersed with clicker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41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81000" y="304800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Best Practices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447800"/>
            <a:ext cx="8229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/>
              <a:t>Posting % responses</a:t>
            </a:r>
          </a:p>
          <a:p>
            <a:pPr lvl="1"/>
            <a:r>
              <a:rPr lang="en-US" dirty="0"/>
              <a:t>Can affect follow up polling</a:t>
            </a:r>
          </a:p>
          <a:p>
            <a:endParaRPr lang="en-US" dirty="0" smtClean="0"/>
          </a:p>
          <a:p>
            <a:r>
              <a:rPr lang="en-US" dirty="0" smtClean="0"/>
              <a:t>Class participation points</a:t>
            </a:r>
          </a:p>
          <a:p>
            <a:pPr lvl="1"/>
            <a:r>
              <a:rPr lang="en-US" dirty="0" smtClean="0"/>
              <a:t>5 – 15% </a:t>
            </a:r>
            <a:endParaRPr lang="en-US" dirty="0" smtClean="0">
              <a:solidFill>
                <a:srgbClr val="FF0000"/>
              </a:solidFill>
            </a:endParaRPr>
          </a:p>
          <a:p>
            <a:pPr lvl="2"/>
            <a:r>
              <a:rPr lang="en-US" dirty="0" smtClean="0"/>
              <a:t>No grade for % correct </a:t>
            </a:r>
          </a:p>
          <a:p>
            <a:pPr lvl="2"/>
            <a:r>
              <a:rPr lang="en-US" dirty="0" smtClean="0"/>
              <a:t>Grade based on % correct</a:t>
            </a:r>
          </a:p>
          <a:p>
            <a:pPr lvl="2"/>
            <a:r>
              <a:rPr lang="en-US" dirty="0" smtClean="0"/>
              <a:t>Combination of both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187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en-US" dirty="0" smtClean="0"/>
              <a:t>Missed Class</a:t>
            </a:r>
          </a:p>
          <a:p>
            <a:pPr marL="742950" lvl="2" indent="-342900"/>
            <a:r>
              <a:rPr lang="en-US" dirty="0" smtClean="0"/>
              <a:t>e-mail </a:t>
            </a:r>
            <a:r>
              <a:rPr lang="en-US" dirty="0"/>
              <a:t>reason for absence to avoid losing clicker </a:t>
            </a:r>
            <a:r>
              <a:rPr lang="en-US" dirty="0" smtClean="0"/>
              <a:t>points</a:t>
            </a:r>
          </a:p>
          <a:p>
            <a:pPr marL="342900" lvl="1" indent="-342900">
              <a:buFont typeface="Arial" charset="0"/>
              <a:buChar char="•"/>
            </a:pPr>
            <a:endParaRPr lang="en-US" dirty="0" smtClean="0"/>
          </a:p>
          <a:p>
            <a:pPr marL="342900" lvl="1" indent="-342900">
              <a:buFont typeface="Arial" charset="0"/>
              <a:buChar char="•"/>
            </a:pPr>
            <a:r>
              <a:rPr lang="en-US" dirty="0" smtClean="0"/>
              <a:t>Missing or dead clicker during class</a:t>
            </a:r>
          </a:p>
          <a:p>
            <a:pPr marL="742950" lvl="2" indent="-342900"/>
            <a:r>
              <a:rPr lang="en-US" dirty="0" smtClean="0"/>
              <a:t>Write answers on a sheet of paper, sign and date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53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Random guessing</a:t>
            </a:r>
          </a:p>
          <a:p>
            <a:pPr lvl="1"/>
            <a:r>
              <a:rPr lang="en-US" dirty="0" smtClean="0"/>
              <a:t>Check student data and contact students that seem to be guessing</a:t>
            </a:r>
          </a:p>
          <a:p>
            <a:r>
              <a:rPr lang="en-US" dirty="0" smtClean="0"/>
              <a:t>Choosing same answer as smartest person nearby</a:t>
            </a:r>
          </a:p>
          <a:p>
            <a:pPr lvl="1"/>
            <a:r>
              <a:rPr lang="en-US" dirty="0" smtClean="0"/>
              <a:t>Go around room and ask individual students about their answers</a:t>
            </a:r>
          </a:p>
        </p:txBody>
      </p:sp>
    </p:spTree>
    <p:extLst>
      <p:ext uri="{BB962C8B-B14F-4D97-AF65-F5344CB8AC3E}">
        <p14:creationId xmlns:p14="http://schemas.microsoft.com/office/powerpoint/2010/main" val="119500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“Helping” absent </a:t>
            </a:r>
            <a:r>
              <a:rPr lang="en-US" dirty="0" smtClean="0"/>
              <a:t>friend</a:t>
            </a:r>
          </a:p>
          <a:p>
            <a:pPr lvl="1"/>
            <a:r>
              <a:rPr lang="en-US" dirty="0" smtClean="0"/>
              <a:t>How do you tell in a large class?</a:t>
            </a:r>
          </a:p>
          <a:p>
            <a:pPr lvl="2"/>
            <a:r>
              <a:rPr lang="en-US" dirty="0" smtClean="0"/>
              <a:t>Take a picture? (Warn students that you intend to do so.)</a:t>
            </a:r>
          </a:p>
          <a:p>
            <a:pPr lvl="2"/>
            <a:r>
              <a:rPr lang="en-US" dirty="0" smtClean="0"/>
              <a:t>If possible, count heads, compare to clicker response</a:t>
            </a:r>
          </a:p>
          <a:p>
            <a:pPr lvl="2"/>
            <a:r>
              <a:rPr lang="en-US" dirty="0" smtClean="0"/>
              <a:t>Short writing assignment that must be handed in at end of class individually</a:t>
            </a:r>
            <a:endParaRPr lang="en-US" dirty="0"/>
          </a:p>
          <a:p>
            <a:r>
              <a:rPr lang="en-US" dirty="0" smtClean="0"/>
              <a:t>Exams </a:t>
            </a:r>
            <a:r>
              <a:rPr lang="en-US" dirty="0"/>
              <a:t>and quizzes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61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I have to use clickers?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Cards/sheets of paper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Index cards</a:t>
            </a:r>
          </a:p>
          <a:p>
            <a:endParaRPr lang="en-US" dirty="0"/>
          </a:p>
          <a:p>
            <a:r>
              <a:rPr lang="en-US" dirty="0" smtClean="0"/>
              <a:t>Free, but harder to grade/quantify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578731"/>
              </p:ext>
            </p:extLst>
          </p:nvPr>
        </p:nvGraphicFramePr>
        <p:xfrm>
          <a:off x="5012016" y="1008298"/>
          <a:ext cx="3977748" cy="2599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0" name="CS ChemDraw Drawing" r:id="rId3" imgW="1705320" imgH="1114560" progId="ChemDraw.Document.6.0">
                  <p:embed/>
                </p:oleObj>
              </mc:Choice>
              <mc:Fallback>
                <p:oleObj name="CS ChemDraw Drawing" r:id="rId3" imgW="1705320" imgH="11145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12016" y="1008298"/>
                        <a:ext cx="3977748" cy="25999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363" y="2818142"/>
            <a:ext cx="2798285" cy="209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0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Teaching with Classroom Response Systems </a:t>
            </a:r>
            <a:r>
              <a:rPr lang="en-US" sz="2800" dirty="0" smtClean="0"/>
              <a:t>by Derek </a:t>
            </a:r>
            <a:r>
              <a:rPr lang="en-US" sz="2800" dirty="0" err="1" smtClean="0"/>
              <a:t>Bruff</a:t>
            </a:r>
            <a:r>
              <a:rPr lang="en-US" sz="2800" dirty="0" smtClean="0"/>
              <a:t>, </a:t>
            </a:r>
            <a:r>
              <a:rPr lang="en-US" sz="2800" dirty="0" err="1" smtClean="0"/>
              <a:t>Jossey</a:t>
            </a:r>
            <a:r>
              <a:rPr lang="en-US" sz="2800" dirty="0" smtClean="0"/>
              <a:t>-Bass, 2009</a:t>
            </a:r>
          </a:p>
          <a:p>
            <a:r>
              <a:rPr lang="en-US" sz="2800" dirty="0" smtClean="0"/>
              <a:t>Derek </a:t>
            </a:r>
            <a:r>
              <a:rPr lang="en-US" sz="2800" dirty="0" err="1" smtClean="0"/>
              <a:t>Bruff</a:t>
            </a:r>
            <a:r>
              <a:rPr lang="en-US" sz="2800" dirty="0" smtClean="0"/>
              <a:t>, Vanderbilt Center </a:t>
            </a:r>
            <a:r>
              <a:rPr lang="en-US" sz="2800" dirty="0"/>
              <a:t>for Teaching, </a:t>
            </a:r>
            <a:r>
              <a:rPr lang="en-US" sz="2800" dirty="0">
                <a:hlinkClick r:id="rId2"/>
              </a:rPr>
              <a:t>http://cft.vanderbilt.edu/guides-sub-pages/clickers</a:t>
            </a:r>
            <a:r>
              <a:rPr lang="en-US" sz="2800" dirty="0" smtClean="0">
                <a:hlinkClick r:id="rId2"/>
              </a:rPr>
              <a:t>/</a:t>
            </a:r>
            <a:endParaRPr lang="en-US" sz="2800" dirty="0" smtClean="0"/>
          </a:p>
          <a:p>
            <a:r>
              <a:rPr lang="en-US" sz="2800" b="1" dirty="0" smtClean="0"/>
              <a:t>Clickers </a:t>
            </a:r>
            <a:r>
              <a:rPr lang="en-US" sz="2800" b="1" dirty="0"/>
              <a:t>in Action:  Active Learning in Organic Chemistry </a:t>
            </a:r>
            <a:r>
              <a:rPr lang="en-US" sz="2800" dirty="0"/>
              <a:t>by Suzanne M. Ruder, Norton, 2013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8597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2000" y="381000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Classroom Assessment Technique References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1883884"/>
            <a:ext cx="7772400" cy="433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92500" lnSpcReduction="20000"/>
          </a:bodyPr>
          <a:lstStyle/>
          <a:p>
            <a:pPr lvl="1"/>
            <a:r>
              <a:rPr lang="en-US" sz="2400" dirty="0" smtClean="0"/>
              <a:t>Thomas D’Angelo and K. Patricia Cross, </a:t>
            </a:r>
            <a:r>
              <a:rPr lang="en-US" sz="2400" b="1" dirty="0" smtClean="0"/>
              <a:t>Classroom Assessment Techniques: A Handbook for College Teachers</a:t>
            </a:r>
            <a:r>
              <a:rPr lang="en-US" sz="2400" dirty="0" smtClean="0"/>
              <a:t>, </a:t>
            </a:r>
            <a:r>
              <a:rPr lang="en-US" sz="2400" dirty="0" err="1" smtClean="0"/>
              <a:t>Jossey</a:t>
            </a:r>
            <a:r>
              <a:rPr lang="en-US" sz="2400" dirty="0" smtClean="0"/>
              <a:t>-Bass, 1993</a:t>
            </a:r>
          </a:p>
          <a:p>
            <a:pPr lvl="1"/>
            <a:r>
              <a:rPr lang="en-US" sz="2400" dirty="0" err="1" smtClean="0"/>
              <a:t>Bruff</a:t>
            </a:r>
            <a:r>
              <a:rPr lang="en-US" sz="2400" dirty="0" smtClean="0"/>
              <a:t> for clickers</a:t>
            </a:r>
          </a:p>
          <a:p>
            <a:pPr lvl="1"/>
            <a:r>
              <a:rPr lang="en-US" sz="2400" dirty="0" smtClean="0"/>
              <a:t>David C. </a:t>
            </a:r>
            <a:r>
              <a:rPr lang="en-US" sz="2400" dirty="0" err="1" smtClean="0"/>
              <a:t>Haak</a:t>
            </a:r>
            <a:r>
              <a:rPr lang="en-US" sz="2400" i="1" dirty="0" smtClean="0"/>
              <a:t>, et al. </a:t>
            </a:r>
            <a:r>
              <a:rPr lang="en-US" sz="2400" b="1" dirty="0" smtClean="0"/>
              <a:t>Increased Structure and Active Learning Reduce the Achievement Gap in Introductory Biology, </a:t>
            </a:r>
            <a:r>
              <a:rPr lang="en-US" sz="2400" i="1" dirty="0" smtClean="0"/>
              <a:t>Science </a:t>
            </a:r>
            <a:r>
              <a:rPr lang="en-US" sz="2400" b="1" dirty="0" smtClean="0"/>
              <a:t>332</a:t>
            </a:r>
            <a:r>
              <a:rPr lang="en-US" sz="2400" dirty="0" smtClean="0"/>
              <a:t>, 1213 (2011)</a:t>
            </a:r>
          </a:p>
          <a:p>
            <a:pPr lvl="1"/>
            <a:r>
              <a:rPr lang="en-US" sz="2400" dirty="0" smtClean="0"/>
              <a:t>Louis </a:t>
            </a:r>
            <a:r>
              <a:rPr lang="en-US" sz="2400" dirty="0" err="1" smtClean="0"/>
              <a:t>Deslauriers</a:t>
            </a:r>
            <a:r>
              <a:rPr lang="en-US" sz="2400" dirty="0" smtClean="0"/>
              <a:t>, et al. </a:t>
            </a:r>
            <a:r>
              <a:rPr lang="en-US" sz="2400" b="1" dirty="0" smtClean="0"/>
              <a:t>Improved Learning in a Large- Enrollment Physics Class, </a:t>
            </a:r>
            <a:r>
              <a:rPr lang="en-US" sz="2400" i="1" dirty="0" smtClean="0"/>
              <a:t>Science</a:t>
            </a:r>
            <a:r>
              <a:rPr lang="en-US" sz="2400" dirty="0" smtClean="0"/>
              <a:t>,</a:t>
            </a:r>
            <a:r>
              <a:rPr lang="en-US" sz="2400" b="1" dirty="0" smtClean="0"/>
              <a:t> 332, </a:t>
            </a:r>
            <a:r>
              <a:rPr lang="en-US" sz="2400" dirty="0" smtClean="0"/>
              <a:t>862, (2011)</a:t>
            </a:r>
          </a:p>
          <a:p>
            <a:pPr lvl="1"/>
            <a:r>
              <a:rPr lang="en-US" sz="2400" dirty="0" smtClean="0"/>
              <a:t>Linda B. </a:t>
            </a:r>
            <a:r>
              <a:rPr lang="en-US" sz="2400" dirty="0" err="1" smtClean="0"/>
              <a:t>Nilson</a:t>
            </a:r>
            <a:r>
              <a:rPr lang="en-US" sz="2400" dirty="0" smtClean="0"/>
              <a:t>, </a:t>
            </a:r>
            <a:r>
              <a:rPr lang="en-US" sz="2400" b="1" dirty="0" smtClean="0"/>
              <a:t>Teaching at Its Best</a:t>
            </a:r>
            <a:r>
              <a:rPr lang="en-US" sz="2400" dirty="0" smtClean="0"/>
              <a:t>, </a:t>
            </a:r>
            <a:r>
              <a:rPr lang="en-US" sz="2400" dirty="0" err="1" smtClean="0"/>
              <a:t>Jossey</a:t>
            </a:r>
            <a:r>
              <a:rPr lang="en-US" sz="2400" dirty="0" smtClean="0"/>
              <a:t>-Bass, 2010, pp. 273 – 280</a:t>
            </a:r>
          </a:p>
          <a:p>
            <a:pPr lvl="1"/>
            <a:r>
              <a:rPr lang="en-US" sz="2400" dirty="0"/>
              <a:t>S. Freeman et al. </a:t>
            </a:r>
            <a:r>
              <a:rPr lang="en-US" sz="2400" b="1" dirty="0"/>
              <a:t>Proceedings of the National Academy of Sciences</a:t>
            </a:r>
            <a:r>
              <a:rPr lang="en-US" sz="2400" dirty="0"/>
              <a:t>, 111 (23), 8416 0 8415, 2014</a:t>
            </a:r>
          </a:p>
          <a:p>
            <a:pPr lvl="1"/>
            <a:endParaRPr lang="en-US" sz="24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734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Thanks! 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4000" dirty="0" smtClean="0"/>
              <a:t>Center for Enhancement of Learning and Teaching </a:t>
            </a:r>
          </a:p>
          <a:p>
            <a:pPr lvl="1"/>
            <a:r>
              <a:rPr lang="en-US" sz="3600" dirty="0" smtClean="0"/>
              <a:t>Gail </a:t>
            </a:r>
            <a:r>
              <a:rPr lang="en-US" sz="3600" dirty="0" err="1" smtClean="0"/>
              <a:t>Rathbun</a:t>
            </a:r>
            <a:endParaRPr lang="en-US" sz="3600" dirty="0" smtClean="0"/>
          </a:p>
          <a:p>
            <a:pPr lvl="1"/>
            <a:r>
              <a:rPr lang="en-US" sz="3600" dirty="0" err="1" smtClean="0"/>
              <a:t>Ludwika</a:t>
            </a:r>
            <a:r>
              <a:rPr lang="en-US" sz="3600" dirty="0" smtClean="0"/>
              <a:t> Goodson</a:t>
            </a:r>
          </a:p>
          <a:p>
            <a:pPr lvl="1"/>
            <a:r>
              <a:rPr lang="en-US" sz="3600" dirty="0" smtClean="0"/>
              <a:t>Stephanie Stephenson</a:t>
            </a:r>
          </a:p>
          <a:p>
            <a:r>
              <a:rPr lang="en-US" sz="4000" dirty="0" smtClean="0"/>
              <a:t>ITS</a:t>
            </a:r>
          </a:p>
          <a:p>
            <a:pPr lvl="1"/>
            <a:r>
              <a:rPr lang="en-US" sz="3600" smtClean="0"/>
              <a:t>Kathie </a:t>
            </a:r>
            <a:r>
              <a:rPr lang="en-US" sz="3600" dirty="0" smtClean="0"/>
              <a:t>Surface</a:t>
            </a:r>
            <a:endParaRPr lang="en-US" sz="3600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2307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Why Clickers ?</a:t>
            </a:r>
            <a:br>
              <a:rPr lang="en-US" sz="3600" dirty="0"/>
            </a:br>
            <a:r>
              <a:rPr lang="en-US" sz="3600" dirty="0"/>
              <a:t>(Student Response </a:t>
            </a:r>
            <a:r>
              <a:rPr lang="en-US" sz="3600" dirty="0" smtClean="0"/>
              <a:t>Systems</a:t>
            </a:r>
            <a:br>
              <a:rPr lang="en-US" sz="3600" dirty="0" smtClean="0"/>
            </a:br>
            <a:r>
              <a:rPr lang="en-US" sz="3600" dirty="0" smtClean="0"/>
              <a:t>Classroom response Systems)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41913" cy="4525963"/>
          </a:xfrm>
        </p:spPr>
        <p:txBody>
          <a:bodyPr/>
          <a:lstStyle/>
          <a:p>
            <a:endParaRPr lang="en-US" dirty="0" smtClean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dirty="0" smtClean="0"/>
              <a:t>Technology </a:t>
            </a:r>
            <a:r>
              <a:rPr lang="en-US" dirty="0"/>
              <a:t>for Classroom Assessment </a:t>
            </a:r>
            <a:r>
              <a:rPr lang="en-US" dirty="0" smtClean="0"/>
              <a:t>Techniques (Active Learning)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113" y="2804233"/>
            <a:ext cx="3525398" cy="263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47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Clickers </a:t>
            </a:r>
            <a:r>
              <a:rPr lang="en-US" dirty="0" smtClean="0"/>
              <a:t>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e.g.  Ask a question based on material just covered in lecture</a:t>
            </a:r>
          </a:p>
          <a:p>
            <a:pPr lvl="1"/>
            <a:r>
              <a:rPr lang="en-US" dirty="0"/>
              <a:t>Have all students answer</a:t>
            </a:r>
          </a:p>
          <a:p>
            <a:pPr lvl="1"/>
            <a:r>
              <a:rPr lang="en-US" dirty="0"/>
              <a:t>Quickly check </a:t>
            </a:r>
            <a:r>
              <a:rPr lang="en-US" dirty="0" smtClean="0"/>
              <a:t>answers</a:t>
            </a:r>
          </a:p>
          <a:p>
            <a:pPr lvl="1"/>
            <a:r>
              <a:rPr lang="en-US" dirty="0" smtClean="0"/>
              <a:t>Correct misconceptions/misunderstanding</a:t>
            </a:r>
          </a:p>
          <a:p>
            <a:pPr lvl="1"/>
            <a:r>
              <a:rPr lang="en-US" dirty="0" smtClean="0"/>
              <a:t>Ease in grading classroom participation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95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PQuestion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Calibri" charset="0"/>
                <a:ea typeface="MS PGothic" charset="0"/>
              </a:rPr>
              <a:t>What is your experience with clickers?</a:t>
            </a: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2051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latin typeface="Calibri" charset="0"/>
                <a:ea typeface="MS PGothic" charset="0"/>
              </a:rPr>
              <a:t>Have not tried them but am interested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latin typeface="Calibri" charset="0"/>
                <a:ea typeface="MS PGothic" charset="0"/>
              </a:rPr>
              <a:t>Use them occasionally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latin typeface="Calibri" charset="0"/>
                <a:ea typeface="MS PGothic" charset="0"/>
              </a:rPr>
              <a:t>Use them regularly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latin typeface="Calibri" charset="0"/>
                <a:ea typeface="MS PGothic" charset="0"/>
              </a:rPr>
              <a:t>Have not tried them: </a:t>
            </a:r>
          </a:p>
          <a:p>
            <a:pPr marL="914400" lvl="1" indent="-514350" eaLnBrk="1" hangingPunct="1"/>
            <a:r>
              <a:rPr lang="en-US" dirty="0" smtClean="0">
                <a:latin typeface="Calibri" charset="0"/>
                <a:ea typeface="MS PGothic" charset="0"/>
              </a:rPr>
              <a:t>wasn’t planning to do so or had not considered them yet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latin typeface="Calibri" charset="0"/>
                <a:ea typeface="MS PGothic" charset="0"/>
              </a:rPr>
              <a:t>Opposed to their use</a:t>
            </a:r>
            <a:endParaRPr lang="en-US" dirty="0">
              <a:latin typeface="Calibri" charset="0"/>
              <a:ea typeface="MS PGothic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301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PQuestion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Calibri" charset="0"/>
                <a:ea typeface="MS PGothic" charset="0"/>
              </a:rPr>
              <a:t>What are the pedagogical benefits of using clickers?</a:t>
            </a: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2051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latin typeface="Calibri" charset="0"/>
                <a:ea typeface="MS PGothic" charset="0"/>
              </a:rPr>
              <a:t>Improved engagement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latin typeface="Calibri" charset="0"/>
                <a:ea typeface="MS PGothic" charset="0"/>
              </a:rPr>
              <a:t>Improved retention of material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latin typeface="Calibri" charset="0"/>
                <a:ea typeface="MS PGothic" charset="0"/>
              </a:rPr>
              <a:t>Improved retention of students (course/institution)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latin typeface="Calibri" charset="0"/>
                <a:ea typeface="MS PGothic" charset="0"/>
              </a:rPr>
              <a:t>Better attitudes concerning course and material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latin typeface="Calibri" charset="0"/>
                <a:ea typeface="MS PGothic" charset="0"/>
              </a:rPr>
              <a:t>All of the above</a:t>
            </a:r>
            <a:endParaRPr lang="en-US" dirty="0">
              <a:latin typeface="Calibri" charset="0"/>
              <a:ea typeface="MS PGothic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988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Calibri" charset="0"/>
                <a:ea typeface="MS PGothic" charset="0"/>
              </a:rPr>
              <a:t>What are the pedagogical benefits of using clickers?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Immediate feedback to student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Immediate feedback for </a:t>
            </a:r>
            <a:r>
              <a:rPr lang="en-US" dirty="0" smtClean="0"/>
              <a:t>instructor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All students respond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Anonymous to students </a:t>
            </a:r>
          </a:p>
          <a:p>
            <a:pPr lvl="1"/>
            <a:r>
              <a:rPr lang="en-US" dirty="0" smtClean="0"/>
              <a:t>Instructor </a:t>
            </a:r>
            <a:r>
              <a:rPr lang="en-US" dirty="0"/>
              <a:t>can determine who answered and </a:t>
            </a:r>
            <a:r>
              <a:rPr lang="en-US" dirty="0" smtClean="0"/>
              <a:t>how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All of the above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6975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Preparation for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ITS or instructor sets up software/hardware</a:t>
            </a:r>
          </a:p>
          <a:p>
            <a:r>
              <a:rPr lang="en-US" dirty="0" smtClean="0"/>
              <a:t>Set up class with software</a:t>
            </a:r>
          </a:p>
          <a:p>
            <a:pPr lvl="1"/>
            <a:r>
              <a:rPr lang="en-US" dirty="0"/>
              <a:t>Register </a:t>
            </a:r>
            <a:r>
              <a:rPr lang="en-US" dirty="0" smtClean="0"/>
              <a:t>students</a:t>
            </a:r>
          </a:p>
          <a:p>
            <a:pPr lvl="2"/>
            <a:r>
              <a:rPr lang="en-US" dirty="0"/>
              <a:t>course management system or students individually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Add explanation of Classroom Assessment Techniques and specific clicker instructions to syllabus!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60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05020.17.03"/>
  <p:tag name="PPTVERSION" val="14"/>
  <p:tag name="TPOS" val="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24850FA2CF994D478137BF86CEE63816"/>
  <p:tag name="AUTOOPENPOLL" val="False"/>
  <p:tag name="TYPE" val="NumericSlide"/>
  <p:tag name="TPQUESTIONXML" val="&lt;?xml version=&quot;1.0&quot; encoding=&quot;UTF-8&quot; standalone=&quot;yes&quot;?&gt;&lt;questionlist&gt;&lt;properties&gt;&lt;guid&gt;927C60F899324997A5D89686983F8172&lt;/guid&gt;&lt;date&gt;6/2/2014 12:01:25 P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/questionlisttemplate&gt;&lt;questions&gt;&lt;numeric&gt;&lt;guid&gt;24850FA2CF994D478137BF86CEE63816&lt;/guid&gt;&lt;repollguid&gt;D496DEBF50DC4938A385122C37A42F87&lt;/repollguid&gt;&lt;sourceid&gt;4EA908DB41A341AF8D1D1B8BECFBB4EF&lt;/sourceid&gt;&lt;questiontext&gt;Enter question text...&lt;/questiontext&gt;&lt;showresults&gt;True&lt;/showresults&gt;&lt;responsegrid&gt;0&lt;/responsegrid&gt;&lt;countdowntime&gt;30&lt;/countdowntime&gt;&lt;correctvalue&gt;1&lt;/correctvalue&gt;&lt;incorrectvalue&gt;0&lt;/incorrectvalue&gt;&lt;correctanswerindicator&gt;True&lt;/correctanswerindicator&gt;&lt;numericvaluetype&gt;0&lt;/numericvaluetype&gt;&lt;/numeric&gt;&lt;/questions&gt;&lt;/questionlist&gt;"/>
  <p:tag name="CHARTTYPE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0CC8E9364A4C485686BC67113235A965"/>
  <p:tag name="AUTOOPENPOLL" val="False"/>
  <p:tag name="TYPE" val="MultiChoiceSlide"/>
  <p:tag name="LIVECHARTING" val="False"/>
  <p:tag name="TPQUESTIONXML" val="&lt;?xml version=&quot;1.0&quot; encoding=&quot;UTF-8&quot; standalone=&quot;yes&quot;?&gt;&lt;questionlist&gt;&lt;properties&gt;&lt;guid&gt;00F34CD2D8084DA48A53BB1193271E47&lt;/guid&gt;&lt;date&gt;6/2/2014 11:55:28 A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/questionlisttemplate&gt;&lt;questions&gt;&lt;multichoice&gt;&lt;guid&gt;0CC8E9364A4C485686BC67113235A965&lt;/guid&gt;&lt;repollguid&gt;33B54DA76A904444BEB1D119F09552AB&lt;/repollguid&gt;&lt;sourceid&gt;2849BC6469934538B96909D8C6C706CE&lt;/sourceid&gt;&lt;questiontext&gt;Enter question text...&lt;/questiontext&gt;&lt;showresults&gt;True&lt;/showresults&gt;&lt;responsegrid&gt;0&lt;/responsegrid&gt;&lt;countdowntime&gt;30&lt;/countdowntime&gt;&lt;correctvalue&gt;1&lt;/correctvalue&gt;&lt;incorrectvalue&gt;0&lt;/incorrectvalue&gt;&lt;responselimit&gt;1&lt;/responselimit&gt;&lt;bulletstyle&gt;2&lt;/bulletstyle&gt;&lt;answers&gt;&lt;answer&gt;&lt;guid&gt;1FEE0DEDED6B4F5BA973B402EAE42B16&lt;/guid&gt;&lt;answertext&gt;Enter answer text...&lt;/answertext&gt;&lt;valuetype&gt;0&lt;/valuetype&gt;&lt;/answer&gt;&lt;answer&gt;&lt;guid&gt;BF963DC5E34B4CD78ECB62155F715466&lt;/guid&gt;&lt;answertext&gt;Enter answer text...&lt;/answertext&gt;&lt;valuetype&gt;0&lt;/valuetype&gt;&lt;/answer&gt;&lt;answer&gt;&lt;guid&gt;FC240E645CBD476383B5A9067BA90C25&lt;/guid&gt;&lt;answertext&gt;Enter answer text...&lt;/answertext&gt;&lt;valuetype&gt;0&lt;/valuetype&gt;&lt;/answer&gt;&lt;answer&gt;&lt;guid&gt;475E607B76FB4778B7E4405AD180610A&lt;/guid&gt;&lt;answertext&gt;Enter answer text...&lt;/answertext&gt;&lt;valuetype&gt;0&lt;/valuetype&gt;&lt;/answer&gt;&lt;/answers&gt;&lt;/multichoice&gt;&lt;/questions&gt;&lt;/questionlist&gt;"/>
  <p:tag name="TPSLIDEBULLETSTYLE" val="2"/>
  <p:tag name="CHARTTYPE" val="0"/>
  <p:tag name="CHARTDEFINEDCOLORS" val="3,6,10,45,32,50,13,4,9,55,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B420D04E3C0B4B2EA6F67DA869B774B9"/>
  <p:tag name="AUTOOPENPOLL" val="False"/>
  <p:tag name="TYPE" val="MultiChoiceSlide"/>
  <p:tag name="LIVECHARTING" val="False"/>
  <p:tag name="TPQUESTIONXML" val="&lt;?xml version=&quot;1.0&quot; encoding=&quot;UTF-8&quot; standalone=&quot;yes&quot;?&gt;&lt;questionlist&gt;&lt;properties&gt;&lt;guid&gt;7C59FD978E0C4A1EA8E85C37410FEA78&lt;/guid&gt;&lt;date&gt;6/2/2014 11:39:04 A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/questionlisttemplate&gt;&lt;questions&gt;&lt;multichoice&gt;&lt;guid&gt;B420D04E3C0B4B2EA6F67DA869B774B9&lt;/guid&gt;&lt;repollguid&gt;611BDE0B21FF4543980495B99AE4A550&lt;/repollguid&gt;&lt;sourceid&gt;46D1FED97CFA453C80D5A40E78C325B7&lt;/sourceid&gt;&lt;questiontext&gt;Enter question text...&lt;/questiontext&gt;&lt;showresults&gt;True&lt;/showresults&gt;&lt;responsegrid&gt;0&lt;/responsegrid&gt;&lt;countdowntime&gt;30&lt;/countdowntime&gt;&lt;correctvalue&gt;1&lt;/correctvalue&gt;&lt;incorrectvalue&gt;0&lt;/incorrectvalue&gt;&lt;responselimit&gt;1&lt;/responselimit&gt;&lt;bulletstyle&gt;2&lt;/bulletstyle&gt;&lt;answers&gt;&lt;answer&gt;&lt;guid&gt;E1B2644B8F0C469C9D66BF74D14F30B7&lt;/guid&gt;&lt;answertext&gt;Enter answer text...&lt;/answertext&gt;&lt;valuetype&gt;0&lt;/valuetype&gt;&lt;/answer&gt;&lt;answer&gt;&lt;guid&gt;629EA368249442B09250751BF8D95AC8&lt;/guid&gt;&lt;answertext&gt;Enter answer text...&lt;/answertext&gt;&lt;valuetype&gt;0&lt;/valuetype&gt;&lt;/answer&gt;&lt;answer&gt;&lt;guid&gt;8F653DC495AB4CB18CF688064EF63F88&lt;/guid&gt;&lt;answertext&gt;Enter answer text...&lt;/answertext&gt;&lt;valuetype&gt;0&lt;/valuetype&gt;&lt;/answer&gt;&lt;answer&gt;&lt;guid&gt;9213B28A9AB547D5A94850B74FFAB1CA&lt;/guid&gt;&lt;answertext&gt;Enter answer text...&lt;/answertext&gt;&lt;valuetype&gt;0&lt;/valuetype&gt;&lt;/answer&gt;&lt;/answers&gt;&lt;/multichoice&gt;&lt;/questions&gt;&lt;/questionlist&gt;"/>
  <p:tag name="TPSLIDEBULLETSTYLE" val="2"/>
  <p:tag name="CHARTTYPE" val="0"/>
  <p:tag name="CHARTDEFINEDCOLORS" val="3,6,10,45,32,50,13,4,9,55,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C9BD065CAC9D46A8928147AF33DD287D"/>
  <p:tag name="AUTOOPENPOLL" val="False"/>
  <p:tag name="TYPE" val="MultiChoiceSlide"/>
  <p:tag name="LIVECHARTING" val="False"/>
  <p:tag name="TPQUESTIONXML" val="&lt;?xml version=&quot;1.0&quot; encoding=&quot;UTF-8&quot; standalone=&quot;yes&quot;?&gt;&lt;questionlist&gt;&lt;properties&gt;&lt;guid&gt;1A7F89F392714EAEB662D0F8C1C903CF&lt;/guid&gt;&lt;date&gt;6/2/2014 11:37:15 A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/questionlisttemplate&gt;&lt;questions&gt;&lt;multichoice&gt;&lt;guid&gt;C9BD065CAC9D46A8928147AF33DD287D&lt;/guid&gt;&lt;repollguid&gt;B46819D4BBBA4EDF9DB4DE1D0DD5DA37&lt;/repollguid&gt;&lt;sourceid&gt;232E110131D04D1CBDC537E029FBA418&lt;/sourceid&gt;&lt;questiontext&gt;Enter question text...&lt;/questiontext&gt;&lt;showresults&gt;True&lt;/showresults&gt;&lt;responsegrid&gt;0&lt;/responsegrid&gt;&lt;countdowntime&gt;30&lt;/countdowntime&gt;&lt;correctvalue&gt;1&lt;/correctvalue&gt;&lt;incorrectvalue&gt;0&lt;/incorrectvalue&gt;&lt;responselimit&gt;1&lt;/responselimit&gt;&lt;bulletstyle&gt;2&lt;/bulletstyle&gt;&lt;answers&gt;&lt;answer&gt;&lt;guid&gt;70D8505F9DDB436D9EBE9BBBDA8D2C58&lt;/guid&gt;&lt;answertext&gt;Enter answer text...&lt;/answertext&gt;&lt;valuetype&gt;0&lt;/valuetype&gt;&lt;/answer&gt;&lt;answer&gt;&lt;guid&gt;8F1C0DCC2D824BAE8FC00B90357D7AA3&lt;/guid&gt;&lt;answertext&gt;Enter answer text...&lt;/answertext&gt;&lt;valuetype&gt;0&lt;/valuetype&gt;&lt;/answer&gt;&lt;answer&gt;&lt;guid&gt;6EFC087392AB4A02B13B22180EE23314&lt;/guid&gt;&lt;answertext&gt;Enter answer text...&lt;/answertext&gt;&lt;valuetype&gt;0&lt;/valuetype&gt;&lt;/answer&gt;&lt;answer&gt;&lt;guid&gt;CF45DF39594847739AA0EC30A701F8B6&lt;/guid&gt;&lt;answertext&gt;Enter answer text...&lt;/answertext&gt;&lt;valuetype&gt;0&lt;/valuetype&gt;&lt;/answer&gt;&lt;/answers&gt;&lt;/multichoice&gt;&lt;/questions&gt;&lt;/questionlist&gt;"/>
  <p:tag name="TPSLIDEBULLETSTYLE" val="2"/>
  <p:tag name="CHARTTYPE" val="0"/>
  <p:tag name="CHARTDEFINEDCOLORS" val="3,6,10,45,32,50,13,4,9,55,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D61D5254023C4D1F929A5BAA6FD12DDE"/>
  <p:tag name="AUTOOPENPOLL" val="False"/>
  <p:tag name="TYPE" val="MultiChoiceSlide"/>
  <p:tag name="LIVECHARTING" val="False"/>
  <p:tag name="TPQUESTIONXML" val="&lt;?xml version=&quot;1.0&quot; encoding=&quot;UTF-8&quot; standalone=&quot;yes&quot;?&gt;&lt;questionlist&gt;&lt;properties&gt;&lt;guid&gt;C6115B2AB76D477A8338067E4F553CBF&lt;/guid&gt;&lt;date&gt;6/2/2014 11:42:02 A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/questionlisttemplate&gt;&lt;questions&gt;&lt;priorityranking&gt;&lt;guid&gt;D61D5254023C4D1F929A5BAA6FD12DDE&lt;/guid&gt;&lt;repollguid&gt;492BB47ACF444D99AED29E2AE63A98DF&lt;/repollguid&gt;&lt;sourceid&gt;A0BAB4B2BC364D83B7EF50142D3AFB3E&lt;/sourceid&gt;&lt;questiontext&gt;Enter question text...&lt;/questiontext&gt;&lt;showresults&gt;True&lt;/showresults&gt;&lt;responsegrid&gt;0&lt;/responsegrid&gt;&lt;countdowntime&gt;30&lt;/countdowntime&gt;&lt;correctvalue&gt;1&lt;/correctvalue&gt;&lt;incorrectvalue&gt;0&lt;/incorrectvalue&gt;&lt;responselimit&gt;3&lt;/responselimit&gt;&lt;bulletstyle&gt;2&lt;/bulletstyle&gt;&lt;answers&gt;&lt;answer&gt;&lt;guid&gt;1647574FC6D7413492EC11DDC4F6A4DB&lt;/guid&gt;&lt;answertext&gt;Enter answer text...&lt;/answertext&gt;&lt;valuetype&gt;0&lt;/valuetype&gt;&lt;/answer&gt;&lt;answer&gt;&lt;guid&gt;BA1F285A1BE449C3B66F0356AE7351B2&lt;/guid&gt;&lt;answertext&gt;Enter answer text...&lt;/answertext&gt;&lt;valuetype&gt;0&lt;/valuetype&gt;&lt;/answer&gt;&lt;answer&gt;&lt;guid&gt;EF9E6518DC654B1D8D162AE03D210F07&lt;/guid&gt;&lt;answertext&gt;Enter answer text...&lt;/answertext&gt;&lt;valuetype&gt;0&lt;/valuetype&gt;&lt;/answer&gt;&lt;answer&gt;&lt;guid&gt;1627AC0BBF744035937D9B1F7988F577&lt;/guid&gt;&lt;answertext&gt;Enter answer text...&lt;/answertext&gt;&lt;valuetype&gt;0&lt;/valuetype&gt;&lt;/answer&gt;&lt;/answers&gt;&lt;responseweights&gt;&lt;weight&gt;10&lt;/weight&gt;&lt;weight&gt;9&lt;/weight&gt;&lt;weight&gt;8&lt;/weight&gt;&lt;/responseweights&gt;&lt;/priorityranking&gt;&lt;/questions&gt;&lt;/questionlist&gt;"/>
  <p:tag name="TPSLIDEBULLETSTYLE" val="2"/>
  <p:tag name="CHARTTYPE" val="0"/>
  <p:tag name="CHARTDEFINEDCOLORS" val="3,6,10,45,32,50,13,4,9,55,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0CC8E9364A4C485686BC67113235A965"/>
  <p:tag name="AUTOOPENPOLL" val="False"/>
  <p:tag name="TYPE" val="MultiChoiceSlide"/>
  <p:tag name="LIVECHARTING" val="False"/>
  <p:tag name="TPQUESTIONXML" val="&lt;?xml version=&quot;1.0&quot; encoding=&quot;UTF-8&quot; standalone=&quot;yes&quot;?&gt;&lt;questionlist&gt;&lt;properties&gt;&lt;guid&gt;00F34CD2D8084DA48A53BB1193271E47&lt;/guid&gt;&lt;date&gt;6/2/2014 11:55:28 A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/questionlisttemplate&gt;&lt;questions&gt;&lt;multichoice&gt;&lt;guid&gt;0CC8E9364A4C485686BC67113235A965&lt;/guid&gt;&lt;repollguid&gt;33B54DA76A904444BEB1D119F09552AB&lt;/repollguid&gt;&lt;sourceid&gt;2849BC6469934538B96909D8C6C706CE&lt;/sourceid&gt;&lt;questiontext&gt;Enter question text...&lt;/questiontext&gt;&lt;showresults&gt;True&lt;/showresults&gt;&lt;responsegrid&gt;0&lt;/responsegrid&gt;&lt;countdowntime&gt;30&lt;/countdowntime&gt;&lt;correctvalue&gt;1&lt;/correctvalue&gt;&lt;incorrectvalue&gt;0&lt;/incorrectvalue&gt;&lt;responselimit&gt;1&lt;/responselimit&gt;&lt;bulletstyle&gt;2&lt;/bulletstyle&gt;&lt;answers&gt;&lt;answer&gt;&lt;guid&gt;1FEE0DEDED6B4F5BA973B402EAE42B16&lt;/guid&gt;&lt;answertext&gt;Enter answer text...&lt;/answertext&gt;&lt;valuetype&gt;0&lt;/valuetype&gt;&lt;/answer&gt;&lt;answer&gt;&lt;guid&gt;BF963DC5E34B4CD78ECB62155F715466&lt;/guid&gt;&lt;answertext&gt;Enter answer text...&lt;/answertext&gt;&lt;valuetype&gt;0&lt;/valuetype&gt;&lt;/answer&gt;&lt;answer&gt;&lt;guid&gt;FC240E645CBD476383B5A9067BA90C25&lt;/guid&gt;&lt;answertext&gt;Enter answer text...&lt;/answertext&gt;&lt;valuetype&gt;0&lt;/valuetype&gt;&lt;/answer&gt;&lt;answer&gt;&lt;guid&gt;475E607B76FB4778B7E4405AD180610A&lt;/guid&gt;&lt;answertext&gt;Enter answer text...&lt;/answertext&gt;&lt;valuetype&gt;0&lt;/valuetype&gt;&lt;/answer&gt;&lt;/answers&gt;&lt;/multichoice&gt;&lt;/questions&gt;&lt;/questionlist&gt;"/>
  <p:tag name="TPSLIDEBULLETSTYLE" val="2"/>
  <p:tag name="CHARTTYPE" val="0"/>
  <p:tag name="CHARTDEFINEDCOLORS" val="3,6,10,45,32,50,13,4,9,55,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5E51691371884CC19AD26548A183F85C"/>
  <p:tag name="AUTOOPENPOLL" val="False"/>
  <p:tag name="TYPE" val="NumericSlide"/>
  <p:tag name="TPQUESTIONXML" val="&lt;?xml version=&quot;1.0&quot; encoding=&quot;UTF-8&quot; standalone=&quot;yes&quot;?&gt;&lt;questionlist&gt;&lt;properties&gt;&lt;guid&gt;83C41F2E4BBA4872AE26AF22340FA125&lt;/guid&gt;&lt;date&gt;6/2/2014 11:59:18 A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/questionlisttemplate&gt;&lt;questions&gt;&lt;numeric&gt;&lt;guid&gt;5E51691371884CC19AD26548A183F85C&lt;/guid&gt;&lt;repollguid&gt;A26262456BE1472A9BD47ECCF0DFA33F&lt;/repollguid&gt;&lt;sourceid&gt;3DDF083AC115432094320DC3B373D1F8&lt;/sourceid&gt;&lt;questiontext&gt;Enter question text...&lt;/questiontext&gt;&lt;showresults&gt;True&lt;/showresults&gt;&lt;responsegrid&gt;0&lt;/responsegrid&gt;&lt;countdowntime&gt;30&lt;/countdowntime&gt;&lt;correctvalue&gt;1&lt;/correctvalue&gt;&lt;incorrectvalue&gt;0&lt;/incorrectvalue&gt;&lt;correctanswerindicator&gt;True&lt;/correctanswerindicator&gt;&lt;numericvaluetype&gt;0&lt;/numericvaluetype&gt;&lt;/numeric&gt;&lt;/questions&gt;&lt;/questionlist&gt;"/>
  <p:tag name="CHARTTYPE" val="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1705</TotalTime>
  <Words>1042</Words>
  <Application>Microsoft Office PowerPoint</Application>
  <PresentationFormat>On-screen Show (4:3)</PresentationFormat>
  <Paragraphs>205</Paragraphs>
  <Slides>37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MS PGothic</vt:lpstr>
      <vt:lpstr>Arial</vt:lpstr>
      <vt:lpstr>Calibri</vt:lpstr>
      <vt:lpstr>1_Office Theme</vt:lpstr>
      <vt:lpstr>CS ChemDraw Drawing</vt:lpstr>
      <vt:lpstr>Clickers in Organic Chemistry</vt:lpstr>
      <vt:lpstr>Outline</vt:lpstr>
      <vt:lpstr>Structure of Presentation</vt:lpstr>
      <vt:lpstr>Why Clickers ? (Student Response Systems Classroom response Systems)</vt:lpstr>
      <vt:lpstr>Why Clickers ? </vt:lpstr>
      <vt:lpstr>What is your experience with clickers?</vt:lpstr>
      <vt:lpstr>What are the pedagogical benefits of using clickers?</vt:lpstr>
      <vt:lpstr>What are the pedagogical benefits of using clickers?</vt:lpstr>
      <vt:lpstr>Preparation for Course</vt:lpstr>
      <vt:lpstr>Preparation for Course/Class</vt:lpstr>
      <vt:lpstr>Preparation for Course/Class</vt:lpstr>
      <vt:lpstr>In Class/ After class</vt:lpstr>
      <vt:lpstr>What barriers prevent you from adopting clickers?</vt:lpstr>
      <vt:lpstr>Types of Questions</vt:lpstr>
      <vt:lpstr>Question types</vt:lpstr>
      <vt:lpstr>Where Did I Get All My Questions?</vt:lpstr>
      <vt:lpstr>Predict the Product, Multiple Choice What is the major product of the reaction shown?</vt:lpstr>
      <vt:lpstr>Stereochemistry, Numerical How many stereogenic centers which are also asymmetric carbons are present in Riboflavin? </vt:lpstr>
      <vt:lpstr>Conformations, Stability, etc., Text Which of the following is the most stable conformation of cis-1-chloro-3-isopropylcyclohexane?</vt:lpstr>
      <vt:lpstr>Alkene stability, Nomenclature, Text What is the order of stability from most to least stable? </vt:lpstr>
      <vt:lpstr>Mechanism, Numerical or Text  How should the mechanism arrows be written? (Enter a sequence of numbers.)  The 1st number is the base of a curved arrow.  The second number is the head.  If there is a second arrow, the 3rd number would be the base and the 4th number would be the head.</vt:lpstr>
      <vt:lpstr>Synthesis, Numerical or Text  Propose a multi-step synthesis to convert cyclohexene to ethoxycyclohexane.</vt:lpstr>
      <vt:lpstr>Synethesis, Numerical Synthesize 3-methylhex-3-ene from butan-2-ol and 1-bromopropane by entering the number for the correct reagents for the letters in the boxes.  You will need to determine what Compounds U, V, and W along the way. Use each reagent only once. </vt:lpstr>
      <vt:lpstr>      Spectroscopy,       Multiple Choice      Student Generated</vt:lpstr>
      <vt:lpstr>Best Practices</vt:lpstr>
      <vt:lpstr>Best Practices </vt:lpstr>
      <vt:lpstr>Best Practices</vt:lpstr>
      <vt:lpstr>PowerPoint Presentation</vt:lpstr>
      <vt:lpstr>Predict the Product, Multiple Choice What is the major product of the reaction shown?</vt:lpstr>
      <vt:lpstr>Best Practices</vt:lpstr>
      <vt:lpstr>Best Practices</vt:lpstr>
      <vt:lpstr>Potential Issues</vt:lpstr>
      <vt:lpstr>Potential Issues</vt:lpstr>
      <vt:lpstr>Do I have to use clickers?</vt:lpstr>
      <vt:lpstr>Clicker References</vt:lpstr>
      <vt:lpstr>Classroom Assessment Technique References</vt:lpstr>
      <vt:lpstr>Thanks!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Clickers in Organic Chemistry</dc:title>
  <dc:creator>Jennifer Muzyka</dc:creator>
  <cp:lastModifiedBy>Vincent Maloney</cp:lastModifiedBy>
  <cp:revision>122</cp:revision>
  <cp:lastPrinted>2015-06-16T16:31:54Z</cp:lastPrinted>
  <dcterms:created xsi:type="dcterms:W3CDTF">2014-06-02T15:11:37Z</dcterms:created>
  <dcterms:modified xsi:type="dcterms:W3CDTF">2015-06-18T20:16:23Z</dcterms:modified>
</cp:coreProperties>
</file>