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2.xml" ContentType="application/vnd.openxmlformats-officedocument.presentationml.notesSlide+xml"/>
  <Override PartName="/ppt/tags/tag24.xml" ContentType="application/vnd.openxmlformats-officedocument.presentationml.tags+xml"/>
  <Override PartName="/ppt/notesSlides/notesSlide3.xml" ContentType="application/vnd.openxmlformats-officedocument.presentationml.notesSlide+xml"/>
  <Override PartName="/ppt/tags/tag25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4"/>
  </p:notesMasterIdLst>
  <p:sldIdLst>
    <p:sldId id="285" r:id="rId2"/>
    <p:sldId id="286" r:id="rId3"/>
    <p:sldId id="287" r:id="rId4"/>
    <p:sldId id="288" r:id="rId5"/>
    <p:sldId id="289" r:id="rId6"/>
    <p:sldId id="313" r:id="rId7"/>
    <p:sldId id="290" r:id="rId8"/>
    <p:sldId id="314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15" r:id="rId24"/>
    <p:sldId id="305" r:id="rId25"/>
    <p:sldId id="316" r:id="rId26"/>
    <p:sldId id="317" r:id="rId27"/>
    <p:sldId id="318" r:id="rId28"/>
    <p:sldId id="309" r:id="rId29"/>
    <p:sldId id="310" r:id="rId30"/>
    <p:sldId id="319" r:id="rId31"/>
    <p:sldId id="320" r:id="rId32"/>
    <p:sldId id="311" r:id="rId33"/>
  </p:sldIdLst>
  <p:sldSz cx="9144000" cy="6858000" type="screen4x3"/>
  <p:notesSz cx="6858000" cy="9144000"/>
  <p:custDataLst>
    <p:tags r:id="rId3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2884E-ECD4-47AD-940C-419CB32E6380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7B288-FA4F-47EE-9F4E-F16840CB9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729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are some useful references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often</a:t>
            </a:r>
            <a:r>
              <a:rPr lang="en-US" baseline="0" dirty="0" smtClean="0"/>
              <a:t> have only two questions per class period.  But each question is asked twice, with student discussion on the second polling.  I don’t know if that’s how you do it.  I figure it’s useful to point out different approaches.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67A0C-475A-4551-BF6D-6A872EC9D0F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27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Okay, it’s clear that you’re reading the same literature</a:t>
            </a:r>
            <a:r>
              <a:rPr lang="en-US" baseline="0" dirty="0" smtClean="0"/>
              <a:t> I am, because you’re doing the peer learning approach the same way I do.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67A0C-475A-4551-BF6D-6A872EC9D0F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488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67A0C-475A-4551-BF6D-6A872EC9D0F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06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8244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400">
              <a:defRPr/>
            </a:pPr>
            <a:fld id="{6B98C51C-47A4-46FB-B708-0CA0DBC96642}" type="datetimeFigureOut">
              <a:rPr lang="en-US">
                <a:solidFill>
                  <a:prstClr val="black"/>
                </a:solidFill>
              </a:rPr>
              <a:pPr defTabSz="914400">
                <a:defRPr/>
              </a:pPr>
              <a:t>6/12/2014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400">
              <a:defRPr/>
            </a:pPr>
            <a:fld id="{ED4CD8A5-AE24-4FB0-AE7C-D737B8151B03}" type="slidenum">
              <a:rPr lang="en-US">
                <a:solidFill>
                  <a:prstClr val="black"/>
                </a:solidFill>
              </a:rPr>
              <a:pPr defTabSz="914400"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115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C37994-9003-664C-BCCC-CA7F647437F4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4EF4-A465-AC4A-976F-97D13A1B9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2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C37994-9003-664C-BCCC-CA7F647437F4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4EF4-A465-AC4A-976F-97D13A1B9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88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7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07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43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41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17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template-option-3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8339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13.xml"/><Relationship Id="rId7" Type="http://schemas.openxmlformats.org/officeDocument/2006/relationships/image" Target="../media/image5.emf"/><Relationship Id="rId12" Type="http://schemas.openxmlformats.org/officeDocument/2006/relationships/image" Target="../media/image10.jpeg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9.jpeg"/><Relationship Id="rId5" Type="http://schemas.openxmlformats.org/officeDocument/2006/relationships/slideLayout" Target="../slideLayouts/slideLayout4.xml"/><Relationship Id="rId10" Type="http://schemas.openxmlformats.org/officeDocument/2006/relationships/image" Target="../media/image8.jpeg"/><Relationship Id="rId4" Type="http://schemas.openxmlformats.org/officeDocument/2006/relationships/tags" Target="../tags/tag14.xml"/><Relationship Id="rId9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7" Type="http://schemas.openxmlformats.org/officeDocument/2006/relationships/image" Target="../media/image12.wmf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14.wmf"/><Relationship Id="rId2" Type="http://schemas.openxmlformats.org/officeDocument/2006/relationships/tags" Target="../tags/tag1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tags" Target="../tags/tag20.xml"/><Relationship Id="rId7" Type="http://schemas.openxmlformats.org/officeDocument/2006/relationships/oleObject" Target="../embeddings/oleObject8.bin"/><Relationship Id="rId2" Type="http://schemas.openxmlformats.org/officeDocument/2006/relationships/tags" Target="../tags/tag19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7.bin"/><Relationship Id="rId4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2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tags" Target="../tags/tag22.xml"/><Relationship Id="rId7" Type="http://schemas.openxmlformats.org/officeDocument/2006/relationships/oleObject" Target="../embeddings/oleObject10.bin"/><Relationship Id="rId2" Type="http://schemas.openxmlformats.org/officeDocument/2006/relationships/tags" Target="../tags/tag2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9.bin"/><Relationship Id="rId4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3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4.emf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Clickers in Organic Chemistry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94314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Vincent Maloney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Indiana U. Purdue U. Fort Wayne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Active Learning in Organic Chemistry Workshop</a:t>
            </a:r>
          </a:p>
        </p:txBody>
      </p:sp>
    </p:spTree>
    <p:extLst>
      <p:ext uri="{BB962C8B-B14F-4D97-AF65-F5344CB8AC3E}">
        <p14:creationId xmlns:p14="http://schemas.microsoft.com/office/powerpoint/2010/main" val="7668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gen </a:t>
            </a:r>
            <a:r>
              <a:rPr lang="en-US" dirty="0" err="1" smtClean="0"/>
              <a:t>chem</a:t>
            </a:r>
            <a:endParaRPr lang="en-US" dirty="0"/>
          </a:p>
          <a:p>
            <a:r>
              <a:rPr lang="en-US" dirty="0" smtClean="0"/>
              <a:t>Assess retention of material</a:t>
            </a:r>
          </a:p>
          <a:p>
            <a:r>
              <a:rPr lang="en-US" dirty="0" smtClean="0"/>
              <a:t>Application of concept</a:t>
            </a:r>
          </a:p>
          <a:p>
            <a:r>
              <a:rPr lang="en-US" dirty="0" smtClean="0"/>
              <a:t>Inquiry/discovery-based learning</a:t>
            </a:r>
          </a:p>
          <a:p>
            <a:r>
              <a:rPr lang="en-US" dirty="0"/>
              <a:t>Check </a:t>
            </a:r>
            <a:r>
              <a:rPr lang="en-US" dirty="0" smtClean="0"/>
              <a:t>attendance?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12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Multi-step synthesis</a:t>
            </a:r>
          </a:p>
          <a:p>
            <a:r>
              <a:rPr lang="en-US" dirty="0" smtClean="0"/>
              <a:t>Mechanisms</a:t>
            </a:r>
          </a:p>
          <a:p>
            <a:r>
              <a:rPr lang="en-US" dirty="0" smtClean="0"/>
              <a:t>Spectral interpretation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69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choice</a:t>
            </a:r>
          </a:p>
          <a:p>
            <a:r>
              <a:rPr lang="en-US" dirty="0" smtClean="0"/>
              <a:t>Numerical</a:t>
            </a:r>
          </a:p>
          <a:p>
            <a:r>
              <a:rPr lang="en-US" dirty="0" smtClean="0"/>
              <a:t>Text</a:t>
            </a:r>
          </a:p>
          <a:p>
            <a:r>
              <a:rPr lang="en-US" dirty="0" smtClean="0"/>
              <a:t>Sources of questions</a:t>
            </a:r>
          </a:p>
          <a:p>
            <a:pPr lvl="1"/>
            <a:r>
              <a:rPr lang="en-US" dirty="0"/>
              <a:t>Instructor generated</a:t>
            </a:r>
          </a:p>
          <a:p>
            <a:pPr lvl="1"/>
            <a:r>
              <a:rPr lang="en-US" dirty="0"/>
              <a:t>Publisher generated</a:t>
            </a:r>
          </a:p>
          <a:p>
            <a:pPr lvl="1"/>
            <a:r>
              <a:rPr lang="en-US" dirty="0"/>
              <a:t>Student generated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48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01029709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Chart" r:id="rId6" imgW="4572034" imgH="5143584" progId="MSGraph.Chart.8">
                  <p:embed followColorScheme="full"/>
                </p:oleObj>
              </mc:Choice>
              <mc:Fallback>
                <p:oleObj name="Chart" r:id="rId6" imgW="4572034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92041" cy="46734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 smtClean="0">
                <a:latin typeface="Calibri" charset="0"/>
                <a:ea typeface="MS PGothic" charset="0"/>
              </a:rPr>
              <a:t>What is the major product of the reaction shown?</a:t>
            </a:r>
            <a:endParaRPr lang="en-US" sz="2800" dirty="0">
              <a:latin typeface="Calibri" charset="0"/>
              <a:ea typeface="MS PGothic" charset="0"/>
            </a:endParaRPr>
          </a:p>
        </p:txBody>
      </p:sp>
      <p:sp>
        <p:nvSpPr>
          <p:cNvPr id="2051" name="TPAnswers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457200" y="1956923"/>
            <a:ext cx="4114800" cy="4525963"/>
          </a:xfrm>
        </p:spPr>
        <p:txBody>
          <a:bodyPr>
            <a:normAutofit/>
          </a:bodyPr>
          <a:lstStyle/>
          <a:p>
            <a:pPr marL="1143000" indent="-1143000" eaLnBrk="1" hangingPunct="1">
              <a:spcAft>
                <a:spcPts val="0"/>
              </a:spcAft>
              <a:buFont typeface="Arial" charset="0"/>
              <a:buAutoNum type="alphaUcPeriod"/>
            </a:pPr>
            <a:r>
              <a:rPr lang="en-US" sz="6000" dirty="0" smtClean="0">
                <a:latin typeface="Calibri" charset="0"/>
                <a:ea typeface="MS PGothic" charset="0"/>
              </a:rPr>
              <a:t>A</a:t>
            </a:r>
          </a:p>
          <a:p>
            <a:pPr marL="1143000" indent="-1143000" eaLnBrk="1" hangingPunct="1">
              <a:spcAft>
                <a:spcPts val="0"/>
              </a:spcAft>
              <a:buFont typeface="Arial" charset="0"/>
              <a:buAutoNum type="alphaUcPeriod"/>
            </a:pPr>
            <a:r>
              <a:rPr lang="en-US" sz="6000" dirty="0" smtClean="0">
                <a:latin typeface="Calibri" charset="0"/>
                <a:ea typeface="MS PGothic" charset="0"/>
              </a:rPr>
              <a:t>B</a:t>
            </a:r>
          </a:p>
          <a:p>
            <a:pPr marL="1143000" indent="-1143000" eaLnBrk="1" hangingPunct="1">
              <a:spcAft>
                <a:spcPts val="0"/>
              </a:spcAft>
              <a:buFont typeface="Arial" charset="0"/>
              <a:buAutoNum type="alphaUcPeriod"/>
            </a:pPr>
            <a:r>
              <a:rPr lang="en-US" sz="6000" dirty="0" smtClean="0">
                <a:latin typeface="Calibri" charset="0"/>
                <a:ea typeface="MS PGothic" charset="0"/>
              </a:rPr>
              <a:t>C</a:t>
            </a:r>
          </a:p>
          <a:p>
            <a:pPr marL="1143000" indent="-1143000" eaLnBrk="1" hangingPunct="1">
              <a:spcAft>
                <a:spcPts val="0"/>
              </a:spcAft>
              <a:buFont typeface="Arial" charset="0"/>
              <a:buAutoNum type="alphaUcPeriod"/>
            </a:pPr>
            <a:r>
              <a:rPr lang="en-US" sz="6000" dirty="0">
                <a:latin typeface="Calibri" charset="0"/>
                <a:ea typeface="MS PGothic" charset="0"/>
              </a:rPr>
              <a:t>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699" y="1019315"/>
            <a:ext cx="2470298" cy="14967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14" y="2003403"/>
            <a:ext cx="737616" cy="990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579" y="3029047"/>
            <a:ext cx="777240" cy="9601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225" y="4221034"/>
            <a:ext cx="551688" cy="8991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225" y="5338261"/>
            <a:ext cx="533400" cy="1021080"/>
          </a:xfrm>
          <a:prstGeom prst="rect">
            <a:avLst/>
          </a:prstGeom>
        </p:spPr>
      </p:pic>
      <p:sp>
        <p:nvSpPr>
          <p:cNvPr id="2" name="TPStartPoll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149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1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676653868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Chart" r:id="rId5" imgW="4572034" imgH="5143584" progId="MSGraph.Chart.8">
                  <p:embed followColorScheme="full"/>
                </p:oleObj>
              </mc:Choice>
              <mc:Fallback>
                <p:oleObj name="Chart" r:id="rId5" imgW="4572034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" name="TPQuestion"/>
          <p:cNvSpPr>
            <a:spLocks noGrp="1"/>
          </p:cNvSpPr>
          <p:nvPr>
            <p:ph type="title"/>
          </p:nvPr>
        </p:nvSpPr>
        <p:spPr>
          <a:xfrm>
            <a:off x="1755841" y="274638"/>
            <a:ext cx="6992145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libri" charset="0"/>
                <a:ea typeface="MS PGothic" charset="0"/>
              </a:rPr>
              <a:t>How many signals appear in the </a:t>
            </a:r>
            <a:r>
              <a:rPr lang="en-US" sz="2800" baseline="30000" dirty="0" smtClean="0">
                <a:latin typeface="Calibri" charset="0"/>
                <a:ea typeface="MS PGothic" charset="0"/>
              </a:rPr>
              <a:t>13</a:t>
            </a:r>
            <a:r>
              <a:rPr lang="en-US" sz="2800" dirty="0" smtClean="0">
                <a:latin typeface="Calibri" charset="0"/>
                <a:ea typeface="MS PGothic" charset="0"/>
              </a:rPr>
              <a:t>C NMR spectrum of the compound shown?</a:t>
            </a:r>
            <a:endParaRPr lang="en-US" sz="2800" dirty="0">
              <a:latin typeface="Calibri" charset="0"/>
              <a:ea typeface="MS PGothic" charset="0"/>
            </a:endParaRPr>
          </a:p>
        </p:txBody>
      </p:sp>
      <p:graphicFrame>
        <p:nvGraphicFramePr>
          <p:cNvPr id="2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634558"/>
              </p:ext>
            </p:extLst>
          </p:nvPr>
        </p:nvGraphicFramePr>
        <p:xfrm>
          <a:off x="127000" y="2969999"/>
          <a:ext cx="444500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0000"/>
                <a:gridCol w="317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Other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84375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450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Values: 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Value Matches: 0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926" y="561503"/>
            <a:ext cx="1233500" cy="2055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PStartPoll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4260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7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69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25156665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Chart" r:id="rId5" imgW="4572034" imgH="5143584" progId="MSGraph.Chart.8">
                  <p:embed followColorScheme="full"/>
                </p:oleObj>
              </mc:Choice>
              <mc:Fallback>
                <p:oleObj name="Chart" r:id="rId5" imgW="4572034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" name="TPQuestion"/>
          <p:cNvSpPr>
            <a:spLocks noGrp="1"/>
          </p:cNvSpPr>
          <p:nvPr>
            <p:ph type="title"/>
          </p:nvPr>
        </p:nvSpPr>
        <p:spPr>
          <a:xfrm>
            <a:off x="457201" y="274638"/>
            <a:ext cx="5936108" cy="5635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libri" charset="0"/>
                <a:ea typeface="MS PGothic" charset="0"/>
              </a:rPr>
              <a:t>What kind of isomers are these?</a:t>
            </a:r>
            <a:endParaRPr lang="en-US" sz="2800" dirty="0">
              <a:latin typeface="Calibri" charset="0"/>
              <a:ea typeface="MS PGothic" charset="0"/>
            </a:endParaRPr>
          </a:p>
        </p:txBody>
      </p:sp>
      <p:graphicFrame>
        <p:nvGraphicFramePr>
          <p:cNvPr id="2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52962"/>
              </p:ext>
            </p:extLst>
          </p:nvPr>
        </p:nvGraphicFramePr>
        <p:xfrm>
          <a:off x="127000" y="2811453"/>
          <a:ext cx="444500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0000"/>
                <a:gridCol w="31750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DIASTEREOMERS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DIASTEREOMER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DIASTEROMER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STEREOISOMERS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CONFIGURATIO...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Other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409975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450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Values: 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Value Matches: 0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838" y="738318"/>
            <a:ext cx="4493617" cy="1971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PStartPoll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6045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7" grpId="0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78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705238843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7" name="Chart" r:id="rId5" imgW="4572034" imgH="5143584" progId="MSGraph.Chart.8">
                  <p:embed followColorScheme="full"/>
                </p:oleObj>
              </mc:Choice>
              <mc:Fallback>
                <p:oleObj name="Chart" r:id="rId5" imgW="4572034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" name="TPQuestion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 smtClean="0">
                <a:latin typeface="Arial" charset="0"/>
              </a:rPr>
              <a:t>How should the mechanism arrows be written? (Write a sequence of numbers.  The 1</a:t>
            </a:r>
            <a:r>
              <a:rPr lang="en-US" sz="2000" baseline="30000" dirty="0" smtClean="0">
                <a:latin typeface="Arial" charset="0"/>
              </a:rPr>
              <a:t>st</a:t>
            </a:r>
            <a:r>
              <a:rPr lang="en-US" sz="2000" dirty="0" smtClean="0">
                <a:latin typeface="Arial" charset="0"/>
              </a:rPr>
              <a:t> number is the base of a curved arrow.  The second number is the head.  If there is a second arrow, the 3</a:t>
            </a:r>
            <a:r>
              <a:rPr lang="en-US" sz="2000" baseline="30000" dirty="0" smtClean="0">
                <a:latin typeface="Arial" charset="0"/>
              </a:rPr>
              <a:t>rd</a:t>
            </a:r>
            <a:r>
              <a:rPr lang="en-US" sz="2000" dirty="0" smtClean="0">
                <a:latin typeface="Arial" charset="0"/>
              </a:rPr>
              <a:t> number would be the base and the 4</a:t>
            </a:r>
            <a:r>
              <a:rPr lang="en-US" sz="2000" baseline="30000" dirty="0" smtClean="0">
                <a:latin typeface="Arial" charset="0"/>
              </a:rPr>
              <a:t>th</a:t>
            </a:r>
            <a:r>
              <a:rPr lang="en-US" sz="2000" dirty="0" smtClean="0">
                <a:latin typeface="Arial" charset="0"/>
              </a:rPr>
              <a:t> number would be the head.</a:t>
            </a:r>
            <a:endParaRPr lang="en-US" sz="2000" dirty="0">
              <a:latin typeface="Arial" charset="0"/>
            </a:endParaRPr>
          </a:p>
        </p:txBody>
      </p:sp>
      <p:graphicFrame>
        <p:nvGraphicFramePr>
          <p:cNvPr id="2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316494"/>
              </p:ext>
            </p:extLst>
          </p:nvPr>
        </p:nvGraphicFramePr>
        <p:xfrm>
          <a:off x="127000" y="2870115"/>
          <a:ext cx="444500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0000"/>
                <a:gridCol w="317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3678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36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Other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179041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450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Values: 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Value Matches: 0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 noChangeAspect="1"/>
          </p:cNvGraphicFramePr>
          <p:nvPr>
            <p:ph sz="quarter" idx="4294967295"/>
            <p:extLst/>
          </p:nvPr>
        </p:nvGraphicFramePr>
        <p:xfrm>
          <a:off x="762000" y="1671551"/>
          <a:ext cx="7620000" cy="119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8" name="CS ChemDraw Drawing" r:id="rId7" imgW="5401440" imgH="849600" progId="ChemDraw.Document.6.0">
                  <p:embed/>
                </p:oleObj>
              </mc:Choice>
              <mc:Fallback>
                <p:oleObj name="CS ChemDraw Drawing" r:id="rId7" imgW="5401440" imgH="84960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671551"/>
                        <a:ext cx="7620000" cy="1198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StartPoll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19341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7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09641076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Chart" r:id="rId6" imgW="4572034" imgH="5143584" progId="MSGraph.Chart.8">
                  <p:embed followColorScheme="full"/>
                </p:oleObj>
              </mc:Choice>
              <mc:Fallback>
                <p:oleObj name="Chart" r:id="rId6" imgW="4572034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latin typeface="Calibri" charset="0"/>
                <a:ea typeface="MS PGothic" charset="0"/>
              </a:rPr>
              <a:t>What is your experience with clickers?</a:t>
            </a:r>
            <a:endParaRPr lang="en-US" dirty="0">
              <a:latin typeface="Calibri" charset="0"/>
              <a:ea typeface="MS PGothic" charset="0"/>
            </a:endParaRPr>
          </a:p>
        </p:txBody>
      </p:sp>
      <p:sp>
        <p:nvSpPr>
          <p:cNvPr id="2051" name="TPAnswers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 lnSpcReduction="10000"/>
          </a:bodyPr>
          <a:lstStyle/>
          <a:p>
            <a:pPr marL="514350" indent="-514350" eaLnBrk="1" hangingPunct="1">
              <a:spcAft>
                <a:spcPts val="0"/>
              </a:spcAft>
              <a:buFont typeface="Arial" charset="0"/>
              <a:buAutoNum type="alphaUcPeriod"/>
            </a:pPr>
            <a:r>
              <a:rPr lang="en-US" dirty="0" smtClean="0">
                <a:latin typeface="Calibri" charset="0"/>
                <a:ea typeface="MS PGothic" charset="0"/>
              </a:rPr>
              <a:t>Have not tried them but am interested</a:t>
            </a:r>
          </a:p>
          <a:p>
            <a:pPr marL="514350" indent="-514350" eaLnBrk="1" hangingPunct="1">
              <a:spcAft>
                <a:spcPts val="0"/>
              </a:spcAft>
              <a:buFont typeface="Arial" charset="0"/>
              <a:buAutoNum type="alphaUcPeriod"/>
            </a:pPr>
            <a:r>
              <a:rPr lang="en-US" dirty="0" smtClean="0">
                <a:latin typeface="Calibri" charset="0"/>
                <a:ea typeface="MS PGothic" charset="0"/>
              </a:rPr>
              <a:t>Use them occasionally</a:t>
            </a:r>
          </a:p>
          <a:p>
            <a:pPr marL="514350" indent="-514350" eaLnBrk="1" hangingPunct="1">
              <a:spcAft>
                <a:spcPts val="0"/>
              </a:spcAft>
              <a:buFont typeface="Arial" charset="0"/>
              <a:buAutoNum type="alphaUcPeriod"/>
            </a:pPr>
            <a:r>
              <a:rPr lang="en-US" dirty="0" smtClean="0">
                <a:latin typeface="Calibri" charset="0"/>
                <a:ea typeface="MS PGothic" charset="0"/>
              </a:rPr>
              <a:t>Use them regularly</a:t>
            </a:r>
          </a:p>
          <a:p>
            <a:pPr marL="514350" indent="-514350" eaLnBrk="1" hangingPunct="1">
              <a:spcAft>
                <a:spcPts val="0"/>
              </a:spcAft>
              <a:buFont typeface="Arial" charset="0"/>
              <a:buAutoNum type="alphaUcPeriod"/>
            </a:pPr>
            <a:r>
              <a:rPr lang="en-US" dirty="0" smtClean="0">
                <a:latin typeface="Calibri" charset="0"/>
                <a:ea typeface="MS PGothic" charset="0"/>
              </a:rPr>
              <a:t>Have not tried them but am unconvinced</a:t>
            </a:r>
          </a:p>
          <a:p>
            <a:pPr marL="514350" indent="-514350" eaLnBrk="1" hangingPunct="1">
              <a:spcAft>
                <a:spcPts val="0"/>
              </a:spcAft>
              <a:buFont typeface="Arial" charset="0"/>
              <a:buAutoNum type="alphaUcPeriod"/>
            </a:pPr>
            <a:r>
              <a:rPr lang="en-US" dirty="0" smtClean="0">
                <a:latin typeface="Calibri" charset="0"/>
                <a:ea typeface="MS PGothic" charset="0"/>
              </a:rPr>
              <a:t>Opposed to their use</a:t>
            </a:r>
            <a:endParaRPr lang="en-US" dirty="0">
              <a:latin typeface="Calibri" charset="0"/>
              <a:ea typeface="MS PGothic" charset="0"/>
            </a:endParaRPr>
          </a:p>
        </p:txBody>
      </p:sp>
      <p:sp>
        <p:nvSpPr>
          <p:cNvPr id="2" name="TPStartPoll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9301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3" grpId="0"/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6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63107341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1" name="Chart" r:id="rId5" imgW="4572034" imgH="5143584" progId="MSGraph.Chart.8">
                  <p:embed followColorScheme="full"/>
                </p:oleObj>
              </mc:Choice>
              <mc:Fallback>
                <p:oleObj name="Chart" r:id="rId5" imgW="4572034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035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Calibri" charset="0"/>
                <a:ea typeface="MS PGothic" charset="0"/>
              </a:rPr>
              <a:t>Propose a multi-step synthesis to convert cyclohexene to </a:t>
            </a:r>
            <a:r>
              <a:rPr lang="en-US" sz="2000" dirty="0" err="1" smtClean="0">
                <a:latin typeface="Calibri" charset="0"/>
                <a:ea typeface="MS PGothic" charset="0"/>
              </a:rPr>
              <a:t>ethoxycyclohexane</a:t>
            </a:r>
            <a:r>
              <a:rPr lang="en-US" sz="2000" dirty="0" smtClean="0">
                <a:latin typeface="Calibri" charset="0"/>
                <a:ea typeface="MS PGothic" charset="0"/>
              </a:rPr>
              <a:t>.</a:t>
            </a:r>
            <a:endParaRPr lang="en-US" sz="2000" dirty="0">
              <a:latin typeface="Calibri" charset="0"/>
              <a:ea typeface="MS PGothic" charset="0"/>
            </a:endParaRPr>
          </a:p>
        </p:txBody>
      </p:sp>
      <p:graphicFrame>
        <p:nvGraphicFramePr>
          <p:cNvPr id="2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856844"/>
              </p:ext>
            </p:extLst>
          </p:nvPr>
        </p:nvGraphicFramePr>
        <p:xfrm>
          <a:off x="241167" y="3186726"/>
          <a:ext cx="444500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0000"/>
                <a:gridCol w="317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111213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810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Other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649294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450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Values: 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Value Matches: 0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Object 3"/>
          <p:cNvGraphicFramePr>
            <a:graphicFrameLocks noGrp="1" noChangeAspect="1"/>
          </p:cNvGraphicFramePr>
          <p:nvPr>
            <p:ph sz="half" idx="1"/>
            <p:extLst/>
          </p:nvPr>
        </p:nvGraphicFramePr>
        <p:xfrm>
          <a:off x="381000" y="884673"/>
          <a:ext cx="8534400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2" name="CS ChemDraw Drawing" r:id="rId7" imgW="5746680" imgH="1416960" progId="ChemDraw.Document.6.0">
                  <p:embed/>
                </p:oleObj>
              </mc:Choice>
              <mc:Fallback>
                <p:oleObj name="CS ChemDraw Drawing" r:id="rId7" imgW="5746680" imgH="141696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884673"/>
                        <a:ext cx="8534400" cy="210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StartPoll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69612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7" grpId="0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8"/>
          <p:cNvGraphicFramePr>
            <a:graphicFrameLocks noChangeAspect="1"/>
          </p:cNvGraphicFramePr>
          <p:nvPr>
            <p:extLst/>
          </p:nvPr>
        </p:nvGraphicFramePr>
        <p:xfrm>
          <a:off x="1076492" y="2022124"/>
          <a:ext cx="7010400" cy="228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CS ChemDraw Drawing" r:id="rId3" imgW="6024240" imgH="1961640" progId="ChemDraw.Document.6.0">
                  <p:embed/>
                </p:oleObj>
              </mc:Choice>
              <mc:Fallback>
                <p:oleObj name="CS ChemDraw Drawing" r:id="rId3" imgW="6024240" imgH="196164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492" y="2022124"/>
                        <a:ext cx="7010400" cy="228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670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000" dirty="0"/>
              <a:t>Synthesize 3-methylhex-3-ene from butan-2-ol and 1-bromopropane by entering the number for the correct reagents for the letters in the boxes.  You will need to determine what Compounds U, V, and W along the way. Use each reagent only once.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1</a:t>
            </a:r>
            <a:r>
              <a:rPr lang="en-US" sz="1800" dirty="0"/>
              <a:t>. (1. LiAlH</a:t>
            </a:r>
            <a:r>
              <a:rPr lang="en-US" sz="1800" baseline="-25000" dirty="0"/>
              <a:t>4</a:t>
            </a:r>
            <a:r>
              <a:rPr lang="en-US" sz="1800" dirty="0"/>
              <a:t>, ether  2. H</a:t>
            </a:r>
            <a:r>
              <a:rPr lang="en-US" sz="1800" baseline="-25000" dirty="0"/>
              <a:t>3</a:t>
            </a:r>
            <a:r>
              <a:rPr lang="en-US" sz="1800" dirty="0"/>
              <a:t>O</a:t>
            </a:r>
            <a:r>
              <a:rPr lang="en-US" sz="1800" baseline="30000" dirty="0"/>
              <a:t>+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r>
              <a:rPr lang="en-US" sz="1800" dirty="0"/>
              <a:t>2. Na</a:t>
            </a:r>
            <a:r>
              <a:rPr lang="en-US" sz="1800" baseline="-25000" dirty="0"/>
              <a:t>2</a:t>
            </a:r>
            <a:r>
              <a:rPr lang="en-US" sz="1800" dirty="0"/>
              <a:t>Cr</a:t>
            </a:r>
            <a:r>
              <a:rPr lang="en-US" sz="1800" baseline="-25000" dirty="0"/>
              <a:t>2</a:t>
            </a:r>
            <a:r>
              <a:rPr lang="en-US" sz="1800" dirty="0"/>
              <a:t>O</a:t>
            </a:r>
            <a:r>
              <a:rPr lang="en-US" sz="1800" baseline="-25000" dirty="0"/>
              <a:t>7</a:t>
            </a:r>
            <a:r>
              <a:rPr lang="en-US" sz="1800" dirty="0"/>
              <a:t>, H</a:t>
            </a:r>
            <a:r>
              <a:rPr lang="en-US" sz="1800" baseline="-25000" dirty="0"/>
              <a:t>2</a:t>
            </a:r>
            <a:r>
              <a:rPr lang="en-US" sz="1800" dirty="0"/>
              <a:t>SO</a:t>
            </a:r>
            <a:r>
              <a:rPr lang="en-US" sz="1800" baseline="-25000" dirty="0"/>
              <a:t>4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3. Compound V</a:t>
            </a:r>
          </a:p>
          <a:p>
            <a:pPr marL="0" indent="0">
              <a:buNone/>
            </a:pPr>
            <a:r>
              <a:rPr lang="en-US" sz="1800" dirty="0"/>
              <a:t>4. Compound W</a:t>
            </a:r>
          </a:p>
          <a:p>
            <a:pPr marL="0" indent="0">
              <a:buNone/>
            </a:pPr>
            <a:r>
              <a:rPr lang="en-US" sz="1800" dirty="0"/>
              <a:t>5. Ph</a:t>
            </a:r>
            <a:r>
              <a:rPr lang="en-US" sz="1800" baseline="-25000" dirty="0"/>
              <a:t>3</a:t>
            </a:r>
            <a:r>
              <a:rPr lang="en-US" sz="1800" dirty="0"/>
              <a:t>P</a:t>
            </a:r>
          </a:p>
          <a:p>
            <a:pPr marL="0" indent="0">
              <a:buNone/>
            </a:pPr>
            <a:r>
              <a:rPr lang="en-US" sz="1800" dirty="0"/>
              <a:t>6. </a:t>
            </a:r>
            <a:r>
              <a:rPr lang="en-US" sz="1800" dirty="0" err="1"/>
              <a:t>BuLi</a:t>
            </a:r>
            <a:r>
              <a:rPr lang="en-US" sz="1800" dirty="0"/>
              <a:t>, ether</a:t>
            </a:r>
          </a:p>
          <a:p>
            <a:pPr marL="0" indent="0">
              <a:buNone/>
            </a:pPr>
            <a:r>
              <a:rPr lang="en-US" sz="1800" dirty="0"/>
              <a:t>7.  Mg, ether</a:t>
            </a:r>
          </a:p>
          <a:p>
            <a:pPr marL="0" indent="0">
              <a:buNone/>
            </a:pPr>
            <a:r>
              <a:rPr lang="en-US" sz="1800" dirty="0"/>
              <a:t>8. </a:t>
            </a:r>
            <a:r>
              <a:rPr lang="en-US" sz="1800" dirty="0" err="1"/>
              <a:t>NaOEt</a:t>
            </a:r>
            <a:r>
              <a:rPr lang="en-US" sz="1800" dirty="0"/>
              <a:t>, </a:t>
            </a:r>
            <a:r>
              <a:rPr lang="en-US" sz="1800" dirty="0" err="1"/>
              <a:t>EtOH</a:t>
            </a:r>
            <a:endParaRPr lang="en-US" sz="18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313352"/>
              </p:ext>
            </p:extLst>
          </p:nvPr>
        </p:nvGraphicFramePr>
        <p:xfrm>
          <a:off x="2669722" y="3224667"/>
          <a:ext cx="613410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CS ChemDraw Drawing" r:id="rId3" imgW="6133830" imgH="1971675" progId="ChemDraw.Document.6.0">
                  <p:embed/>
                </p:oleObj>
              </mc:Choice>
              <mc:Fallback>
                <p:oleObj name="CS ChemDraw Drawing" r:id="rId3" imgW="6133830" imgH="197167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69722" y="3224667"/>
                        <a:ext cx="6134100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069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 descr="SETONE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0"/>
            <a:ext cx="52959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Object 6"/>
          <p:cNvGraphicFramePr>
            <a:graphicFrameLocks noChangeAspect="1"/>
          </p:cNvGraphicFramePr>
          <p:nvPr>
            <p:extLst/>
          </p:nvPr>
        </p:nvGraphicFramePr>
        <p:xfrm>
          <a:off x="5638800" y="3119642"/>
          <a:ext cx="30480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CS ChemDraw Drawing" r:id="rId4" imgW="2528316" imgH="839724" progId="ChemDraw.Document.6.0">
                  <p:embed/>
                </p:oleObj>
              </mc:Choice>
              <mc:Fallback>
                <p:oleObj name="CS ChemDraw Drawing" r:id="rId4" imgW="2528316" imgH="839724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119642"/>
                        <a:ext cx="3048000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027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6096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mtClean="0"/>
              <a:t>Practices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371600" y="1676400"/>
            <a:ext cx="7772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Informal peer learning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Students discuss questions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How time for questions?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Varies, ~ 2 min.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Listen to level of conversation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What is the minimum number of questions suggested per 50 min. class period?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Varies, </a:t>
            </a:r>
            <a:r>
              <a:rPr lang="en-US" dirty="0"/>
              <a:t>~ </a:t>
            </a:r>
            <a:r>
              <a:rPr lang="en-US" dirty="0" smtClean="0"/>
              <a:t>3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793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533400" y="22860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Practices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33400" y="14478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“Good” questions for peer learning</a:t>
            </a:r>
          </a:p>
          <a:p>
            <a:pPr lvl="1"/>
            <a:r>
              <a:rPr lang="en-US" dirty="0" smtClean="0"/>
              <a:t>&lt; 70% correct but &gt;30% correct</a:t>
            </a:r>
          </a:p>
          <a:p>
            <a:pPr lvl="1"/>
            <a:r>
              <a:rPr lang="en-US" dirty="0" smtClean="0"/>
              <a:t>Ask students to discuss with someone who disagrees and poll again</a:t>
            </a:r>
          </a:p>
          <a:p>
            <a:r>
              <a:rPr lang="en-US" dirty="0" smtClean="0"/>
              <a:t>Easy questions (&gt;80% correct) often given to avoid discouragement</a:t>
            </a:r>
          </a:p>
          <a:p>
            <a:r>
              <a:rPr lang="en-US" dirty="0" smtClean="0"/>
              <a:t>Posting % responses</a:t>
            </a:r>
          </a:p>
          <a:p>
            <a:pPr lvl="1"/>
            <a:r>
              <a:rPr lang="en-US" dirty="0" smtClean="0"/>
              <a:t>Can affect follow up polling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49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81000" y="30480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Practices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4478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Class participation points</a:t>
            </a:r>
          </a:p>
          <a:p>
            <a:pPr lvl="1"/>
            <a:r>
              <a:rPr lang="en-US" dirty="0" smtClean="0"/>
              <a:t>e-mail reason for absence to avoid losing clicker points</a:t>
            </a:r>
          </a:p>
          <a:p>
            <a:pPr lvl="1"/>
            <a:r>
              <a:rPr lang="en-US" dirty="0" smtClean="0"/>
              <a:t>No grade for % correct </a:t>
            </a:r>
          </a:p>
          <a:p>
            <a:pPr lvl="1"/>
            <a:r>
              <a:rPr lang="en-US" dirty="0" smtClean="0"/>
              <a:t>Grade based on % correct</a:t>
            </a:r>
          </a:p>
          <a:p>
            <a:pPr lvl="1"/>
            <a:r>
              <a:rPr lang="en-US" dirty="0" smtClean="0"/>
              <a:t>Combination of both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187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Choosing same answer as smartest person nearby</a:t>
            </a:r>
          </a:p>
          <a:p>
            <a:r>
              <a:rPr lang="en-US" dirty="0" smtClean="0"/>
              <a:t>Random guessing</a:t>
            </a:r>
          </a:p>
          <a:p>
            <a:r>
              <a:rPr lang="en-US" dirty="0" smtClean="0"/>
              <a:t>“Helping” absent friend</a:t>
            </a:r>
          </a:p>
          <a:p>
            <a:r>
              <a:rPr lang="en-US" dirty="0" smtClean="0"/>
              <a:t>Exams and quizzes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00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Options for student use</a:t>
            </a:r>
          </a:p>
          <a:p>
            <a:pPr lvl="1"/>
            <a:r>
              <a:rPr lang="en-US" dirty="0" smtClean="0"/>
              <a:t>Own</a:t>
            </a:r>
          </a:p>
          <a:p>
            <a:pPr lvl="1"/>
            <a:r>
              <a:rPr lang="en-US" dirty="0" smtClean="0"/>
              <a:t>Share</a:t>
            </a:r>
          </a:p>
          <a:p>
            <a:pPr lvl="1"/>
            <a:r>
              <a:rPr lang="en-US" dirty="0" smtClean="0"/>
              <a:t>Rent</a:t>
            </a:r>
          </a:p>
          <a:p>
            <a:pPr lvl="1"/>
            <a:r>
              <a:rPr lang="en-US" dirty="0" smtClean="0"/>
              <a:t>Mobile device</a:t>
            </a:r>
          </a:p>
          <a:p>
            <a:r>
              <a:rPr lang="en-US" dirty="0" smtClean="0"/>
              <a:t>Integration with PowerPoint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60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82996148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Chart" r:id="rId6" imgW="4572034" imgH="5143584" progId="MSGraph.Chart.8">
                  <p:embed followColorScheme="full"/>
                </p:oleObj>
              </mc:Choice>
              <mc:Fallback>
                <p:oleObj name="Chart" r:id="rId6" imgW="4572034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latin typeface="Calibri" charset="0"/>
                <a:ea typeface="MS PGothic" charset="0"/>
              </a:rPr>
              <a:t>What barriers prevent you from adopting clickers?</a:t>
            </a:r>
            <a:endParaRPr lang="en-US" dirty="0">
              <a:latin typeface="Calibri" charset="0"/>
              <a:ea typeface="MS PGothic" charset="0"/>
            </a:endParaRPr>
          </a:p>
        </p:txBody>
      </p:sp>
      <p:sp>
        <p:nvSpPr>
          <p:cNvPr id="2051" name="TPAnswers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92500" lnSpcReduction="10000"/>
          </a:bodyPr>
          <a:lstStyle/>
          <a:p>
            <a:pPr marL="514350" indent="-514350" eaLnBrk="1" hangingPunct="1">
              <a:spcAft>
                <a:spcPts val="0"/>
              </a:spcAft>
              <a:buFont typeface="Arial" charset="0"/>
              <a:buAutoNum type="alphaUcPeriod"/>
            </a:pPr>
            <a:r>
              <a:rPr lang="en-US" dirty="0" smtClean="0">
                <a:latin typeface="Calibri" charset="0"/>
                <a:ea typeface="MS PGothic" charset="0"/>
              </a:rPr>
              <a:t>Cost to student</a:t>
            </a:r>
          </a:p>
          <a:p>
            <a:pPr marL="514350" indent="-514350" eaLnBrk="1" hangingPunct="1">
              <a:spcAft>
                <a:spcPts val="0"/>
              </a:spcAft>
              <a:buFont typeface="Arial" charset="0"/>
              <a:buAutoNum type="alphaUcPeriod"/>
            </a:pPr>
            <a:r>
              <a:rPr lang="en-US" dirty="0" smtClean="0">
                <a:latin typeface="Calibri" charset="0"/>
                <a:ea typeface="MS PGothic" charset="0"/>
              </a:rPr>
              <a:t>Cost to department</a:t>
            </a:r>
          </a:p>
          <a:p>
            <a:pPr marL="514350" indent="-514350" eaLnBrk="1" hangingPunct="1">
              <a:spcAft>
                <a:spcPts val="0"/>
              </a:spcAft>
              <a:buFont typeface="Arial" charset="0"/>
              <a:buAutoNum type="alphaUcPeriod"/>
            </a:pPr>
            <a:r>
              <a:rPr lang="en-US" dirty="0" smtClean="0">
                <a:latin typeface="Calibri" charset="0"/>
                <a:ea typeface="MS PGothic" charset="0"/>
              </a:rPr>
              <a:t>Time to learn new software or adding questions</a:t>
            </a:r>
          </a:p>
          <a:p>
            <a:pPr marL="514350" indent="-514350" eaLnBrk="1" hangingPunct="1">
              <a:spcAft>
                <a:spcPts val="0"/>
              </a:spcAft>
              <a:buFont typeface="Arial" charset="0"/>
              <a:buAutoNum type="alphaUcPeriod"/>
            </a:pPr>
            <a:r>
              <a:rPr lang="en-US" dirty="0" smtClean="0">
                <a:latin typeface="Calibri" charset="0"/>
                <a:ea typeface="MS PGothic" charset="0"/>
              </a:rPr>
              <a:t>Loss of class time</a:t>
            </a:r>
          </a:p>
          <a:p>
            <a:pPr marL="514350" indent="-514350" eaLnBrk="1" hangingPunct="1">
              <a:spcAft>
                <a:spcPts val="0"/>
              </a:spcAft>
              <a:buFont typeface="Arial" charset="0"/>
              <a:buAutoNum type="alphaUcPeriod"/>
            </a:pPr>
            <a:r>
              <a:rPr lang="en-US" dirty="0" smtClean="0">
                <a:latin typeface="Calibri" charset="0"/>
                <a:ea typeface="MS PGothic" charset="0"/>
              </a:rPr>
              <a:t>Other</a:t>
            </a:r>
          </a:p>
          <a:p>
            <a:pPr marL="514350" indent="-514350" eaLnBrk="1" hangingPunct="1">
              <a:spcAft>
                <a:spcPts val="0"/>
              </a:spcAft>
              <a:buFont typeface="Arial" charset="0"/>
              <a:buAutoNum type="alphaUcPeriod"/>
            </a:pPr>
            <a:r>
              <a:rPr lang="en-US" dirty="0" smtClean="0">
                <a:latin typeface="Calibri" charset="0"/>
                <a:ea typeface="MS PGothic" charset="0"/>
              </a:rPr>
              <a:t>Clicker user/no barriers</a:t>
            </a:r>
            <a:endParaRPr lang="en-US" dirty="0">
              <a:latin typeface="Calibri" charset="0"/>
              <a:ea typeface="MS PGothic" charset="0"/>
            </a:endParaRPr>
          </a:p>
        </p:txBody>
      </p:sp>
      <p:sp>
        <p:nvSpPr>
          <p:cNvPr id="2" name="TPStartPoll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2811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3" grpId="0"/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Original Conventional Wisdom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one system across your institution</a:t>
            </a:r>
          </a:p>
          <a:p>
            <a:pPr lvl="1"/>
            <a:r>
              <a:rPr lang="en-US" dirty="0" smtClean="0"/>
              <a:t>Decided by faculty and/ITS</a:t>
            </a:r>
          </a:p>
          <a:p>
            <a:r>
              <a:rPr lang="en-US" dirty="0" smtClean="0"/>
              <a:t>Mobile devices</a:t>
            </a:r>
          </a:p>
          <a:p>
            <a:pPr lvl="1"/>
            <a:r>
              <a:rPr lang="en-US" dirty="0" smtClean="0"/>
              <a:t>Hardware no longer consideration</a:t>
            </a:r>
          </a:p>
          <a:p>
            <a:pPr lvl="1"/>
            <a:r>
              <a:rPr lang="en-US" dirty="0" smtClean="0"/>
              <a:t>Important considerations</a:t>
            </a:r>
          </a:p>
          <a:p>
            <a:pPr lvl="2"/>
            <a:r>
              <a:rPr lang="en-US" dirty="0" smtClean="0"/>
              <a:t>Cost</a:t>
            </a:r>
          </a:p>
          <a:p>
            <a:pPr lvl="2"/>
            <a:r>
              <a:rPr lang="en-US" dirty="0" smtClean="0"/>
              <a:t>Software</a:t>
            </a:r>
          </a:p>
          <a:p>
            <a:pPr lvl="2"/>
            <a:r>
              <a:rPr lang="en-US" dirty="0" smtClean="0"/>
              <a:t>Ease of use</a:t>
            </a:r>
          </a:p>
          <a:p>
            <a:pPr lvl="2"/>
            <a:r>
              <a:rPr lang="en-US" dirty="0"/>
              <a:t>Where does data </a:t>
            </a:r>
            <a:r>
              <a:rPr lang="en-US" dirty="0" smtClean="0"/>
              <a:t>reside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71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Structures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Mastering Chemistry: Pearson</a:t>
            </a:r>
          </a:p>
          <a:p>
            <a:pPr lvl="1"/>
            <a:r>
              <a:rPr lang="en-US" dirty="0" smtClean="0"/>
              <a:t>Easier to check student responses in class</a:t>
            </a:r>
          </a:p>
          <a:p>
            <a:pPr lvl="1"/>
            <a:r>
              <a:rPr lang="en-US" dirty="0" smtClean="0"/>
              <a:t>Draw structures </a:t>
            </a:r>
            <a:r>
              <a:rPr lang="en-US" smtClean="0"/>
              <a:t>and vote on them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56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IPFW</a:t>
            </a:r>
          </a:p>
          <a:p>
            <a:pPr lvl="1"/>
            <a:r>
              <a:rPr lang="en-US" dirty="0"/>
              <a:t>CELT</a:t>
            </a:r>
          </a:p>
          <a:p>
            <a:pPr lvl="1"/>
            <a:r>
              <a:rPr lang="en-US" dirty="0"/>
              <a:t>ITS</a:t>
            </a:r>
          </a:p>
          <a:p>
            <a:r>
              <a:rPr lang="en-US" dirty="0"/>
              <a:t>Jennifer </a:t>
            </a:r>
            <a:r>
              <a:rPr lang="en-US" dirty="0" err="1"/>
              <a:t>Muzyka</a:t>
            </a:r>
            <a:r>
              <a:rPr lang="en-US" dirty="0"/>
              <a:t> and Centre College</a:t>
            </a:r>
          </a:p>
        </p:txBody>
      </p:sp>
    </p:spTree>
    <p:extLst>
      <p:ext uri="{BB962C8B-B14F-4D97-AF65-F5344CB8AC3E}">
        <p14:creationId xmlns:p14="http://schemas.microsoft.com/office/powerpoint/2010/main" val="214597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Teaching with Classroom Response Systems </a:t>
            </a:r>
            <a:r>
              <a:rPr lang="en-US" dirty="0" smtClean="0"/>
              <a:t>by Derek </a:t>
            </a:r>
            <a:r>
              <a:rPr lang="en-US" dirty="0" err="1" smtClean="0"/>
              <a:t>Bruff</a:t>
            </a:r>
            <a:r>
              <a:rPr lang="en-US" dirty="0" smtClean="0"/>
              <a:t>, </a:t>
            </a:r>
            <a:r>
              <a:rPr lang="en-US" dirty="0" err="1" smtClean="0"/>
              <a:t>Jossey</a:t>
            </a:r>
            <a:r>
              <a:rPr lang="en-US" dirty="0" smtClean="0"/>
              <a:t>-Bass, 2009</a:t>
            </a:r>
          </a:p>
          <a:p>
            <a:r>
              <a:rPr lang="en-US" i="1" dirty="0" smtClean="0"/>
              <a:t>Clickers in Action:  Active Learning in Organic Chemistry </a:t>
            </a:r>
            <a:r>
              <a:rPr lang="en-US" dirty="0" smtClean="0"/>
              <a:t>by Suzanne M. Ruder, Norton, 2013</a:t>
            </a:r>
          </a:p>
          <a:p>
            <a:pPr lvl="1"/>
            <a:r>
              <a:rPr lang="en-US" dirty="0" smtClean="0"/>
              <a:t>Suggested </a:t>
            </a:r>
            <a:r>
              <a:rPr lang="en-US" smtClean="0"/>
              <a:t>by J. </a:t>
            </a:r>
            <a:r>
              <a:rPr lang="en-US" dirty="0" err="1" smtClean="0"/>
              <a:t>Muzyka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97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Clickers ?</a:t>
            </a:r>
            <a:br>
              <a:rPr lang="en-US" dirty="0"/>
            </a:br>
            <a:r>
              <a:rPr lang="en-US" dirty="0"/>
              <a:t>(Student Response Systems)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Technology for Classroom Assessment Techniques (CATs)</a:t>
            </a:r>
          </a:p>
          <a:p>
            <a:r>
              <a:rPr lang="en-US" dirty="0"/>
              <a:t>Variety of methods for obtaining immediate feedback of student knowledge and learning </a:t>
            </a:r>
          </a:p>
          <a:p>
            <a:pPr lvl="1"/>
            <a:r>
              <a:rPr lang="en-US" dirty="0"/>
              <a:t>before any quiz or exam where it’s “too late”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47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Clickers 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e.g.  Ask a question based on material just covered in lecture</a:t>
            </a:r>
          </a:p>
          <a:p>
            <a:pPr lvl="1"/>
            <a:r>
              <a:rPr lang="en-US" dirty="0"/>
              <a:t>Have all students answer</a:t>
            </a:r>
          </a:p>
          <a:p>
            <a:pPr lvl="1"/>
            <a:r>
              <a:rPr lang="en-US" dirty="0"/>
              <a:t>Quickly check answers</a:t>
            </a:r>
          </a:p>
          <a:p>
            <a:pPr lvl="1"/>
            <a:r>
              <a:rPr lang="en-US" dirty="0"/>
              <a:t>Correct misconceptions/misunderstanding</a:t>
            </a:r>
          </a:p>
        </p:txBody>
      </p:sp>
    </p:spTree>
    <p:extLst>
      <p:ext uri="{BB962C8B-B14F-4D97-AF65-F5344CB8AC3E}">
        <p14:creationId xmlns:p14="http://schemas.microsoft.com/office/powerpoint/2010/main" val="266395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Immediate feedback</a:t>
            </a:r>
          </a:p>
          <a:p>
            <a:r>
              <a:rPr lang="en-US" dirty="0" smtClean="0"/>
              <a:t>All students respond</a:t>
            </a:r>
          </a:p>
          <a:p>
            <a:r>
              <a:rPr lang="en-US" dirty="0" smtClean="0"/>
              <a:t>Anonymous to students</a:t>
            </a:r>
          </a:p>
          <a:p>
            <a:pPr lvl="1"/>
            <a:r>
              <a:rPr lang="en-US" dirty="0" smtClean="0"/>
              <a:t>Instructor </a:t>
            </a:r>
            <a:r>
              <a:rPr lang="en-US" dirty="0"/>
              <a:t>can determine who answered and </a:t>
            </a:r>
            <a:r>
              <a:rPr lang="en-US" dirty="0" smtClean="0"/>
              <a:t>how</a:t>
            </a:r>
          </a:p>
          <a:p>
            <a:r>
              <a:rPr lang="en-US" dirty="0" smtClean="0"/>
              <a:t>Improve student learning</a:t>
            </a:r>
          </a:p>
          <a:p>
            <a:r>
              <a:rPr lang="en-US" dirty="0" smtClean="0"/>
              <a:t>Grading?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975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62000" y="3810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mtClean="0"/>
              <a:t>Benefits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447800"/>
            <a:ext cx="7772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Improve student learning</a:t>
            </a:r>
          </a:p>
          <a:p>
            <a:pPr lvl="1"/>
            <a:r>
              <a:rPr lang="en-US" sz="2400" dirty="0" smtClean="0"/>
              <a:t>Thomas </a:t>
            </a:r>
            <a:r>
              <a:rPr lang="en-US" sz="2400" dirty="0" err="1" smtClean="0"/>
              <a:t>D’Angelo</a:t>
            </a:r>
            <a:r>
              <a:rPr lang="en-US" sz="2400" dirty="0" smtClean="0"/>
              <a:t> and K. Patricia Cross, </a:t>
            </a:r>
            <a:r>
              <a:rPr lang="en-US" sz="2400" b="1" dirty="0" smtClean="0"/>
              <a:t>Classroom Assessment Techniques: A Handbook for College Teachers</a:t>
            </a:r>
            <a:r>
              <a:rPr lang="en-US" sz="2400" dirty="0" smtClean="0"/>
              <a:t>, </a:t>
            </a:r>
            <a:r>
              <a:rPr lang="en-US" sz="2400" dirty="0" err="1" smtClean="0"/>
              <a:t>Jossey</a:t>
            </a:r>
            <a:r>
              <a:rPr lang="en-US" sz="2400" dirty="0" smtClean="0"/>
              <a:t>-Bass, 1993</a:t>
            </a:r>
          </a:p>
          <a:p>
            <a:pPr lvl="1"/>
            <a:r>
              <a:rPr lang="en-US" sz="2400" dirty="0" err="1" smtClean="0"/>
              <a:t>Bruff</a:t>
            </a:r>
            <a:r>
              <a:rPr lang="en-US" sz="2400" dirty="0" smtClean="0"/>
              <a:t> for clickers</a:t>
            </a:r>
          </a:p>
          <a:p>
            <a:pPr lvl="1"/>
            <a:r>
              <a:rPr lang="en-US" sz="2400" dirty="0" smtClean="0"/>
              <a:t>David C. </a:t>
            </a:r>
            <a:r>
              <a:rPr lang="en-US" sz="2400" dirty="0" err="1" smtClean="0"/>
              <a:t>Haak</a:t>
            </a:r>
            <a:r>
              <a:rPr lang="en-US" sz="2400" i="1" dirty="0" smtClean="0"/>
              <a:t>, et al. </a:t>
            </a:r>
            <a:r>
              <a:rPr lang="en-US" sz="2400" b="1" dirty="0" smtClean="0"/>
              <a:t>Increased Structure and Active Learning Reduce the Achievement Gap in Introductory Biology, </a:t>
            </a:r>
            <a:r>
              <a:rPr lang="en-US" sz="2400" i="1" dirty="0" smtClean="0"/>
              <a:t>Science </a:t>
            </a:r>
            <a:r>
              <a:rPr lang="en-US" sz="2400" b="1" dirty="0" smtClean="0"/>
              <a:t>332</a:t>
            </a:r>
            <a:r>
              <a:rPr lang="en-US" sz="2400" dirty="0" smtClean="0"/>
              <a:t>, 1213 (2011)</a:t>
            </a:r>
          </a:p>
          <a:p>
            <a:pPr lvl="1"/>
            <a:r>
              <a:rPr lang="en-US" sz="2400" dirty="0" smtClean="0"/>
              <a:t>Louis </a:t>
            </a:r>
            <a:r>
              <a:rPr lang="en-US" sz="2400" dirty="0" err="1" smtClean="0"/>
              <a:t>Deslauriers</a:t>
            </a:r>
            <a:r>
              <a:rPr lang="en-US" sz="2400" dirty="0" smtClean="0"/>
              <a:t>, et al. </a:t>
            </a:r>
            <a:r>
              <a:rPr lang="en-US" sz="2400" b="1" dirty="0" smtClean="0"/>
              <a:t>Improved Learning in a Large- Enrollment Physics Class, </a:t>
            </a:r>
            <a:r>
              <a:rPr lang="en-US" sz="2400" i="1" dirty="0" smtClean="0"/>
              <a:t>Science</a:t>
            </a:r>
            <a:r>
              <a:rPr lang="en-US" sz="2400" dirty="0" smtClean="0"/>
              <a:t>,</a:t>
            </a:r>
            <a:r>
              <a:rPr lang="en-US" sz="2400" b="1" dirty="0" smtClean="0"/>
              <a:t> 332, </a:t>
            </a:r>
            <a:r>
              <a:rPr lang="en-US" sz="2400" dirty="0" smtClean="0"/>
              <a:t>862, (2011)</a:t>
            </a:r>
          </a:p>
          <a:p>
            <a:pPr lvl="1"/>
            <a:r>
              <a:rPr lang="en-US" sz="2400" dirty="0" smtClean="0"/>
              <a:t>Linda B. </a:t>
            </a:r>
            <a:r>
              <a:rPr lang="en-US" sz="2400" dirty="0" err="1" smtClean="0"/>
              <a:t>Nilson</a:t>
            </a:r>
            <a:r>
              <a:rPr lang="en-US" sz="2400" dirty="0" smtClean="0"/>
              <a:t>, </a:t>
            </a:r>
            <a:r>
              <a:rPr lang="en-US" sz="2400" b="1" dirty="0" smtClean="0"/>
              <a:t>Teaching at Its Best</a:t>
            </a:r>
            <a:r>
              <a:rPr lang="en-US" sz="2400" dirty="0" smtClean="0"/>
              <a:t>, </a:t>
            </a:r>
            <a:r>
              <a:rPr lang="en-US" sz="2400" dirty="0" err="1" smtClean="0"/>
              <a:t>Jossey</a:t>
            </a:r>
            <a:r>
              <a:rPr lang="en-US" sz="2400" dirty="0" smtClean="0"/>
              <a:t>-Bass, 2010, pp. 273 – 280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734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870586938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Chart" r:id="rId6" imgW="4572034" imgH="5143584" progId="MSGraph.Chart.8">
                  <p:embed followColorScheme="full"/>
                </p:oleObj>
              </mc:Choice>
              <mc:Fallback>
                <p:oleObj name="Chart" r:id="rId6" imgW="4572034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latin typeface="Calibri" charset="0"/>
                <a:ea typeface="MS PGothic" charset="0"/>
              </a:rPr>
              <a:t>What are the pedagogical benefits of using clickers?</a:t>
            </a:r>
            <a:endParaRPr lang="en-US" dirty="0">
              <a:latin typeface="Calibri" charset="0"/>
              <a:ea typeface="MS PGothic" charset="0"/>
            </a:endParaRPr>
          </a:p>
        </p:txBody>
      </p:sp>
      <p:sp>
        <p:nvSpPr>
          <p:cNvPr id="2051" name="TPAnswers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92500" lnSpcReduction="20000"/>
          </a:bodyPr>
          <a:lstStyle/>
          <a:p>
            <a:pPr marL="514350" indent="-514350" eaLnBrk="1" hangingPunct="1">
              <a:spcAft>
                <a:spcPts val="0"/>
              </a:spcAft>
              <a:buFont typeface="Arial" charset="0"/>
              <a:buAutoNum type="alphaUcPeriod"/>
            </a:pPr>
            <a:r>
              <a:rPr lang="en-US" dirty="0" smtClean="0">
                <a:latin typeface="Calibri" charset="0"/>
                <a:ea typeface="MS PGothic" charset="0"/>
              </a:rPr>
              <a:t>Improved engagement</a:t>
            </a:r>
          </a:p>
          <a:p>
            <a:pPr marL="514350" indent="-514350" eaLnBrk="1" hangingPunct="1">
              <a:spcAft>
                <a:spcPts val="0"/>
              </a:spcAft>
              <a:buFont typeface="Arial" charset="0"/>
              <a:buAutoNum type="alphaUcPeriod"/>
            </a:pPr>
            <a:r>
              <a:rPr lang="en-US" dirty="0" smtClean="0">
                <a:latin typeface="Calibri" charset="0"/>
                <a:ea typeface="MS PGothic" charset="0"/>
              </a:rPr>
              <a:t>Improved retention of material</a:t>
            </a:r>
          </a:p>
          <a:p>
            <a:pPr marL="514350" indent="-514350" eaLnBrk="1" hangingPunct="1">
              <a:spcAft>
                <a:spcPts val="0"/>
              </a:spcAft>
              <a:buFont typeface="Arial" charset="0"/>
              <a:buAutoNum type="alphaUcPeriod"/>
            </a:pPr>
            <a:r>
              <a:rPr lang="en-US" dirty="0" smtClean="0">
                <a:latin typeface="Calibri" charset="0"/>
                <a:ea typeface="MS PGothic" charset="0"/>
              </a:rPr>
              <a:t>Improved retention of students (course/institution)</a:t>
            </a:r>
          </a:p>
          <a:p>
            <a:pPr marL="514350" indent="-514350" eaLnBrk="1" hangingPunct="1">
              <a:spcAft>
                <a:spcPts val="0"/>
              </a:spcAft>
              <a:buFont typeface="Arial" charset="0"/>
              <a:buAutoNum type="alphaUcPeriod"/>
            </a:pPr>
            <a:r>
              <a:rPr lang="en-US" dirty="0" smtClean="0">
                <a:latin typeface="Calibri" charset="0"/>
                <a:ea typeface="MS PGothic" charset="0"/>
              </a:rPr>
              <a:t>Better attitudes concerning course and material</a:t>
            </a:r>
          </a:p>
          <a:p>
            <a:pPr marL="514350" indent="-514350" eaLnBrk="1" hangingPunct="1">
              <a:spcAft>
                <a:spcPts val="0"/>
              </a:spcAft>
              <a:buFont typeface="Arial" charset="0"/>
              <a:buAutoNum type="alphaUcPeriod"/>
            </a:pPr>
            <a:r>
              <a:rPr lang="en-US" dirty="0" smtClean="0">
                <a:latin typeface="Calibri" charset="0"/>
                <a:ea typeface="MS PGothic" charset="0"/>
              </a:rPr>
              <a:t>All of the above</a:t>
            </a:r>
            <a:endParaRPr lang="en-US" dirty="0">
              <a:latin typeface="Calibri" charset="0"/>
              <a:ea typeface="MS PGothic" charset="0"/>
            </a:endParaRPr>
          </a:p>
        </p:txBody>
      </p:sp>
      <p:sp>
        <p:nvSpPr>
          <p:cNvPr id="2" name="TPStartPoll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6988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3" grpId="0"/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FFCD28AEE1174C6F9083687FED9B9BAB"/>
  <p:tag name="TPVERSION" val="5"/>
  <p:tag name="TPFULLVERSION" val="5.3.1.3337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0CC8E9364A4C485686BC67113235A965"/>
  <p:tag name="TYPE" val="MultiChoiceSlide"/>
  <p:tag name="TPSLIDEBULLETSTYLE" val="2"/>
  <p:tag name="CHARTTYPE" val="0"/>
  <p:tag name="CHARTDEFINEDCOLORS" val="3,6,10,45,32,50,13,4,9,55,1"/>
  <p:tag name="TPQUESTIONXML" val="﻿&lt;?xml version=&quot;1.0&quot; encoding=&quot;utf-8&quot;?&gt;&#10;&lt;questionlist&gt;&#10;    &lt;properties&gt;&#10;        &lt;guid&gt;00F34CD2D8084DA48A53BB1193271E47&lt;/guid&gt;&#10;        &lt;description /&gt;&#10;        &lt;date&gt;6/2/2014 11:55:2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CC8E9364A4C485686BC67113235A965&lt;/guid&gt;&#10;            &lt;repollguid&gt;33B54DA76A904444BEB1D119F09552AB&lt;/repollguid&gt;&#10;            &lt;sourceid&gt;2849BC6469934538B96909D8C6C706CE&lt;/sourceid&gt;&#10;            &lt;questiontext&gt;What is the major product of the reaction shown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1FEE0DEDED6B4F5BA973B402EAE42B16&lt;/guid&gt;&#10;                    &lt;answertext&gt;A&lt;/answertext&gt;&#10;                    &lt;valuetype&gt;0&lt;/valuetype&gt;&#10;                &lt;/answer&gt;&#10;                &lt;answer&gt;&#10;                    &lt;guid&gt;BF963DC5E34B4CD78ECB62155F715466&lt;/guid&gt;&#10;                    &lt;answertext&gt;B&lt;/answertext&gt;&#10;                    &lt;valuetype&gt;0&lt;/valuetype&gt;&#10;                &lt;/answer&gt;&#10;                &lt;answer&gt;&#10;                    &lt;guid&gt;FC240E645CBD476383B5A9067BA90C25&lt;/guid&gt;&#10;                    &lt;answertext&gt;C&lt;/answertext&gt;&#10;                    &lt;valuetype&gt;0&lt;/valuetype&gt;&#10;                &lt;/answer&gt;&#10;                &lt;answer&gt;&#10;                    &lt;guid&gt;475E607B76FB4778B7E4405AD180610A&lt;/guid&gt;&#10;                    &lt;answertext&gt;D&lt;/answertext&gt;&#10;                    &lt;valuetype&gt;0&lt;/valuetype&gt;&#10;                &lt;/answer&gt;&#10;            &lt;/answers&gt;&#10;        &lt;/multichoice&gt;&#10;    &lt;/questions&gt;&#10;&lt;/questionlist&gt;"/>
  <p:tag name="RESULTS" val="What is the major product of the reaction shown?[;crlf;]25[;]29[;]25[;]False[;]0[;][;crlf;]3.52[;]4[;]0.805977667184395[;]0.6496[;crlf;]1[;]0[;]A1[;]A[;][;crlf;]2[;]0[;]B2[;]B[;][;crlf;]5[;]0[;]C3[;]C[;][;crlf;]17[;]0[;]D4[;]D[;]"/>
  <p:tag name="HASRESULTS" val="True"/>
  <p:tag name="LIVECHARTING" val="False"/>
  <p:tag name="AUTOOPENPOLL" val="False"/>
  <p:tag name="AUTOFORMATCHART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02FA092A183438281DE9F4C3BB5ABEC"/>
  <p:tag name="TYPE" val="NumericSlide"/>
  <p:tag name="CHARTTYPE" val="0"/>
  <p:tag name="TPQUESTIONXML" val="﻿&lt;?xml version=&quot;1.0&quot; encoding=&quot;utf-8&quot;?&gt;&#10;&lt;questionlist&gt;&#10;    &lt;properties&gt;&#10;        &lt;guid&gt;0BCB1C295FBD4E179BB13EA493C1620C&lt;/guid&gt;&#10;        &lt;description /&gt;&#10;        &lt;date&gt;6/2/2014 11:57:4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B02FA092A183438281DE9F4C3BB5ABEC&lt;/guid&gt;&#10;            &lt;repollguid&gt;DB4F458431B44BD1A19B9CCAD480ACB8&lt;/repollguid&gt;&#10;            &lt;sourceid&gt;23003121D4434DFDA2A4B98C5E61AD4A&lt;/sourceid&gt;&#10;            &lt;questiontext&gt;How many signals appear in the 13C NMR spectrum of the compound shown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correctanswerindicator&gt;True&lt;/correctanswerindicator&gt;&#10;            &lt;numericvaluetype&gt;0&lt;/numericvaluetype&gt;&#10;        &lt;/numeric&gt;&#10;    &lt;/questions&gt;&#10;&lt;/questionlist&gt;"/>
  <p:tag name="AUTOOPENPOLL" val="False"/>
  <p:tag name="AUTOFORMATCHART" val="True"/>
  <p:tag name="RESULTS" val="How many signals appear in the 13C NMR spectrum of the compound shown?[;crlf;]26[;]29[;]26[;]False[;]0[;][;crlf;]4.96153846153846[;]5[;]0.192307692307692[;]0.0369822485207101[;crlf;]1[;]0[;]4[;]4[;][;crlf;]25[;]0[;]5[;]5[;]"/>
  <p:tag name="HASRESULTS" val="Tr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AB10390E09F4825863620192C787237"/>
  <p:tag name="TYPE" val="ShortAnswerSlide"/>
  <p:tag name="CHARTTYPE" val="0"/>
  <p:tag name="CHARTDEFINEDCOLORS" val="3,6,10,45,32,50,13,4,9,55,1"/>
  <p:tag name="TPQUESTIONXML" val="﻿&lt;?xml version=&quot;1.0&quot; encoding=&quot;utf-8&quot;?&gt;&#10;&lt;questionlist&gt;&#10;    &lt;properties&gt;&#10;        &lt;guid&gt;18B8366DD35E47D28B8E5350401FBD7B&lt;/guid&gt;&#10;        &lt;description /&gt;&#10;        &lt;date&gt;6/2/2014 11:54:0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shortanswer&gt;&#10;            &lt;guid&gt;5AB10390E09F4825863620192C787237&lt;/guid&gt;&#10;            &lt;repollguid&gt;EAF3DB290E544AD58F60E9FCB786BD57&lt;/repollguid&gt;&#10;            &lt;sourceid&gt;C9C7DD0B1E47480583BB94E0B6FC7D34&lt;/sourceid&gt;&#10;            &lt;questiontext&gt;What kind of isomers are thes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correctanswerindicator&gt;True&lt;/correctanswerindicator&gt;&#10;            &lt;keywordvaluetype&gt;0&lt;/keywordvaluetype&gt;&#10;        &lt;/shortanswer&gt;&#10;    &lt;/questions&gt;&#10;&lt;/questionlist&gt;"/>
  <p:tag name="RESULTS" val="What kind of isomers are these?[;crlf;]23[;]29[;]23[;]False[;]0[;][;crlf;]0[;]0[;]0[;]0[;crlf;]1[;]0[;]CONFIGURATIONAL[;]CONFIGURATIONAL[;][;crlf;]1[;]0[;]DIASTEREMERS[;]DIASTEREMERS[;][;crlf;]1[;]0[;]DIASTEREO[;]DIASTEREO[;][;crlf;]5[;]0[;]DIASTEREOMER[;]DIASTEREOMER[;][;crlf;]7[;]0[;]DIASTEREOMERS[;]DIASTEREOMERS[;][;crlf;]2[;]0[;]DIASTEROMER[;]DIASTEROMER[;][;crlf;]1[;]0[;]GEOMETRIC[;]GEOMETRIC[;][;crlf;]1[;]0[;]IHATEANPQWERSLIKETHIS[;]IHATEANPQWERSLIKETHIS[;][;crlf;]1[;]0[;]STEREOISOMEQ[;]STEREOISOMEQ[;][;crlf;]2[;]0[;]STEREOISOMERS[;]STEREOISOMERS[;][;crlf;]1[;]0[;]STEROISOMERS[;]STEROISOMERS[;]"/>
  <p:tag name="HASRESULTS" val="True"/>
  <p:tag name="AUTOOPENPOLL" val="False"/>
  <p:tag name="AUTOFORMATCHART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E51691371884CC19AD26548A183F85C"/>
  <p:tag name="TYPE" val="NumericSlide"/>
  <p:tag name="CHARTTYPE" val="0"/>
  <p:tag name="TPQUESTIONXML" val="﻿&lt;?xml version=&quot;1.0&quot; encoding=&quot;utf-8&quot;?&gt;&#10;&lt;questionlist&gt;&#10;    &lt;properties&gt;&#10;        &lt;guid&gt;83C41F2E4BBA4872AE26AF22340FA125&lt;/guid&gt;&#10;        &lt;description /&gt;&#10;        &lt;date&gt;6/2/2014 11:59:1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5E51691371884CC19AD26548A183F85C&lt;/guid&gt;&#10;            &lt;repollguid&gt;A26262456BE1472A9BD47ECCF0DFA33F&lt;/repollguid&gt;&#10;            &lt;sourceid&gt;3DDF083AC115432094320DC3B373D1F8&lt;/sourceid&gt;&#10;            &lt;questiontext&gt;How should the mechanism arrows be written? (Write a sequence of numbers.  The 1st number is the base of a curved arrow.  The second number is the head.  If there is a second arrow, the 3rd number would be the base and the 4th number would be the hea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correctanswerindicator&gt;True&lt;/correctanswerindicator&gt;&#10;            &lt;numericvaluetype&gt;0&lt;/numericvaluetype&gt;&#10;        &lt;/numeric&gt;&#10;    &lt;/questions&gt;&#10;&lt;/questionlist&gt;"/>
  <p:tag name="AUTOOPENPOLL" val="False"/>
  <p:tag name="AUTOFORMATCHART" val="True"/>
  <p:tag name="RESULTS" val="How should the mechanism arrows be written? (Write a sequence of numbers.  The 1st number is the base of a curved arrow.  The second number is the head.  If there is a second arrow, the 3rd number would be the base and the 4th number would be the head.[;crlf;]22[;]29[;]22[;]False[;]0[;][;crlf;]3346.90909090909[;]3678[;]1047.00138530302[;]1096211.90082645[;crlf;]2[;]0[;]36[;]36[;][;crlf;]20[;]0[;]3678[;]3678[;]"/>
  <p:tag name="HASRESULTS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420D04E3C0B4B2EA6F67DA869B774B9"/>
  <p:tag name="TYPE" val="MultiChoiceSlide"/>
  <p:tag name="TPSLIDEBULLETSTYLE" val="2"/>
  <p:tag name="CHARTTYPE" val="0"/>
  <p:tag name="CHARTDEFINEDCOLORS" val="3,6,10,45,32,50,13,4,9,55,1"/>
  <p:tag name="TPQUESTIONXML" val="﻿&lt;?xml version=&quot;1.0&quot; encoding=&quot;utf-8&quot;?&gt;&#10;&lt;questionlist&gt;&#10;    &lt;properties&gt;&#10;        &lt;guid&gt;7C59FD978E0C4A1EA8E85C37410FEA78&lt;/guid&gt;&#10;        &lt;description /&gt;&#10;        &lt;date&gt;6/2/2014 11:39:0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420D04E3C0B4B2EA6F67DA869B774B9&lt;/guid&gt;&#10;            &lt;repollguid&gt;611BDE0B21FF4543980495B99AE4A550&lt;/repollguid&gt;&#10;            &lt;sourceid&gt;46D1FED97CFA453C80D5A40E78C325B7&lt;/sourceid&gt;&#10;            &lt;questiontext&gt;What is your experience with clicker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E1B2644B8F0C469C9D66BF74D14F30B7&lt;/guid&gt;&#10;                    &lt;answertext&gt;Have not tried them but am interested&lt;/answertext&gt;&#10;                    &lt;valuetype&gt;0&lt;/valuetype&gt;&#10;                &lt;/answer&gt;&#10;                &lt;answer&gt;&#10;                    &lt;guid&gt;629EA368249442B09250751BF8D95AC8&lt;/guid&gt;&#10;                    &lt;answertext&gt;Use them occasionally&lt;/answertext&gt;&#10;                    &lt;valuetype&gt;0&lt;/valuetype&gt;&#10;                &lt;/answer&gt;&#10;                &lt;answer&gt;&#10;                    &lt;guid&gt;8F653DC495AB4CB18CF688064EF63F88&lt;/guid&gt;&#10;                    &lt;answertext&gt;Use them regularly&lt;/answertext&gt;&#10;                    &lt;valuetype&gt;0&lt;/valuetype&gt;&#10;                &lt;/answer&gt;&#10;                &lt;answer&gt;&#10;                    &lt;guid&gt;9213B28A9AB547D5A94850B74FFAB1CA&lt;/guid&gt;&#10;                    &lt;answertext&gt;Have not tried them but am unconvinced&lt;/answertext&gt;&#10;                    &lt;valuetype&gt;0&lt;/valuetype&gt;&#10;                &lt;/answer&gt;&#10;                &lt;answer&gt;&#10;                    &lt;guid&gt;B0278090BDCD4D2C9B2761347A370471&lt;/guid&gt;&#10;                    &lt;answertext&gt;Opposed to their use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False"/>
  <p:tag name="AUTOFORMATCHART" val="True"/>
  <p:tag name="RESULTS" val="What is your experience with clickers?[;crlf;]28[;]28[;]28[;]False[;]0[;][;crlf;]2.03571428571429[;]2[;]1.11746341765443[;]1.24872448979592[;crlf;]12[;]0[;]Have not tried them but am interested1[;]Have not tried them but am interested[;][;crlf;]7[;]0[;]Use them occasionally2[;]Use them occasionally[;][;crlf;]6[;]0[;]Use them regularly3[;]Use them regularly[;][;crlf;]2[;]0[;]Have not tried them but am unconvinced4[;]Have not tried them but am unconvinced[;][;crlf;]1[;]0[;]Opposed to their use5[;]Opposed to their use[;]"/>
  <p:tag name="HASRESULTS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24850FA2CF994D478137BF86CEE63816"/>
  <p:tag name="TYPE" val="NumericSlide"/>
  <p:tag name="CHARTTYPE" val="0"/>
  <p:tag name="TPQUESTIONXML" val="﻿&lt;?xml version=&quot;1.0&quot; encoding=&quot;utf-8&quot;?&gt;&#10;&lt;questionlist&gt;&#10;    &lt;properties&gt;&#10;        &lt;guid&gt;927C60F899324997A5D89686983F8172&lt;/guid&gt;&#10;        &lt;description /&gt;&#10;        &lt;date&gt;6/2/2014 12:01:2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24850FA2CF994D478137BF86CEE63816&lt;/guid&gt;&#10;            &lt;repollguid&gt;D496DEBF50DC4938A385122C37A42F87&lt;/repollguid&gt;&#10;            &lt;sourceid&gt;4EA908DB41A341AF8D1D1B8BECFBB4EF&lt;/sourceid&gt;&#10;            &lt;questiontext&gt;Propose a multi-step synthesis to convert cyclohexene to ethoxycyclohexan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correctanswerindicator&gt;True&lt;/correctanswerindicator&gt;&#10;            &lt;numericvaluetype&gt;0&lt;/numericvaluetype&gt;&#10;        &lt;/numeric&gt;&#10;    &lt;/questions&gt;&#10;&lt;/questionlist&gt;"/>
  <p:tag name="RESULTS" val="Propose a multi-step synthesis to convert cyclohexene to ethoxycyclohexane.[;crlf;]15[;]29[;]15[;]False[;]0[;][;crlf;]96492.6[;]111213[;]37529.8034239456[;]1408486145.04[;crlf;]2[;]0[;]810[;]810[;][;crlf;]13[;]0[;]111213[;]111213[;]"/>
  <p:tag name="HASRESULTS" val="True"/>
  <p:tag name="AUTOOPENPOLL" val="False"/>
  <p:tag name="AUTOFORMATCHART" val="Tr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D61D5254023C4D1F929A5BAA6FD12DDE"/>
  <p:tag name="TYPE" val="MultiChoiceSlide"/>
  <p:tag name="TPSLIDEBULLETSTYLE" val="2"/>
  <p:tag name="CHARTTYPE" val="0"/>
  <p:tag name="CHARTDEFINEDCOLORS" val="3,6,10,45,32,50,13,4,9,55,1"/>
  <p:tag name="TPQUESTIONXML" val="﻿&lt;?xml version=&quot;1.0&quot; encoding=&quot;utf-8&quot;?&gt;&#10;&lt;questionlist&gt;&#10;    &lt;properties&gt;&#10;        &lt;guid&gt;C6115B2AB76D477A8338067E4F553CBF&lt;/guid&gt;&#10;        &lt;description /&gt;&#10;        &lt;date&gt;6/2/2014 11:42:0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priorityranking&gt;&#10;            &lt;guid&gt;D61D5254023C4D1F929A5BAA6FD12DDE&lt;/guid&gt;&#10;            &lt;repollguid&gt;492BB47ACF444D99AED29E2AE63A98DF&lt;/repollguid&gt;&#10;            &lt;sourceid&gt;A0BAB4B2BC364D83B7EF50142D3AFB3E&lt;/sourceid&gt;&#10;            &lt;questiontext&gt;What barriers prevent you from adopting clicker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3&lt;/responselimit&gt;&#10;            &lt;bulletstyle&gt;2&lt;/bulletstyle&gt;&#10;            &lt;answers&gt;&#10;                &lt;answer&gt;&#10;                    &lt;guid&gt;1647574FC6D7413492EC11DDC4F6A4DB&lt;/guid&gt;&#10;                    &lt;answertext&gt;Cost to student&lt;/answertext&gt;&#10;                    &lt;valuetype&gt;0&lt;/valuetype&gt;&#10;                &lt;/answer&gt;&#10;                &lt;answer&gt;&#10;                    &lt;guid&gt;BA1F285A1BE449C3B66F0356AE7351B2&lt;/guid&gt;&#10;                    &lt;answertext&gt;Cost to department&lt;/answertext&gt;&#10;                    &lt;valuetype&gt;0&lt;/valuetype&gt;&#10;                &lt;/answer&gt;&#10;                &lt;answer&gt;&#10;                    &lt;guid&gt;EF9E6518DC654B1D8D162AE03D210F07&lt;/guid&gt;&#10;                    &lt;answertext&gt;Time to learn new software or adding questions&lt;/answertext&gt;&#10;                    &lt;valuetype&gt;0&lt;/valuetype&gt;&#10;                &lt;/answer&gt;&#10;                &lt;answer&gt;&#10;                    &lt;guid&gt;1627AC0BBF744035937D9B1F7988F577&lt;/guid&gt;&#10;                    &lt;answertext&gt;Loss of class time&lt;/answertext&gt;&#10;                    &lt;valuetype&gt;0&lt;/valuetype&gt;&#10;                &lt;/answer&gt;&#10;                &lt;answer&gt;&#10;                    &lt;guid&gt;39E1CBFD862A49CB89A871E0FE329B5A&lt;/guid&gt;&#10;                    &lt;answertext&gt;Other&lt;/answertext&gt;&#10;                    &lt;valuetype&gt;0&lt;/valuetype&gt;&#10;                &lt;/answer&gt;&#10;                &lt;answer&gt;&#10;                    &lt;guid&gt;FB36962E38484C2BBB76939FFF6648E2&lt;/guid&gt;&#10;                    &lt;answertext&gt;Clicker user/no barriers&lt;/answertext&gt;&#10;                    &lt;valuetype&gt;0&lt;/valuetype&gt;&#10;                &lt;/answer&gt;&#10;            &lt;/answers&gt;&#10;            &lt;responseweights&gt;&#10;                &lt;weight&gt;10&lt;/weight&gt;&#10;                &lt;weight&gt;9&lt;/weight&gt;&#10;                &lt;weight&gt;8&lt;/weight&gt;&#10;            &lt;/responseweights&gt;&#10;        &lt;/priorityranking&gt;&#10;    &lt;/questions&gt;&#10;&lt;/questionlist&gt;"/>
  <p:tag name="LIVECHARTING" val="False"/>
  <p:tag name="AUTOOPENPOLL" val="False"/>
  <p:tag name="AUTOFORMATCHART" val="True"/>
  <p:tag name="RESULTS" val="What barriers prevent you from adopting clickers?[;crlf;]28[;]28[;]289[;]False[;]0[;][;crlf;]3.73356401384083[;]3[;]1.7553521014963[;]3.08126100022749[;crlf;]39[;]0[;]Cost to student1[;]Cost to student[;][;crlf;]30[;]0[;]Cost to department2[;]Cost to department[;][;crlf;]90[;]0[;]Time to learn new software or adding questions3[;]Time to learn new software or adding questions[;][;crlf;]20[;]0[;]Loss of class time4[;]Loss of class time[;][;crlf;]30[;]0[;]Other5[;]Other[;][;crlf;]80[;]0[;]Clicker user/no barriers6[;]Clicker user/no barriers[;]"/>
  <p:tag name="HASRESULTS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C9BD065CAC9D46A8928147AF33DD287D"/>
  <p:tag name="TYPE" val="MultiChoiceSlide"/>
  <p:tag name="TPSLIDEBULLETSTYLE" val="2"/>
  <p:tag name="CHARTTYPE" val="0"/>
  <p:tag name="CHARTDEFINEDCOLORS" val="3,6,10,45,32,50,13,4,9,55,1"/>
  <p:tag name="TPQUESTIONXML" val="﻿&lt;?xml version=&quot;1.0&quot; encoding=&quot;utf-8&quot;?&gt;&#10;&lt;questionlist&gt;&#10;    &lt;properties&gt;&#10;        &lt;guid&gt;1A7F89F392714EAEB662D0F8C1C903CF&lt;/guid&gt;&#10;        &lt;description /&gt;&#10;        &lt;date&gt;6/2/2014 11:37:1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9BD065CAC9D46A8928147AF33DD287D&lt;/guid&gt;&#10;            &lt;repollguid&gt;B46819D4BBBA4EDF9DB4DE1D0DD5DA37&lt;/repollguid&gt;&#10;            &lt;sourceid&gt;232E110131D04D1CBDC537E029FBA418&lt;/sourceid&gt;&#10;            &lt;questiontext&gt;What are the pedagogical benefits of using clicker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70D8505F9DDB436D9EBE9BBBDA8D2C58&lt;/guid&gt;&#10;                    &lt;answertext&gt;Improved engagement&lt;/answertext&gt;&#10;                    &lt;valuetype&gt;0&lt;/valuetype&gt;&#10;                &lt;/answer&gt;&#10;                &lt;answer&gt;&#10;                    &lt;guid&gt;8F1C0DCC2D824BAE8FC00B90357D7AA3&lt;/guid&gt;&#10;                    &lt;answertext&gt;Improved retention of material&lt;/answertext&gt;&#10;                    &lt;valuetype&gt;0&lt;/valuetype&gt;&#10;                &lt;/answer&gt;&#10;                &lt;answer&gt;&#10;                    &lt;guid&gt;6EFC087392AB4A02B13B22180EE23314&lt;/guid&gt;&#10;                    &lt;answertext&gt;Improved retention of students (course/institution)&lt;/answertext&gt;&#10;                    &lt;valuetype&gt;0&lt;/valuetype&gt;&#10;                &lt;/answer&gt;&#10;                &lt;answer&gt;&#10;                    &lt;guid&gt;CF45DF39594847739AA0EC30A701F8B6&lt;/guid&gt;&#10;                    &lt;answertext&gt;Better attitudes concerning course and material&lt;/answertext&gt;&#10;                    &lt;valuetype&gt;0&lt;/valuetype&gt;&#10;                &lt;/answer&gt;&#10;                &lt;answer&gt;&#10;                    &lt;guid&gt;028878790AB8466C91C1F7268AA3875D&lt;/guid&gt;&#10;                    &lt;answertext&gt;All of the above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False"/>
  <p:tag name="AUTOFORMATCHART" val="True"/>
  <p:tag name="RESULTS" val="What are the pedagogical benefits of using clickers?[;crlf;]28[;]28[;]28[;]False[;]0[;][;crlf;]3.42857142857143[;]5[;]1.95354204731105[;]3.81632653061224[;crlf;]11[;]0[;]Improved engagement1[;]Improved engagement[;][;crlf;]0[;]0[;]Improved retention of material2[;]Improved retention of material[;][;crlf;]0[;]0[;]Improved retention of students (course/institution)3[;]Improved retention of students (course/institution)[;][;crlf;]0[;]0[;]Better attitudes concerning course and material4[;]Better attitudes concerning course and material[;][;crlf;]17[;]0[;]All of the above5[;]All of the above[;]"/>
  <p:tag name="HASRESULTS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912</Words>
  <Application>Microsoft Office PowerPoint</Application>
  <PresentationFormat>On-screen Show (4:3)</PresentationFormat>
  <Paragraphs>205</Paragraphs>
  <Slides>32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1_Office Theme</vt:lpstr>
      <vt:lpstr>Chart</vt:lpstr>
      <vt:lpstr>CS ChemDraw Drawing</vt:lpstr>
      <vt:lpstr>Clickers in Organic Chemistry</vt:lpstr>
      <vt:lpstr>What is your experience with clickers?</vt:lpstr>
      <vt:lpstr>What barriers prevent you from adopting clickers?</vt:lpstr>
      <vt:lpstr>Resources</vt:lpstr>
      <vt:lpstr>Why Clickers ? (Student Response Systems)</vt:lpstr>
      <vt:lpstr>Why Clickers ? </vt:lpstr>
      <vt:lpstr>Benefits</vt:lpstr>
      <vt:lpstr>Benefits</vt:lpstr>
      <vt:lpstr>What are the pedagogical benefits of using clickers?</vt:lpstr>
      <vt:lpstr>Types of question</vt:lpstr>
      <vt:lpstr>Solving problems</vt:lpstr>
      <vt:lpstr>Question types</vt:lpstr>
      <vt:lpstr>What is the major product of the reaction shown?</vt:lpstr>
      <vt:lpstr>PowerPoint Presentation</vt:lpstr>
      <vt:lpstr>How many signals appear in the 13C NMR spectrum of the compound shown?</vt:lpstr>
      <vt:lpstr>PowerPoint Presentation</vt:lpstr>
      <vt:lpstr>What kind of isomers are these?</vt:lpstr>
      <vt:lpstr>PowerPoint Presentation</vt:lpstr>
      <vt:lpstr>How should the mechanism arrows be written? (Write a sequence of numbers.  The 1st number is the base of a curved arrow.  The second number is the head.  If there is a second arrow, the 3rd number would be the base and the 4th number would be the head.</vt:lpstr>
      <vt:lpstr>PowerPoint Presentation</vt:lpstr>
      <vt:lpstr>Propose a multi-step synthesis to convert cyclohexene to ethoxycyclohexane.</vt:lpstr>
      <vt:lpstr>PowerPoint Presentation</vt:lpstr>
      <vt:lpstr>Synthesize 3-methylhex-3-ene from butan-2-ol and 1-bromopropane by entering the number for the correct reagents for the letters in the boxes.  You will need to determine what Compounds U, V, and W along the way. Use each reagent only once. </vt:lpstr>
      <vt:lpstr>PowerPoint Presentation</vt:lpstr>
      <vt:lpstr>Practices</vt:lpstr>
      <vt:lpstr>Practices</vt:lpstr>
      <vt:lpstr>Practices</vt:lpstr>
      <vt:lpstr>Potential Issues</vt:lpstr>
      <vt:lpstr>Logistics</vt:lpstr>
      <vt:lpstr>Original Conventional Wisdom</vt:lpstr>
      <vt:lpstr>Drawing Structures</vt:lpstr>
      <vt:lpstr>Acknowledgements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Clickers in Organic Chemistry</dc:title>
  <dc:creator>Jennifer Muzyka</dc:creator>
  <cp:lastModifiedBy>Vincent Maloney</cp:lastModifiedBy>
  <cp:revision>32</cp:revision>
  <dcterms:created xsi:type="dcterms:W3CDTF">2014-06-02T15:11:37Z</dcterms:created>
  <dcterms:modified xsi:type="dcterms:W3CDTF">2014-06-12T21:04:30Z</dcterms:modified>
</cp:coreProperties>
</file>