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5" r:id="rId2"/>
  </p:sldMasterIdLst>
  <p:notesMasterIdLst>
    <p:notesMasterId r:id="rId49"/>
  </p:notesMasterIdLst>
  <p:handoutMasterIdLst>
    <p:handoutMasterId r:id="rId50"/>
  </p:handoutMasterIdLst>
  <p:sldIdLst>
    <p:sldId id="259" r:id="rId3"/>
    <p:sldId id="275" r:id="rId4"/>
    <p:sldId id="304" r:id="rId5"/>
    <p:sldId id="279" r:id="rId6"/>
    <p:sldId id="280" r:id="rId7"/>
    <p:sldId id="326" r:id="rId8"/>
    <p:sldId id="305" r:id="rId9"/>
    <p:sldId id="306" r:id="rId10"/>
    <p:sldId id="307" r:id="rId11"/>
    <p:sldId id="327" r:id="rId12"/>
    <p:sldId id="278" r:id="rId13"/>
    <p:sldId id="308" r:id="rId14"/>
    <p:sldId id="328" r:id="rId15"/>
    <p:sldId id="283" r:id="rId16"/>
    <p:sldId id="329" r:id="rId17"/>
    <p:sldId id="309" r:id="rId18"/>
    <p:sldId id="310" r:id="rId19"/>
    <p:sldId id="311" r:id="rId20"/>
    <p:sldId id="312" r:id="rId21"/>
    <p:sldId id="330" r:id="rId22"/>
    <p:sldId id="317" r:id="rId23"/>
    <p:sldId id="318" r:id="rId24"/>
    <p:sldId id="319" r:id="rId25"/>
    <p:sldId id="331" r:id="rId26"/>
    <p:sldId id="332" r:id="rId27"/>
    <p:sldId id="333" r:id="rId28"/>
    <p:sldId id="334" r:id="rId29"/>
    <p:sldId id="335" r:id="rId30"/>
    <p:sldId id="336" r:id="rId31"/>
    <p:sldId id="338" r:id="rId32"/>
    <p:sldId id="348" r:id="rId33"/>
    <p:sldId id="349" r:id="rId34"/>
    <p:sldId id="323" r:id="rId35"/>
    <p:sldId id="337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50" r:id="rId46"/>
    <p:sldId id="276" r:id="rId47"/>
    <p:sldId id="274" r:id="rId48"/>
  </p:sldIdLst>
  <p:sldSz cx="9144000" cy="6858000" type="screen4x3"/>
  <p:notesSz cx="6881813" cy="9296400"/>
  <p:custDataLst>
    <p:tags r:id="rId5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1" autoAdjust="0"/>
    <p:restoredTop sz="94660"/>
  </p:normalViewPr>
  <p:slideViewPr>
    <p:cSldViewPr>
      <p:cViewPr varScale="1">
        <p:scale>
          <a:sx n="87" d="100"/>
          <a:sy n="87" d="100"/>
        </p:scale>
        <p:origin x="-148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tags" Target="tags/tag1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102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F46BD4F8-340C-4439-B3AE-0314F5421DAF}" type="datetimeFigureOut">
              <a:rPr lang="en-US"/>
              <a:pPr/>
              <a:t>6/8/2014</a:t>
            </a:fld>
            <a:endParaRPr 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102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2EEE5009-2ED6-4BCC-9402-44AA4788B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09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51A2B783-095D-4FC9-A80B-DFFC7A6825C9}" type="datetimeFigureOut">
              <a:rPr lang="en-US"/>
              <a:pPr/>
              <a:t>6/8/2014</a:t>
            </a:fld>
            <a:endParaRPr lang="en-US"/>
          </a:p>
        </p:txBody>
      </p:sp>
      <p:sp>
        <p:nvSpPr>
          <p:cNvPr id="2662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09"/>
            <a:ext cx="5505450" cy="4183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1D967A0C-475A-4551-BF6D-6A872EC9D0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67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78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314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10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640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731445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36330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468974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03693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178832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580550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10294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102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455671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7467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047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2796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116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051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942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1069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205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78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7020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747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Outline of Talk</a:t>
            </a:r>
            <a:endParaRPr lang="en-US" sz="1100" dirty="0"/>
          </a:p>
          <a:p>
            <a:pPr lvl="1"/>
            <a:r>
              <a:rPr lang="en-US" dirty="0"/>
              <a:t>Straw Man: Traditional Lecture</a:t>
            </a:r>
            <a:endParaRPr lang="en-US" sz="1100" dirty="0"/>
          </a:p>
          <a:p>
            <a:pPr lvl="1"/>
            <a:r>
              <a:rPr lang="en-US" dirty="0"/>
              <a:t>Learning Outcomes</a:t>
            </a:r>
            <a:endParaRPr lang="en-US" sz="1100" dirty="0"/>
          </a:p>
          <a:p>
            <a:pPr lvl="2"/>
            <a:r>
              <a:rPr lang="en-US" dirty="0"/>
              <a:t>What different techniques address</a:t>
            </a:r>
            <a:endParaRPr lang="en-US" sz="1100" dirty="0"/>
          </a:p>
          <a:p>
            <a:pPr lvl="1"/>
            <a:r>
              <a:rPr lang="en-US" dirty="0"/>
              <a:t>The Flip</a:t>
            </a:r>
            <a:endParaRPr lang="en-US" sz="1100" dirty="0"/>
          </a:p>
          <a:p>
            <a:pPr lvl="2"/>
            <a:r>
              <a:rPr lang="en-US" dirty="0"/>
              <a:t>My “Small” flip</a:t>
            </a:r>
            <a:endParaRPr lang="en-US" sz="1100" dirty="0"/>
          </a:p>
          <a:p>
            <a:pPr lvl="2"/>
            <a:r>
              <a:rPr lang="en-US" dirty="0"/>
              <a:t>My upcoming “Big Flip”</a:t>
            </a:r>
            <a:endParaRPr lang="en-US" sz="1100" dirty="0"/>
          </a:p>
          <a:p>
            <a:pPr lvl="2"/>
            <a:r>
              <a:rPr lang="en-US" dirty="0"/>
              <a:t>Evolve</a:t>
            </a:r>
            <a:endParaRPr lang="en-US" sz="1100" dirty="0"/>
          </a:p>
          <a:p>
            <a:pPr lvl="1"/>
            <a:r>
              <a:rPr lang="en-US" dirty="0"/>
              <a:t>Lecture Capture Technology</a:t>
            </a:r>
            <a:endParaRPr lang="en-US" sz="1100" dirty="0"/>
          </a:p>
          <a:p>
            <a:pPr lvl="2"/>
            <a:r>
              <a:rPr lang="en-US" dirty="0"/>
              <a:t>Initial use</a:t>
            </a:r>
            <a:endParaRPr lang="en-US" sz="1100" dirty="0"/>
          </a:p>
          <a:p>
            <a:pPr lvl="2"/>
            <a:r>
              <a:rPr lang="en-US" dirty="0"/>
              <a:t>Capabilities</a:t>
            </a:r>
            <a:endParaRPr lang="en-US" sz="1100" dirty="0"/>
          </a:p>
          <a:p>
            <a:pPr lvl="2"/>
            <a:r>
              <a:rPr lang="en-US" dirty="0"/>
              <a:t>Course Flip Use</a:t>
            </a:r>
            <a:endParaRPr lang="en-US" sz="1100" dirty="0"/>
          </a:p>
          <a:p>
            <a:pPr lvl="2"/>
            <a:r>
              <a:rPr lang="en-US" dirty="0"/>
              <a:t>Vendors</a:t>
            </a:r>
            <a:endParaRPr lang="en-US" sz="1100" dirty="0"/>
          </a:p>
          <a:p>
            <a:pPr lvl="1"/>
            <a:r>
              <a:rPr lang="en-US" dirty="0"/>
              <a:t>Workshop Flip</a:t>
            </a:r>
            <a:endParaRPr lang="en-US" sz="1100" dirty="0"/>
          </a:p>
          <a:p>
            <a:pPr lvl="2"/>
            <a:r>
              <a:rPr lang="en-US" dirty="0" err="1"/>
              <a:t>organicERs</a:t>
            </a:r>
            <a:r>
              <a:rPr lang="en-US" dirty="0"/>
              <a:t> website</a:t>
            </a:r>
            <a:endParaRPr lang="en-US" sz="1100" dirty="0"/>
          </a:p>
          <a:p>
            <a:pPr lvl="2"/>
            <a:r>
              <a:rPr lang="en-US" dirty="0"/>
              <a:t>small group discussion of each question</a:t>
            </a:r>
            <a:endParaRPr lang="en-US" sz="1100" dirty="0"/>
          </a:p>
          <a:p>
            <a:pPr lvl="2"/>
            <a:r>
              <a:rPr lang="en-US" dirty="0"/>
              <a:t>report out</a:t>
            </a:r>
            <a:endParaRPr lang="en-US" sz="1100" dirty="0"/>
          </a:p>
          <a:p>
            <a:pPr lvl="1"/>
            <a:r>
              <a:rPr lang="en-US" dirty="0"/>
              <a:t>Last Comments and Acknowledgments</a:t>
            </a:r>
            <a:endParaRPr lang="en-US" sz="1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749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Outline of Talk</a:t>
            </a:r>
            <a:endParaRPr lang="en-US" sz="1100" dirty="0"/>
          </a:p>
          <a:p>
            <a:pPr lvl="1"/>
            <a:r>
              <a:rPr lang="en-US" dirty="0"/>
              <a:t>Straw Man: Traditional Lecture</a:t>
            </a:r>
            <a:endParaRPr lang="en-US" sz="1100" dirty="0"/>
          </a:p>
          <a:p>
            <a:pPr lvl="1"/>
            <a:r>
              <a:rPr lang="en-US" dirty="0"/>
              <a:t>Learning Outcomes</a:t>
            </a:r>
            <a:endParaRPr lang="en-US" sz="1100" dirty="0"/>
          </a:p>
          <a:p>
            <a:pPr lvl="2"/>
            <a:r>
              <a:rPr lang="en-US" dirty="0"/>
              <a:t>What different techniques address</a:t>
            </a:r>
            <a:endParaRPr lang="en-US" sz="1100" dirty="0"/>
          </a:p>
          <a:p>
            <a:pPr lvl="1"/>
            <a:r>
              <a:rPr lang="en-US" dirty="0"/>
              <a:t>The Flip</a:t>
            </a:r>
            <a:endParaRPr lang="en-US" sz="1100" dirty="0"/>
          </a:p>
          <a:p>
            <a:pPr lvl="2"/>
            <a:r>
              <a:rPr lang="en-US" dirty="0"/>
              <a:t>My “Small” flip</a:t>
            </a:r>
            <a:endParaRPr lang="en-US" sz="1100" dirty="0"/>
          </a:p>
          <a:p>
            <a:pPr lvl="2"/>
            <a:r>
              <a:rPr lang="en-US" dirty="0"/>
              <a:t>My upcoming “Big Flip”</a:t>
            </a:r>
            <a:endParaRPr lang="en-US" sz="1100" dirty="0"/>
          </a:p>
          <a:p>
            <a:pPr lvl="2"/>
            <a:r>
              <a:rPr lang="en-US" dirty="0"/>
              <a:t>Evolve</a:t>
            </a:r>
            <a:endParaRPr lang="en-US" sz="1100" dirty="0"/>
          </a:p>
          <a:p>
            <a:pPr lvl="1"/>
            <a:r>
              <a:rPr lang="en-US" dirty="0"/>
              <a:t>Lecture Capture Technology</a:t>
            </a:r>
            <a:endParaRPr lang="en-US" sz="1100" dirty="0"/>
          </a:p>
          <a:p>
            <a:pPr lvl="2"/>
            <a:r>
              <a:rPr lang="en-US" dirty="0"/>
              <a:t>Initial use</a:t>
            </a:r>
            <a:endParaRPr lang="en-US" sz="1100" dirty="0"/>
          </a:p>
          <a:p>
            <a:pPr lvl="2"/>
            <a:r>
              <a:rPr lang="en-US" dirty="0"/>
              <a:t>Capabilities</a:t>
            </a:r>
            <a:endParaRPr lang="en-US" sz="1100" dirty="0"/>
          </a:p>
          <a:p>
            <a:pPr lvl="2"/>
            <a:r>
              <a:rPr lang="en-US" dirty="0"/>
              <a:t>Course Flip Use</a:t>
            </a:r>
            <a:endParaRPr lang="en-US" sz="1100" dirty="0"/>
          </a:p>
          <a:p>
            <a:pPr lvl="2"/>
            <a:r>
              <a:rPr lang="en-US" dirty="0"/>
              <a:t>Vendors</a:t>
            </a:r>
            <a:endParaRPr lang="en-US" sz="1100" dirty="0"/>
          </a:p>
          <a:p>
            <a:pPr lvl="1"/>
            <a:r>
              <a:rPr lang="en-US" dirty="0"/>
              <a:t>Workshop Flip</a:t>
            </a:r>
            <a:endParaRPr lang="en-US" sz="1100" dirty="0"/>
          </a:p>
          <a:p>
            <a:pPr lvl="2"/>
            <a:r>
              <a:rPr lang="en-US" dirty="0" err="1"/>
              <a:t>organicERs</a:t>
            </a:r>
            <a:r>
              <a:rPr lang="en-US" dirty="0"/>
              <a:t> website</a:t>
            </a:r>
            <a:endParaRPr lang="en-US" sz="1100" dirty="0"/>
          </a:p>
          <a:p>
            <a:pPr lvl="2"/>
            <a:r>
              <a:rPr lang="en-US" dirty="0"/>
              <a:t>small group discussion of each question</a:t>
            </a:r>
            <a:endParaRPr lang="en-US" sz="1100" dirty="0"/>
          </a:p>
          <a:p>
            <a:pPr lvl="2"/>
            <a:r>
              <a:rPr lang="en-US" dirty="0"/>
              <a:t>report out</a:t>
            </a:r>
            <a:endParaRPr lang="en-US" sz="1100" dirty="0"/>
          </a:p>
          <a:p>
            <a:pPr lvl="1"/>
            <a:r>
              <a:rPr lang="en-US" dirty="0"/>
              <a:t>Last Comments and Acknowledgments</a:t>
            </a:r>
            <a:endParaRPr lang="en-US" sz="1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88450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Outline of Talk</a:t>
            </a:r>
            <a:endParaRPr lang="en-US" sz="1100" dirty="0"/>
          </a:p>
          <a:p>
            <a:pPr lvl="1"/>
            <a:r>
              <a:rPr lang="en-US" dirty="0"/>
              <a:t>Straw Man: Traditional Lecture</a:t>
            </a:r>
            <a:endParaRPr lang="en-US" sz="1100" dirty="0"/>
          </a:p>
          <a:p>
            <a:pPr lvl="1"/>
            <a:r>
              <a:rPr lang="en-US" dirty="0"/>
              <a:t>Learning Outcomes</a:t>
            </a:r>
            <a:endParaRPr lang="en-US" sz="1100" dirty="0"/>
          </a:p>
          <a:p>
            <a:pPr lvl="2"/>
            <a:r>
              <a:rPr lang="en-US" dirty="0"/>
              <a:t>What different techniques address</a:t>
            </a:r>
            <a:endParaRPr lang="en-US" sz="1100" dirty="0"/>
          </a:p>
          <a:p>
            <a:pPr lvl="1"/>
            <a:r>
              <a:rPr lang="en-US" dirty="0"/>
              <a:t>The Flip</a:t>
            </a:r>
            <a:endParaRPr lang="en-US" sz="1100" dirty="0"/>
          </a:p>
          <a:p>
            <a:pPr lvl="2"/>
            <a:r>
              <a:rPr lang="en-US" dirty="0"/>
              <a:t>My “Small” flip</a:t>
            </a:r>
            <a:endParaRPr lang="en-US" sz="1100" dirty="0"/>
          </a:p>
          <a:p>
            <a:pPr lvl="2"/>
            <a:r>
              <a:rPr lang="en-US" dirty="0"/>
              <a:t>My upcoming “Big Flip”</a:t>
            </a:r>
            <a:endParaRPr lang="en-US" sz="1100" dirty="0"/>
          </a:p>
          <a:p>
            <a:pPr lvl="2"/>
            <a:r>
              <a:rPr lang="en-US" dirty="0"/>
              <a:t>Evolve</a:t>
            </a:r>
            <a:endParaRPr lang="en-US" sz="1100" dirty="0"/>
          </a:p>
          <a:p>
            <a:pPr lvl="1"/>
            <a:r>
              <a:rPr lang="en-US" dirty="0"/>
              <a:t>Lecture Capture Technology</a:t>
            </a:r>
            <a:endParaRPr lang="en-US" sz="1100" dirty="0"/>
          </a:p>
          <a:p>
            <a:pPr lvl="2"/>
            <a:r>
              <a:rPr lang="en-US" dirty="0"/>
              <a:t>Initial use</a:t>
            </a:r>
            <a:endParaRPr lang="en-US" sz="1100" dirty="0"/>
          </a:p>
          <a:p>
            <a:pPr lvl="2"/>
            <a:r>
              <a:rPr lang="en-US" dirty="0"/>
              <a:t>Capabilities</a:t>
            </a:r>
            <a:endParaRPr lang="en-US" sz="1100" dirty="0"/>
          </a:p>
          <a:p>
            <a:pPr lvl="2"/>
            <a:r>
              <a:rPr lang="en-US" dirty="0"/>
              <a:t>Course Flip Use</a:t>
            </a:r>
            <a:endParaRPr lang="en-US" sz="1100" dirty="0"/>
          </a:p>
          <a:p>
            <a:pPr lvl="2"/>
            <a:r>
              <a:rPr lang="en-US" dirty="0"/>
              <a:t>Vendors</a:t>
            </a:r>
            <a:endParaRPr lang="en-US" sz="1100" dirty="0"/>
          </a:p>
          <a:p>
            <a:pPr lvl="1"/>
            <a:r>
              <a:rPr lang="en-US" dirty="0"/>
              <a:t>Workshop Flip</a:t>
            </a:r>
            <a:endParaRPr lang="en-US" sz="1100" dirty="0"/>
          </a:p>
          <a:p>
            <a:pPr lvl="2"/>
            <a:r>
              <a:rPr lang="en-US" dirty="0" err="1"/>
              <a:t>organicERs</a:t>
            </a:r>
            <a:r>
              <a:rPr lang="en-US" dirty="0"/>
              <a:t> website</a:t>
            </a:r>
            <a:endParaRPr lang="en-US" sz="1100" dirty="0"/>
          </a:p>
          <a:p>
            <a:pPr lvl="2"/>
            <a:r>
              <a:rPr lang="en-US" dirty="0"/>
              <a:t>small group discussion of each question</a:t>
            </a:r>
            <a:endParaRPr lang="en-US" sz="1100" dirty="0"/>
          </a:p>
          <a:p>
            <a:pPr lvl="2"/>
            <a:r>
              <a:rPr lang="en-US" dirty="0"/>
              <a:t>report out</a:t>
            </a:r>
            <a:endParaRPr lang="en-US" sz="1100" dirty="0"/>
          </a:p>
          <a:p>
            <a:pPr lvl="1"/>
            <a:r>
              <a:rPr lang="en-US" dirty="0"/>
              <a:t>Last Comments and Acknowledgments</a:t>
            </a:r>
            <a:endParaRPr lang="en-US" sz="1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194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9746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1122" indent="-28889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5573" indent="-23111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7802" indent="-23111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80031" indent="-23111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3F0093-FA7F-4631-8F14-F0361FC38648}" type="slidenum">
              <a:rPr lang="en-US" sz="1200">
                <a:solidFill>
                  <a:srgbClr val="000000"/>
                </a:solidFill>
              </a:rPr>
              <a:pPr eaLnBrk="1" hangingPunct="1"/>
              <a:t>35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786974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E2D256-2E4E-40BC-B29E-2E8600BD5594}" type="slidenum">
              <a:rPr lang="en-US" sz="1200">
                <a:solidFill>
                  <a:srgbClr val="000000"/>
                </a:solidFill>
              </a:rPr>
              <a:pPr eaLnBrk="1" hangingPunct="1"/>
              <a:t>39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39522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1583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84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33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880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75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78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25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40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380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67574-E2DC-4279-9831-76438A4E549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58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7EBDE-93C8-48EF-BF0D-15A3DD6C1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941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29074-85D3-41E1-BD76-4C05E72A7C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65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36539-396A-497B-A94A-62B68887EB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039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18527-6055-4E1D-85B9-842C2EE2A7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6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3C9AA-3A13-43F3-9D56-42BEA2E563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04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8CF83-70D9-4161-BB01-52841E8B74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43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4268A-C90C-45C8-8889-996EA7C6F2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8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5D5E3-6B37-4F03-BE16-3D86B4E76E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96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55A0A-6415-4D7A-A2A1-04EA28C1EC0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92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B87AD-9F8C-4449-A4A7-1B5ED0185D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97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49469-4DC4-4868-AA46-4D47888F71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5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template-option-3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FF24618-F27C-4AA6-9FD9-32BA964C06ED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45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5.gif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36.xml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4.wmf"/><Relationship Id="rId4" Type="http://schemas.openxmlformats.org/officeDocument/2006/relationships/image" Target="../media/image16.png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0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9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4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44347" y="1524000"/>
            <a:ext cx="8229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Transformation of the Traditional Organic Chemistry Lecture Sequence into a Hybrid of Face to Face Peer Learning and Online Lecture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3962400"/>
            <a:ext cx="8229600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Vincent Maloney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 Smith, K. A., Sheppard, S. R., Johnson, D. W., Johnson, R.T </a:t>
            </a:r>
            <a:r>
              <a:rPr lang="en-US" i="1" dirty="0"/>
              <a:t>Journal of Engineering Education,</a:t>
            </a:r>
            <a:r>
              <a:rPr lang="en-US" dirty="0"/>
              <a:t> </a:t>
            </a:r>
            <a:r>
              <a:rPr lang="en-US" b="1" dirty="0"/>
              <a:t>94</a:t>
            </a:r>
            <a:r>
              <a:rPr lang="en-US" dirty="0"/>
              <a:t>, No. 1 </a:t>
            </a:r>
            <a:r>
              <a:rPr lang="en-US" i="1" dirty="0"/>
              <a:t>2005</a:t>
            </a:r>
            <a:r>
              <a:rPr lang="en-US" dirty="0"/>
              <a:t>, 87-101</a:t>
            </a:r>
            <a:r>
              <a:rPr lang="en-US" dirty="0" smtClean="0"/>
              <a:t>.</a:t>
            </a:r>
          </a:p>
          <a:p>
            <a:r>
              <a:rPr lang="en-US" dirty="0" err="1">
                <a:solidFill>
                  <a:srgbClr val="00B0F0"/>
                </a:solidFill>
              </a:rPr>
              <a:t>Chamblis</a:t>
            </a:r>
            <a:r>
              <a:rPr lang="en-US" dirty="0">
                <a:solidFill>
                  <a:srgbClr val="00B0F0"/>
                </a:solidFill>
              </a:rPr>
              <a:t>, D. F., </a:t>
            </a:r>
            <a:r>
              <a:rPr lang="en-US" dirty="0" err="1">
                <a:solidFill>
                  <a:srgbClr val="00B0F0"/>
                </a:solidFill>
              </a:rPr>
              <a:t>Takacs</a:t>
            </a:r>
            <a:r>
              <a:rPr lang="en-US" dirty="0">
                <a:solidFill>
                  <a:srgbClr val="00B0F0"/>
                </a:solidFill>
              </a:rPr>
              <a:t>, C. G. </a:t>
            </a:r>
            <a:r>
              <a:rPr lang="en-US" i="1" dirty="0">
                <a:solidFill>
                  <a:srgbClr val="00B0F0"/>
                </a:solidFill>
              </a:rPr>
              <a:t>How College Works, </a:t>
            </a:r>
            <a:r>
              <a:rPr lang="en-US" dirty="0">
                <a:solidFill>
                  <a:srgbClr val="00B0F0"/>
                </a:solidFill>
              </a:rPr>
              <a:t>Harvard University Press, Cambridge, MA, 2014.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1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Traditional Lecture: Straw Man</a:t>
            </a:r>
            <a:br>
              <a:rPr lang="en-US" dirty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/>
            <a:r>
              <a:rPr lang="en-US" dirty="0" smtClean="0"/>
              <a:t>Students read text before lecture (maybe)</a:t>
            </a:r>
          </a:p>
          <a:p>
            <a:pPr lvl="1"/>
            <a:r>
              <a:rPr lang="en-US" dirty="0"/>
              <a:t>Lecture given in traditional </a:t>
            </a:r>
            <a:r>
              <a:rPr lang="en-US" dirty="0" smtClean="0"/>
              <a:t>manner</a:t>
            </a:r>
          </a:p>
          <a:p>
            <a:pPr lvl="1"/>
            <a:r>
              <a:rPr lang="en-US" dirty="0"/>
              <a:t>After class, students work on assignments</a:t>
            </a:r>
            <a:endParaRPr lang="en-US" sz="2400" dirty="0"/>
          </a:p>
          <a:p>
            <a:pPr lvl="2"/>
            <a:r>
              <a:rPr lang="en-US" dirty="0"/>
              <a:t>May work together</a:t>
            </a:r>
            <a:endParaRPr lang="en-US" sz="2000" dirty="0"/>
          </a:p>
          <a:p>
            <a:pPr lvl="2"/>
            <a:r>
              <a:rPr lang="en-US" dirty="0"/>
              <a:t>May ask instructor questions</a:t>
            </a:r>
            <a:endParaRPr lang="en-US" sz="2000" dirty="0"/>
          </a:p>
          <a:p>
            <a:pPr lvl="1"/>
            <a:r>
              <a:rPr lang="en-US" dirty="0" smtClean="0"/>
              <a:t>Problems </a:t>
            </a:r>
            <a:r>
              <a:rPr lang="en-US" dirty="0"/>
              <a:t>in understanding not recognized until homework turned in or quiz/exam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083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Organic Chemistry IPFW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Traditional lecture plus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  Clickers questions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~ 3 per class with peer to peer problem solving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Review sessions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/>
              <a:t>2x per week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/>
              <a:t>Peer to peer problem solving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/>
              <a:t>~40% of class attended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/>
              <a:t>Arrangements for those who could not attend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Lectures recorded on </a:t>
            </a:r>
            <a:r>
              <a:rPr lang="en-US" dirty="0" err="1" smtClean="0"/>
              <a:t>Tegrity</a:t>
            </a:r>
            <a:r>
              <a:rPr lang="en-US" dirty="0" smtClean="0"/>
              <a:t> for subsequent viewing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Courses partially flipped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2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Flipping IPFW Organic Chemistry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  Record lectures &lt; 20 min.</a:t>
            </a:r>
          </a:p>
          <a:p>
            <a:pPr lvl="2"/>
            <a:r>
              <a:rPr lang="en-US" sz="2800" dirty="0" smtClean="0"/>
              <a:t>Lecture length based on topic</a:t>
            </a:r>
          </a:p>
          <a:p>
            <a:pPr lvl="3"/>
            <a:r>
              <a:rPr lang="en-US" dirty="0" smtClean="0"/>
              <a:t>1.5 – 20 min.</a:t>
            </a:r>
          </a:p>
          <a:p>
            <a:pPr lvl="2"/>
            <a:r>
              <a:rPr lang="en-US" sz="2800" dirty="0" smtClean="0"/>
              <a:t>Chunking (</a:t>
            </a:r>
            <a:r>
              <a:rPr lang="en-US" sz="2800" dirty="0" err="1" smtClean="0"/>
              <a:t>Nilson</a:t>
            </a:r>
            <a:r>
              <a:rPr lang="en-US" sz="2800" dirty="0" smtClean="0"/>
              <a:t>)</a:t>
            </a:r>
          </a:p>
          <a:p>
            <a:pPr lvl="2"/>
            <a:r>
              <a:rPr lang="en-US" sz="2800" dirty="0" smtClean="0"/>
              <a:t>295 lectures recorded year</a:t>
            </a:r>
          </a:p>
          <a:p>
            <a:pPr lvl="3"/>
            <a:r>
              <a:rPr lang="en-US" dirty="0" smtClean="0"/>
              <a:t>130 fall semester</a:t>
            </a:r>
          </a:p>
          <a:p>
            <a:pPr lvl="4"/>
            <a:r>
              <a:rPr lang="en-US" dirty="0"/>
              <a:t>≈</a:t>
            </a:r>
            <a:r>
              <a:rPr lang="en-US" dirty="0" smtClean="0"/>
              <a:t>17 h, </a:t>
            </a:r>
            <a:r>
              <a:rPr lang="en-US" dirty="0"/>
              <a:t>≈ </a:t>
            </a:r>
            <a:r>
              <a:rPr lang="en-US" dirty="0" smtClean="0"/>
              <a:t>20.5 classes!</a:t>
            </a:r>
          </a:p>
          <a:p>
            <a:pPr lvl="3"/>
            <a:r>
              <a:rPr lang="en-US" dirty="0" smtClean="0"/>
              <a:t>165 spring semester</a:t>
            </a:r>
          </a:p>
          <a:p>
            <a:pPr lvl="4"/>
            <a:r>
              <a:rPr lang="en-US" dirty="0" smtClean="0"/>
              <a:t>≈17 h, ≈20.5 classes!</a:t>
            </a:r>
          </a:p>
          <a:p>
            <a:pPr lvl="1"/>
            <a:r>
              <a:rPr lang="en-US" sz="3200" dirty="0" smtClean="0"/>
              <a:t>Students watch lectures before class</a:t>
            </a:r>
          </a:p>
        </p:txBody>
      </p:sp>
    </p:spTree>
    <p:extLst>
      <p:ext uri="{BB962C8B-B14F-4D97-AF65-F5344CB8AC3E}">
        <p14:creationId xmlns:p14="http://schemas.microsoft.com/office/powerpoint/2010/main" val="2849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Flipping IPFW Organic Chemistry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/>
            <a:r>
              <a:rPr lang="en-US" sz="3600" dirty="0" smtClean="0"/>
              <a:t>Students watch lectures before class</a:t>
            </a:r>
          </a:p>
          <a:p>
            <a:pPr lvl="1"/>
            <a:r>
              <a:rPr lang="en-US" sz="3600" dirty="0" smtClean="0"/>
              <a:t>Students complete online </a:t>
            </a:r>
            <a:r>
              <a:rPr lang="en-US" sz="3600" dirty="0"/>
              <a:t>homework assignment </a:t>
            </a:r>
            <a:r>
              <a:rPr lang="en-US" sz="3600" dirty="0" smtClean="0"/>
              <a:t>in Blackboard</a:t>
            </a:r>
          </a:p>
          <a:p>
            <a:pPr lvl="2"/>
            <a:r>
              <a:rPr lang="en-US" sz="3200" dirty="0" smtClean="0"/>
              <a:t>162 questions in fall</a:t>
            </a:r>
          </a:p>
          <a:p>
            <a:pPr lvl="2"/>
            <a:r>
              <a:rPr lang="en-US" sz="3200" dirty="0" smtClean="0"/>
              <a:t>98 questions in spring</a:t>
            </a:r>
          </a:p>
        </p:txBody>
      </p:sp>
    </p:spTree>
    <p:extLst>
      <p:ext uri="{BB962C8B-B14F-4D97-AF65-F5344CB8AC3E}">
        <p14:creationId xmlns:p14="http://schemas.microsoft.com/office/powerpoint/2010/main" val="216082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Flipping IPFW Organic Chemistry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/>
            <a:r>
              <a:rPr lang="en-US" sz="3200" dirty="0"/>
              <a:t>Face to Face Class</a:t>
            </a:r>
          </a:p>
          <a:p>
            <a:pPr lvl="2"/>
            <a:r>
              <a:rPr lang="en-US" sz="2800" dirty="0"/>
              <a:t>Nearly entire class devoted to peer to peer problem </a:t>
            </a:r>
            <a:r>
              <a:rPr lang="en-US" sz="2800" dirty="0" smtClean="0"/>
              <a:t>solving</a:t>
            </a:r>
          </a:p>
          <a:p>
            <a:pPr lvl="3"/>
            <a:r>
              <a:rPr lang="en-US" dirty="0" smtClean="0"/>
              <a:t>98 students fall semester</a:t>
            </a:r>
          </a:p>
          <a:p>
            <a:pPr lvl="3"/>
            <a:r>
              <a:rPr lang="en-US" dirty="0" smtClean="0"/>
              <a:t>88 students spring semester</a:t>
            </a:r>
            <a:endParaRPr lang="en-US" sz="2800" dirty="0"/>
          </a:p>
          <a:p>
            <a:pPr lvl="2"/>
            <a:r>
              <a:rPr lang="en-US" sz="2800" dirty="0"/>
              <a:t>Ask questions of increasing complexity, scaffolding</a:t>
            </a:r>
          </a:p>
          <a:p>
            <a:pPr lvl="2"/>
            <a:r>
              <a:rPr lang="en-US" sz="2800" dirty="0"/>
              <a:t>10 – 12 questions per class</a:t>
            </a:r>
          </a:p>
          <a:p>
            <a:pPr lvl="1"/>
            <a:r>
              <a:rPr lang="en-US" sz="3200" dirty="0"/>
              <a:t>End of Week: attempted Muddiest </a:t>
            </a:r>
            <a:r>
              <a:rPr lang="en-US" sz="3200" dirty="0" smtClean="0"/>
              <a:t>Point </a:t>
            </a:r>
            <a:r>
              <a:rPr lang="en-US" sz="3200" dirty="0"/>
              <a:t>CAT</a:t>
            </a:r>
          </a:p>
        </p:txBody>
      </p:sp>
    </p:spTree>
    <p:extLst>
      <p:ext uri="{BB962C8B-B14F-4D97-AF65-F5344CB8AC3E}">
        <p14:creationId xmlns:p14="http://schemas.microsoft.com/office/powerpoint/2010/main" val="411372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Flipping IPFW Organic Chemistry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Review session and some traditional homework from text now in class</a:t>
            </a:r>
          </a:p>
          <a:p>
            <a:pPr lvl="1"/>
            <a:r>
              <a:rPr lang="en-US" dirty="0" smtClean="0"/>
              <a:t>Everyone </a:t>
            </a:r>
            <a:r>
              <a:rPr lang="en-US" smtClean="0"/>
              <a:t>benefits </a:t>
            </a:r>
            <a:r>
              <a:rPr lang="en-US" smtClean="0"/>
              <a:t>from </a:t>
            </a:r>
            <a:r>
              <a:rPr lang="en-US" dirty="0" smtClean="0"/>
              <a:t>“review sessions”</a:t>
            </a:r>
          </a:p>
          <a:p>
            <a:r>
              <a:rPr lang="en-US" dirty="0" smtClean="0"/>
              <a:t>Should be time neutral for student</a:t>
            </a:r>
          </a:p>
          <a:p>
            <a:r>
              <a:rPr lang="en-US" dirty="0" smtClean="0"/>
              <a:t>Exam/quiz schedule kept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2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Summary of Results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Good news </a:t>
            </a:r>
          </a:p>
          <a:p>
            <a:pPr lvl="1"/>
            <a:r>
              <a:rPr lang="en-US" dirty="0" smtClean="0"/>
              <a:t>Students like it</a:t>
            </a:r>
          </a:p>
          <a:p>
            <a:r>
              <a:rPr lang="en-US" dirty="0" smtClean="0"/>
              <a:t>Bad news</a:t>
            </a:r>
          </a:p>
          <a:p>
            <a:pPr lvl="1"/>
            <a:r>
              <a:rPr lang="en-US" dirty="0" smtClean="0"/>
              <a:t>No improvement in grades</a:t>
            </a:r>
          </a:p>
          <a:p>
            <a:r>
              <a:rPr lang="en-US" dirty="0" smtClean="0"/>
              <a:t>Did no harm!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attempt </a:t>
            </a:r>
          </a:p>
          <a:p>
            <a:pPr lvl="1"/>
            <a:r>
              <a:rPr lang="en-US" dirty="0" smtClean="0"/>
              <a:t>Foundation from which to improve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1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Student Survey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Given last week both semesters</a:t>
            </a:r>
          </a:p>
          <a:p>
            <a:r>
              <a:rPr lang="en-US" dirty="0" smtClean="0"/>
              <a:t>IRB approval pending</a:t>
            </a:r>
          </a:p>
          <a:p>
            <a:r>
              <a:rPr lang="en-US" dirty="0" smtClean="0"/>
              <a:t>22 questions </a:t>
            </a:r>
          </a:p>
          <a:p>
            <a:pPr lvl="1"/>
            <a:r>
              <a:rPr lang="en-US" dirty="0" smtClean="0"/>
              <a:t>Likert Scale</a:t>
            </a:r>
          </a:p>
          <a:p>
            <a:pPr lvl="1"/>
            <a:r>
              <a:rPr lang="en-US" dirty="0" smtClean="0"/>
              <a:t>1 strongly disagree to 5 strongly agree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39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Student Survey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I prefer watching the online lectures because it allows more time to work on difficult problems and concepts in class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 believe that I learned material better with the current format than I would have if the course had been presented in the traditional format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8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2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Outline</a:t>
            </a:r>
          </a:p>
          <a:p>
            <a:pPr lvl="1"/>
            <a:r>
              <a:rPr lang="en-US" sz="2400" dirty="0" smtClean="0"/>
              <a:t>Journey to “flipping” the course i.e. Why?</a:t>
            </a:r>
          </a:p>
          <a:p>
            <a:pPr lvl="1"/>
            <a:r>
              <a:rPr lang="en-US" sz="2400" dirty="0" smtClean="0"/>
              <a:t>Previous course structure</a:t>
            </a:r>
          </a:p>
          <a:p>
            <a:pPr lvl="1"/>
            <a:r>
              <a:rPr lang="en-US" sz="2400" dirty="0" smtClean="0"/>
              <a:t>Flipped course structure</a:t>
            </a:r>
          </a:p>
          <a:p>
            <a:pPr lvl="1"/>
            <a:r>
              <a:rPr lang="en-US" sz="2400" dirty="0" smtClean="0"/>
              <a:t>Student survey</a:t>
            </a:r>
          </a:p>
          <a:p>
            <a:pPr lvl="1"/>
            <a:r>
              <a:rPr lang="en-US" sz="2400" dirty="0" smtClean="0"/>
              <a:t>Assessment and Conclusions</a:t>
            </a:r>
          </a:p>
          <a:p>
            <a:pPr lvl="1"/>
            <a:r>
              <a:rPr lang="en-US" sz="2400" dirty="0" smtClean="0"/>
              <a:t>Observations</a:t>
            </a:r>
          </a:p>
          <a:p>
            <a:pPr lvl="2"/>
            <a:r>
              <a:rPr lang="en-US" sz="2000" dirty="0" smtClean="0"/>
              <a:t>What was the same and what was different?</a:t>
            </a:r>
          </a:p>
          <a:p>
            <a:pPr lvl="1"/>
            <a:r>
              <a:rPr lang="en-US" sz="2400" dirty="0" smtClean="0"/>
              <a:t>Final Conclusions</a:t>
            </a:r>
          </a:p>
        </p:txBody>
      </p:sp>
    </p:spTree>
    <p:extLst>
      <p:ext uri="{BB962C8B-B14F-4D97-AF65-F5344CB8AC3E}">
        <p14:creationId xmlns:p14="http://schemas.microsoft.com/office/powerpoint/2010/main" val="311768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Student Survey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/>
              <a:t>understand the material better when I can work on problems with other students during class.   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/>
              <a:t>got to know more classmates in this class than I would have in a traditional format. 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The current format should be continued for organic chemistry.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Solid majority believes they are learning material better</a:t>
            </a:r>
          </a:p>
          <a:p>
            <a:r>
              <a:rPr lang="en-US" sz="3600" dirty="0" smtClean="0"/>
              <a:t>Larger majority wanted to continue this method for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semester</a:t>
            </a:r>
          </a:p>
          <a:p>
            <a:r>
              <a:rPr lang="en-US" sz="3600" dirty="0" smtClean="0"/>
              <a:t>If meeting and building relationships helps with retention and obtaining a degree, then there is evidence that “flipping the classroom” does that.</a:t>
            </a:r>
          </a:p>
        </p:txBody>
      </p:sp>
    </p:spTree>
    <p:extLst>
      <p:ext uri="{BB962C8B-B14F-4D97-AF65-F5344CB8AC3E}">
        <p14:creationId xmlns:p14="http://schemas.microsoft.com/office/powerpoint/2010/main" val="38610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Assessment </a:t>
            </a:r>
            <a:r>
              <a:rPr lang="en-US" dirty="0" smtClean="0"/>
              <a:t>and </a:t>
            </a:r>
            <a:r>
              <a:rPr lang="en-US" dirty="0"/>
              <a:t>Grades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Assessment</a:t>
            </a:r>
          </a:p>
          <a:p>
            <a:pPr lvl="1"/>
            <a:r>
              <a:rPr lang="en-US" dirty="0" smtClean="0"/>
              <a:t>Pre- and post-test scores not available</a:t>
            </a:r>
          </a:p>
          <a:p>
            <a:pPr lvl="1"/>
            <a:r>
              <a:rPr lang="en-US" dirty="0" smtClean="0"/>
              <a:t>Compared grades to 2011-2012 and 2012-2013 organic classes.</a:t>
            </a:r>
          </a:p>
          <a:p>
            <a:pPr lvl="2"/>
            <a:r>
              <a:rPr lang="en-US" dirty="0" smtClean="0"/>
              <a:t>Obviously limited, many variables, exams and quizzes not the same</a:t>
            </a:r>
          </a:p>
          <a:p>
            <a:pPr lvl="2"/>
            <a:r>
              <a:rPr lang="en-US" dirty="0" smtClean="0"/>
              <a:t>Perhaps broad changes can be observed</a:t>
            </a:r>
          </a:p>
          <a:p>
            <a:pPr lvl="2"/>
            <a:r>
              <a:rPr lang="en-US" dirty="0" smtClean="0"/>
              <a:t>Data complicated by drop/make-up policy and changes to accommodate flip</a:t>
            </a:r>
          </a:p>
          <a:p>
            <a:pPr lvl="1"/>
            <a:r>
              <a:rPr lang="en-US" dirty="0" smtClean="0"/>
              <a:t>End of spring semester: National ACS 2004 Organic Chemistry Exam</a:t>
            </a:r>
          </a:p>
        </p:txBody>
      </p:sp>
    </p:spTree>
    <p:extLst>
      <p:ext uri="{BB962C8B-B14F-4D97-AF65-F5344CB8AC3E}">
        <p14:creationId xmlns:p14="http://schemas.microsoft.com/office/powerpoint/2010/main" val="116536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Assessment </a:t>
            </a:r>
            <a:r>
              <a:rPr lang="en-US" dirty="0" smtClean="0"/>
              <a:t>and </a:t>
            </a:r>
            <a:r>
              <a:rPr lang="en-US" dirty="0"/>
              <a:t>Grades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Grading Fall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239736"/>
              </p:ext>
            </p:extLst>
          </p:nvPr>
        </p:nvGraphicFramePr>
        <p:xfrm>
          <a:off x="533400" y="2666999"/>
          <a:ext cx="8000999" cy="2514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0776"/>
                <a:gridCol w="1016836"/>
                <a:gridCol w="1221539"/>
                <a:gridCol w="984250"/>
                <a:gridCol w="955006"/>
                <a:gridCol w="984250"/>
                <a:gridCol w="1085349"/>
                <a:gridCol w="822993"/>
              </a:tblGrid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Year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Quizzes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Nomenclature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Quiz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Exams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Final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Exam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Clicker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Homework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2013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02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Assessment </a:t>
            </a:r>
            <a:r>
              <a:rPr lang="en-US" dirty="0" smtClean="0"/>
              <a:t>and </a:t>
            </a:r>
            <a:r>
              <a:rPr lang="en-US" dirty="0"/>
              <a:t>Grades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Grading Spring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110592"/>
              </p:ext>
            </p:extLst>
          </p:nvPr>
        </p:nvGraphicFramePr>
        <p:xfrm>
          <a:off x="533400" y="2666999"/>
          <a:ext cx="8000999" cy="2514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0776"/>
                <a:gridCol w="1016836"/>
                <a:gridCol w="1221539"/>
                <a:gridCol w="984250"/>
                <a:gridCol w="955006"/>
                <a:gridCol w="984250"/>
                <a:gridCol w="1085349"/>
                <a:gridCol w="822993"/>
              </a:tblGrid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Year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Quizzes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Nomenclature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Quiz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Exams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Final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Exam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Clicker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Homework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2014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2013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2012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93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/>
              <a:t>Assessment and </a:t>
            </a:r>
            <a:r>
              <a:rPr lang="en-US" sz="3600" dirty="0" smtClean="0"/>
              <a:t>Grades Overall Results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800" dirty="0" smtClean="0"/>
              <a:t>Over the entire, year the performance of the “flipped class” was comparable to the previous two “traditional” classes including the ACS exam</a:t>
            </a:r>
          </a:p>
          <a:p>
            <a:r>
              <a:rPr lang="en-US" sz="2800" dirty="0" smtClean="0"/>
              <a:t>Lower withdrawal rate in fall may indicate flipped classes may favor persistence, but not observed in spring</a:t>
            </a:r>
          </a:p>
          <a:p>
            <a:r>
              <a:rPr lang="en-US" sz="2800" dirty="0"/>
              <a:t>Whatever effects the course flip had, they are small in comparison to other factors leading to variability in </a:t>
            </a:r>
            <a:r>
              <a:rPr lang="en-US" sz="2800" dirty="0" smtClean="0"/>
              <a:t>scores.</a:t>
            </a:r>
            <a:endParaRPr lang="en-US" sz="2800" b="1" u="sng" dirty="0" smtClean="0">
              <a:solidFill>
                <a:srgbClr val="00B0F0"/>
              </a:solidFill>
            </a:endParaRPr>
          </a:p>
          <a:p>
            <a:endParaRPr lang="en-US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41436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Observations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Flipped classrooms are not a cure all</a:t>
            </a:r>
          </a:p>
          <a:p>
            <a:pPr lvl="1"/>
            <a:r>
              <a:rPr lang="en-US" dirty="0" smtClean="0"/>
              <a:t>Definitely agree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Much time investment required up-front but more efficient over time.</a:t>
            </a:r>
          </a:p>
          <a:p>
            <a:pPr lvl="1"/>
            <a:r>
              <a:rPr lang="en-US" dirty="0" smtClean="0"/>
              <a:t>Agree, but manageable </a:t>
            </a:r>
          </a:p>
          <a:p>
            <a:pPr lvl="1"/>
            <a:r>
              <a:rPr lang="en-US" dirty="0" smtClean="0"/>
              <a:t>Maybe best to evolve course so that flip doesn’t occur all at once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Will take a few iterations to get it right</a:t>
            </a:r>
          </a:p>
          <a:p>
            <a:pPr lvl="1"/>
            <a:r>
              <a:rPr lang="en-US" dirty="0" smtClean="0"/>
              <a:t>Certainly hope that’s true!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77494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Observations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>
                <a:solidFill>
                  <a:srgbClr val="00B0F0"/>
                </a:solidFill>
              </a:rPr>
              <a:t>Students may resist flipped learning.</a:t>
            </a:r>
          </a:p>
          <a:p>
            <a:pPr lvl="1"/>
            <a:r>
              <a:rPr lang="en-US" dirty="0" smtClean="0"/>
              <a:t>Some uncertainty at first but very little pushback</a:t>
            </a:r>
          </a:p>
          <a:p>
            <a:pPr lvl="2"/>
            <a:r>
              <a:rPr lang="en-US" dirty="0" smtClean="0"/>
              <a:t>Two “proxies” did express concerns but otherwise no problems</a:t>
            </a:r>
          </a:p>
          <a:p>
            <a:pPr lvl="2"/>
            <a:r>
              <a:rPr lang="en-US" dirty="0" smtClean="0"/>
              <a:t>Some thought quizzes and exams were harder than previous years</a:t>
            </a:r>
          </a:p>
        </p:txBody>
      </p:sp>
    </p:spTree>
    <p:extLst>
      <p:ext uri="{BB962C8B-B14F-4D97-AF65-F5344CB8AC3E}">
        <p14:creationId xmlns:p14="http://schemas.microsoft.com/office/powerpoint/2010/main" val="5327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Observations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Never call your class: a flipped classroom or experiment</a:t>
            </a:r>
          </a:p>
          <a:p>
            <a:pPr lvl="1"/>
            <a:r>
              <a:rPr lang="en-US" dirty="0" smtClean="0"/>
              <a:t>Very careful to avoid these terms</a:t>
            </a:r>
          </a:p>
          <a:p>
            <a:pPr lvl="1"/>
            <a:r>
              <a:rPr lang="en-US" dirty="0" smtClean="0"/>
              <a:t>Explained in syllabus and class that evidence in literature has shown that this works better</a:t>
            </a:r>
          </a:p>
          <a:p>
            <a:pPr lvl="1"/>
            <a:r>
              <a:rPr lang="en-US" dirty="0" smtClean="0"/>
              <a:t>Explained I was early adopter and not innovator</a:t>
            </a:r>
          </a:p>
          <a:p>
            <a:pPr lvl="1"/>
            <a:r>
              <a:rPr lang="en-US" dirty="0" smtClean="0"/>
              <a:t>May explain low amount of pushback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91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Observations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Make sure assessment cover out of class assignments</a:t>
            </a:r>
          </a:p>
          <a:p>
            <a:pPr lvl="1"/>
            <a:r>
              <a:rPr lang="en-US" dirty="0" smtClean="0"/>
              <a:t>Definitely agree</a:t>
            </a:r>
          </a:p>
          <a:p>
            <a:r>
              <a:rPr lang="en-US" dirty="0" smtClean="0"/>
              <a:t>Very little review before questions</a:t>
            </a:r>
          </a:p>
          <a:p>
            <a:pPr lvl="1"/>
            <a:r>
              <a:rPr lang="en-US" dirty="0" smtClean="0"/>
              <a:t>Students preferred to work on questions and see explanations</a:t>
            </a:r>
          </a:p>
          <a:p>
            <a:r>
              <a:rPr lang="en-US" dirty="0" smtClean="0"/>
              <a:t>Despite 295 video lectures available, students will still use other sources despite whether correct or not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08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Why Change Everything?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95400"/>
            <a:ext cx="3505200" cy="460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smtClean="0"/>
              <a:t>CELT Fall Teaching Conference 2007, </a:t>
            </a:r>
            <a:r>
              <a:rPr lang="en-US" sz="2400" dirty="0"/>
              <a:t>Todd </a:t>
            </a:r>
            <a:r>
              <a:rPr lang="en-US" sz="2400" dirty="0" err="1" smtClean="0"/>
              <a:t>Zakrajsek</a:t>
            </a:r>
            <a:endParaRPr lang="en-US" sz="2400" dirty="0"/>
          </a:p>
          <a:p>
            <a:r>
              <a:rPr lang="en-US" sz="2400" dirty="0" smtClean="0"/>
              <a:t>Hake, R. R. American </a:t>
            </a:r>
            <a:r>
              <a:rPr lang="en-US" sz="2400" i="1" dirty="0" smtClean="0"/>
              <a:t>Journal  Physics</a:t>
            </a:r>
            <a:r>
              <a:rPr lang="en-US" sz="2400" dirty="0" smtClean="0"/>
              <a:t>, </a:t>
            </a:r>
            <a:r>
              <a:rPr lang="en-US" sz="2400" i="1" dirty="0" smtClean="0"/>
              <a:t>66</a:t>
            </a:r>
            <a:r>
              <a:rPr lang="en-US" sz="2400" dirty="0" smtClean="0"/>
              <a:t>, </a:t>
            </a:r>
            <a:r>
              <a:rPr lang="en-US" sz="2400" b="1" dirty="0" smtClean="0"/>
              <a:t>1998</a:t>
            </a:r>
            <a:r>
              <a:rPr lang="en-US" sz="2400" dirty="0" smtClean="0"/>
              <a:t>, 64-74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If this is true, should I still be lecturing?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123482"/>
            <a:ext cx="5410200" cy="511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17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Observations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Similar positive student comments</a:t>
            </a:r>
          </a:p>
          <a:p>
            <a:r>
              <a:rPr lang="en-US" dirty="0" smtClean="0"/>
              <a:t>Why only 17 h of lecture per semester?!?!</a:t>
            </a:r>
          </a:p>
          <a:p>
            <a:pPr lvl="1"/>
            <a:r>
              <a:rPr lang="en-US" dirty="0" smtClean="0"/>
              <a:t>After removing</a:t>
            </a:r>
          </a:p>
          <a:p>
            <a:pPr lvl="2"/>
            <a:r>
              <a:rPr lang="en-US" dirty="0" smtClean="0"/>
              <a:t>Starting and ending class comments/announcements</a:t>
            </a:r>
          </a:p>
          <a:p>
            <a:pPr lvl="2"/>
            <a:r>
              <a:rPr lang="en-US" dirty="0" smtClean="0"/>
              <a:t>Review</a:t>
            </a:r>
          </a:p>
          <a:p>
            <a:pPr lvl="2"/>
            <a:r>
              <a:rPr lang="en-US" dirty="0" smtClean="0"/>
              <a:t>Responses to questions asked by students </a:t>
            </a:r>
            <a:r>
              <a:rPr lang="en-US" dirty="0"/>
              <a:t>in </a:t>
            </a:r>
            <a:r>
              <a:rPr lang="en-US" dirty="0" smtClean="0"/>
              <a:t>class</a:t>
            </a:r>
          </a:p>
          <a:p>
            <a:pPr lvl="2"/>
            <a:r>
              <a:rPr lang="en-US" dirty="0" smtClean="0"/>
              <a:t>Most classroom assessment techniques and clicker questions, that’s all that was left</a:t>
            </a:r>
          </a:p>
          <a:p>
            <a:r>
              <a:rPr lang="en-US" dirty="0" smtClean="0"/>
              <a:t>Classroom assessment techniques and flipping the class does not involve sacrificing content.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77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Observations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smtClean="0"/>
              <a:t>Increased rigor</a:t>
            </a:r>
          </a:p>
          <a:p>
            <a:pPr lvl="1"/>
            <a:r>
              <a:rPr lang="en-US" sz="2400" dirty="0" smtClean="0"/>
              <a:t>More synthesis problems</a:t>
            </a:r>
          </a:p>
          <a:p>
            <a:pPr lvl="1"/>
            <a:r>
              <a:rPr lang="en-US" sz="2400" dirty="0" smtClean="0"/>
              <a:t>Better “lecture descriptions”</a:t>
            </a:r>
          </a:p>
          <a:p>
            <a:r>
              <a:rPr lang="en-US" sz="2400" dirty="0" smtClean="0"/>
              <a:t>More interactions with students after class</a:t>
            </a:r>
          </a:p>
          <a:p>
            <a:pPr lvl="1"/>
            <a:r>
              <a:rPr lang="en-US" sz="2400" dirty="0" smtClean="0"/>
              <a:t>Suggested ways to improve online lectures</a:t>
            </a:r>
          </a:p>
          <a:p>
            <a:r>
              <a:rPr lang="en-US" sz="2400" dirty="0" smtClean="0"/>
              <a:t>More flexibility in pacing material</a:t>
            </a:r>
          </a:p>
          <a:p>
            <a:r>
              <a:rPr lang="en-US" sz="2400" dirty="0" smtClean="0"/>
              <a:t>Increased use of websites, software, and videos</a:t>
            </a:r>
          </a:p>
          <a:p>
            <a:r>
              <a:rPr lang="en-US" sz="2400" dirty="0" smtClean="0"/>
              <a:t>More engagement with material than in years past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0603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Observations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800" dirty="0" smtClean="0"/>
              <a:t>Muddiest Point CAT</a:t>
            </a:r>
          </a:p>
          <a:p>
            <a:pPr lvl="1"/>
            <a:r>
              <a:rPr lang="en-US" sz="2400" dirty="0" smtClean="0"/>
              <a:t>Ask students to write one or two points that they found most difficult to understand on a sheet of paper and hand in at end of class</a:t>
            </a:r>
          </a:p>
          <a:p>
            <a:pPr lvl="1"/>
            <a:r>
              <a:rPr lang="en-US" sz="2400" dirty="0" smtClean="0"/>
              <a:t>Early on much agreement on most difficult topics which lead to 3 new videos</a:t>
            </a:r>
          </a:p>
          <a:p>
            <a:pPr lvl="1"/>
            <a:r>
              <a:rPr lang="en-US" sz="2400" dirty="0" smtClean="0"/>
              <a:t>Only a handful of responses per topic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634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Observations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OK, but why aren’t grades better?</a:t>
            </a:r>
          </a:p>
          <a:p>
            <a:endParaRPr lang="en-US" sz="36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35162"/>
            <a:ext cx="4572000" cy="432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65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Observations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Room for improvement</a:t>
            </a:r>
          </a:p>
          <a:p>
            <a:pPr lvl="1"/>
            <a:r>
              <a:rPr lang="en-US" dirty="0" smtClean="0"/>
              <a:t>Need to improve “getting out to students”</a:t>
            </a:r>
          </a:p>
          <a:p>
            <a:pPr lvl="2"/>
            <a:r>
              <a:rPr lang="en-US" dirty="0" smtClean="0"/>
              <a:t>Ask at least 1 question per class where students write answers</a:t>
            </a:r>
          </a:p>
          <a:p>
            <a:pPr lvl="1"/>
            <a:r>
              <a:rPr lang="en-US" dirty="0"/>
              <a:t>Start with higher difficulty level for questions</a:t>
            </a:r>
          </a:p>
          <a:p>
            <a:pPr lvl="1"/>
            <a:r>
              <a:rPr lang="en-US" dirty="0" smtClean="0"/>
              <a:t>Change </a:t>
            </a:r>
            <a:r>
              <a:rPr lang="en-US" dirty="0"/>
              <a:t>pacing and distribution of questions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structure to order and choice of questions</a:t>
            </a:r>
          </a:p>
          <a:p>
            <a:pPr lvl="1"/>
            <a:r>
              <a:rPr lang="en-US" dirty="0" smtClean="0"/>
              <a:t>Scaffolding!</a:t>
            </a:r>
          </a:p>
          <a:p>
            <a:pPr lvl="2"/>
            <a:r>
              <a:rPr lang="en-US" dirty="0" smtClean="0"/>
              <a:t>Build up student mastery through a series of questions</a:t>
            </a:r>
          </a:p>
        </p:txBody>
      </p:sp>
    </p:spTree>
    <p:extLst>
      <p:ext uri="{BB962C8B-B14F-4D97-AF65-F5344CB8AC3E}">
        <p14:creationId xmlns:p14="http://schemas.microsoft.com/office/powerpoint/2010/main" val="165697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latin typeface="Arial" charset="0"/>
              </a:rPr>
              <a:t>NMR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baseline="30000" dirty="0" smtClean="0">
                <a:latin typeface="Arial" charset="0"/>
                <a:cs typeface="Arial" charset="0"/>
              </a:rPr>
              <a:t>    1</a:t>
            </a:r>
            <a:r>
              <a:rPr lang="en-US" sz="2800" dirty="0" smtClean="0">
                <a:latin typeface="Arial" charset="0"/>
                <a:cs typeface="Arial" charset="0"/>
              </a:rPr>
              <a:t>H NMR allows following information to be determined about a molecule </a:t>
            </a:r>
            <a:endParaRPr lang="en-US" sz="2800" dirty="0" smtClean="0">
              <a:cs typeface="Times New Roman" pitchFamily="18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 what types of H atoms (protons) are present</a:t>
            </a: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	e.g. 	-C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H</a:t>
            </a:r>
            <a:r>
              <a:rPr lang="en-US" sz="2800" baseline="-30000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2</a:t>
            </a:r>
            <a:r>
              <a:rPr lang="en-US" sz="2800" dirty="0" smtClean="0">
                <a:latin typeface="Arial" charset="0"/>
                <a:cs typeface="Arial" charset="0"/>
              </a:rPr>
              <a:t>-CH</a:t>
            </a:r>
            <a:r>
              <a:rPr lang="en-US" sz="2800" baseline="-30000" dirty="0" smtClean="0">
                <a:latin typeface="Arial" charset="0"/>
                <a:cs typeface="Arial" charset="0"/>
              </a:rPr>
              <a:t>3</a:t>
            </a: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		-C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H</a:t>
            </a:r>
            <a:r>
              <a:rPr lang="en-US" sz="2800" baseline="-30000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2</a:t>
            </a:r>
            <a:r>
              <a:rPr lang="en-US" sz="2800" dirty="0" smtClean="0">
                <a:latin typeface="Arial" charset="0"/>
                <a:cs typeface="Arial" charset="0"/>
              </a:rPr>
              <a:t>-O</a:t>
            </a: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		-C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H</a:t>
            </a:r>
            <a:r>
              <a:rPr lang="en-US" sz="2800" baseline="-30000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2</a:t>
            </a:r>
            <a:r>
              <a:rPr lang="en-US" sz="2800" dirty="0" smtClean="0">
                <a:latin typeface="Arial" charset="0"/>
                <a:cs typeface="Arial" charset="0"/>
              </a:rPr>
              <a:t>-Cl</a:t>
            </a:r>
            <a:endParaRPr lang="en-US" sz="2800" dirty="0" smtClean="0">
              <a:cs typeface="Times New Roman" pitchFamily="18" charset="0"/>
            </a:endParaRP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 # of H atoms (protons) that are present</a:t>
            </a:r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# of H atoms nearby to absorbing protons (spin splitting) </a:t>
            </a:r>
            <a:endParaRPr lang="en-US" sz="28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0554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15 Lecture 28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2 + 3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peak at 9.95 ppm is the absorption for which proton?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2.4 ppm?</a:t>
            </a:r>
            <a:endParaRPr lang="en-US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773" y="2438400"/>
            <a:ext cx="5905500" cy="4333875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87388" y="3349625"/>
          <a:ext cx="2498725" cy="219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CS ChemDraw Drawing" r:id="rId4" imgW="1895400" imgH="1660320" progId="ChemDraw.Document.6.0">
                  <p:embed/>
                </p:oleObj>
              </mc:Choice>
              <mc:Fallback>
                <p:oleObj name="CS ChemDraw Drawing" r:id="rId4" imgW="1895400" imgH="16603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7388" y="3349625"/>
                        <a:ext cx="2498725" cy="2190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4200" y="5255232"/>
            <a:ext cx="533400" cy="6232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58000" y="3741729"/>
            <a:ext cx="533400" cy="6913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59770" y="4588306"/>
            <a:ext cx="474229" cy="6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14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15 Lecture 28 Questions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4,5,6,7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62" y="1066800"/>
            <a:ext cx="7750838" cy="568811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524000" y="1322284"/>
          <a:ext cx="2057400" cy="3994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CS ChemDraw Drawing" r:id="rId4" imgW="1683000" imgH="3267000" progId="ChemDraw.Document.6.0">
                  <p:embed/>
                </p:oleObj>
              </mc:Choice>
              <mc:Fallback>
                <p:oleObj name="CS ChemDraw Drawing" r:id="rId4" imgW="1683000" imgH="32670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1322284"/>
                        <a:ext cx="2057400" cy="39944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912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15 Lecture 28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8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62" y="1066800"/>
            <a:ext cx="7750838" cy="568811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219200" y="3457431"/>
          <a:ext cx="4058024" cy="809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CS ChemDraw Drawing" r:id="rId4" imgW="2808000" imgH="560520" progId="ChemDraw.Document.6.0">
                  <p:embed/>
                </p:oleObj>
              </mc:Choice>
              <mc:Fallback>
                <p:oleObj name="CS ChemDraw Drawing" r:id="rId4" imgW="2808000" imgH="5605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9200" y="3457431"/>
                        <a:ext cx="4058024" cy="8097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0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8481" y="2286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Question 9 The molecular formula for this compound is C</a:t>
            </a:r>
            <a:r>
              <a:rPr lang="en-US" sz="1800" baseline="-25000" dirty="0" smtClean="0">
                <a:latin typeface="Arial" charset="0"/>
              </a:rPr>
              <a:t>6</a:t>
            </a:r>
            <a:r>
              <a:rPr lang="en-US" sz="1800" dirty="0" smtClean="0">
                <a:latin typeface="Arial" charset="0"/>
              </a:rPr>
              <a:t>H</a:t>
            </a:r>
            <a:r>
              <a:rPr lang="en-US" sz="1800" baseline="-25000" dirty="0" smtClean="0">
                <a:latin typeface="Arial" charset="0"/>
              </a:rPr>
              <a:t>14</a:t>
            </a:r>
            <a:r>
              <a:rPr lang="en-US" sz="1800" dirty="0" smtClean="0">
                <a:latin typeface="Arial" charset="0"/>
              </a:rPr>
              <a:t>O.  What is the structure of the compound?</a:t>
            </a:r>
          </a:p>
        </p:txBody>
      </p:sp>
      <p:pic>
        <p:nvPicPr>
          <p:cNvPr id="2052" name="Picture 4" descr="3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27" y="228600"/>
            <a:ext cx="7772400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3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7315200" y="1295400"/>
          <a:ext cx="3651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CS ChemDraw Drawing" r:id="rId5" imgW="136478" imgH="195618" progId="ChemDraw.Document.6.0">
                  <p:embed/>
                </p:oleObj>
              </mc:Choice>
              <mc:Fallback>
                <p:oleObj name="CS ChemDraw Drawing" r:id="rId5" imgW="136478" imgH="195618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295400"/>
                        <a:ext cx="3651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8"/>
          <p:cNvGraphicFramePr>
            <a:graphicFrameLocks noChangeAspect="1"/>
          </p:cNvGraphicFramePr>
          <p:nvPr/>
        </p:nvGraphicFramePr>
        <p:xfrm>
          <a:off x="5257800" y="1752600"/>
          <a:ext cx="3651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CS ChemDraw Drawing" r:id="rId7" imgW="136478" imgH="195618" progId="ChemDraw.Document.6.0">
                  <p:embed/>
                </p:oleObj>
              </mc:Choice>
              <mc:Fallback>
                <p:oleObj name="CS ChemDraw Drawing" r:id="rId7" imgW="136478" imgH="195618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752600"/>
                        <a:ext cx="3651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2"/>
          <p:cNvGraphicFramePr>
            <a:graphicFrameLocks noChangeAspect="1"/>
          </p:cNvGraphicFramePr>
          <p:nvPr/>
        </p:nvGraphicFramePr>
        <p:xfrm>
          <a:off x="3733800" y="1676400"/>
          <a:ext cx="3651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CS ChemDraw Drawing" r:id="rId9" imgW="136478" imgH="195618" progId="ChemDraw.Document.6.0">
                  <p:embed/>
                </p:oleObj>
              </mc:Choice>
              <mc:Fallback>
                <p:oleObj name="CS ChemDraw Drawing" r:id="rId9" imgW="136478" imgH="195618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676400"/>
                        <a:ext cx="3651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97" name="Object 29"/>
          <p:cNvGraphicFramePr>
            <a:graphicFrameLocks noChangeAspect="1"/>
          </p:cNvGraphicFramePr>
          <p:nvPr/>
        </p:nvGraphicFramePr>
        <p:xfrm>
          <a:off x="2286000" y="3657600"/>
          <a:ext cx="52578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CS ChemDraw Drawing" r:id="rId11" imgW="2134614" imgH="179533" progId="ChemDraw.Document.6.0">
                  <p:embed/>
                </p:oleObj>
              </mc:Choice>
              <mc:Fallback>
                <p:oleObj name="CS ChemDraw Drawing" r:id="rId11" imgW="2134614" imgH="179533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657600"/>
                        <a:ext cx="52578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20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0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L. </a:t>
            </a:r>
            <a:r>
              <a:rPr lang="en-US" dirty="0" err="1"/>
              <a:t>Nilson</a:t>
            </a:r>
            <a:r>
              <a:rPr lang="en-US" dirty="0"/>
              <a:t>, Teaching at Its Best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800" dirty="0"/>
              <a:t>Bloom’s Taxonomy</a:t>
            </a:r>
            <a:endParaRPr lang="en-US" sz="2800" dirty="0" smtClean="0"/>
          </a:p>
          <a:p>
            <a:pPr lvl="1"/>
            <a:r>
              <a:rPr lang="en-US" sz="2400" dirty="0" smtClean="0"/>
              <a:t>Knowledge</a:t>
            </a:r>
          </a:p>
          <a:p>
            <a:pPr lvl="1"/>
            <a:r>
              <a:rPr lang="en-US" sz="2400" dirty="0" smtClean="0"/>
              <a:t>Comprehension</a:t>
            </a:r>
          </a:p>
          <a:p>
            <a:pPr lvl="1"/>
            <a:r>
              <a:rPr lang="en-US" sz="2400" dirty="0" smtClean="0"/>
              <a:t>Application</a:t>
            </a:r>
          </a:p>
          <a:p>
            <a:pPr lvl="1"/>
            <a:r>
              <a:rPr lang="en-US" sz="2400" dirty="0" smtClean="0"/>
              <a:t>Analysis</a:t>
            </a:r>
          </a:p>
          <a:p>
            <a:pPr lvl="1"/>
            <a:r>
              <a:rPr lang="en-US" sz="2400" dirty="0" smtClean="0"/>
              <a:t>Synthesis</a:t>
            </a:r>
          </a:p>
          <a:p>
            <a:pPr lvl="1"/>
            <a:r>
              <a:rPr lang="en-US" sz="2400" dirty="0" smtClean="0"/>
              <a:t>Evaluation</a:t>
            </a:r>
          </a:p>
          <a:p>
            <a:pPr marL="0" indent="0">
              <a:buNone/>
            </a:pPr>
            <a:r>
              <a:rPr lang="en-US" sz="2800" dirty="0" smtClean="0"/>
              <a:t>How many of these outcomes do you think traditional lecture addresses?</a:t>
            </a:r>
          </a:p>
          <a:p>
            <a:pPr marL="0" lvl="2" indent="0">
              <a:buNone/>
            </a:pPr>
            <a:r>
              <a:rPr lang="en-US" sz="2800" dirty="0"/>
              <a:t>a. </a:t>
            </a:r>
            <a:r>
              <a:rPr lang="en-US" sz="2800" dirty="0" smtClean="0"/>
              <a:t>0	 </a:t>
            </a:r>
            <a:r>
              <a:rPr lang="en-US" sz="2800" dirty="0"/>
              <a:t>b. </a:t>
            </a:r>
            <a:r>
              <a:rPr lang="en-US" sz="2800" dirty="0" smtClean="0"/>
              <a:t>1	 </a:t>
            </a:r>
            <a:r>
              <a:rPr lang="en-US" sz="2800" dirty="0"/>
              <a:t>c. </a:t>
            </a:r>
            <a:r>
              <a:rPr lang="en-US" sz="2800" dirty="0" smtClean="0"/>
              <a:t>2	 </a:t>
            </a:r>
            <a:r>
              <a:rPr lang="en-US" sz="2800" dirty="0"/>
              <a:t>d. </a:t>
            </a:r>
            <a:r>
              <a:rPr lang="en-US" sz="2800" dirty="0" smtClean="0"/>
              <a:t>4	 </a:t>
            </a:r>
            <a:r>
              <a:rPr lang="en-US" sz="2800" dirty="0"/>
              <a:t>e. 6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721544"/>
              </p:ext>
            </p:extLst>
          </p:nvPr>
        </p:nvGraphicFramePr>
        <p:xfrm>
          <a:off x="1295400" y="5105400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CS ChemDraw Drawing" r:id="rId4" imgW="729000" imgH="405000" progId="ChemDraw.Document.6.0">
                  <p:embed/>
                </p:oleObj>
              </mc:Choice>
              <mc:Fallback>
                <p:oleObj name="CS ChemDraw Drawing" r:id="rId4" imgW="729000" imgH="4050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5400" y="5105400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109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15 Lecture 28 Question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Which two elements cause protons to have broad peaks in 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 NMR unless the are no acid or base impurities and the compound is dilute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076701"/>
            <a:ext cx="2209800" cy="704225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1906587" y="4895226"/>
          <a:ext cx="6086465" cy="169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CS ChemDraw Drawing" r:id="rId4" imgW="5330880" imgH="1482840" progId="ChemDraw.Document.6.0">
                  <p:embed/>
                </p:oleObj>
              </mc:Choice>
              <mc:Fallback>
                <p:oleObj name="CS ChemDraw Drawing" r:id="rId4" imgW="5330880" imgH="14828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6587" y="4895226"/>
                        <a:ext cx="6086465" cy="169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46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15 Lecture 28 Question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structure tends to appear as 2 doublets in 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HNMR?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61827" y="3581400"/>
          <a:ext cx="8220346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CS ChemDraw Drawing" r:id="rId3" imgW="6343920" imgH="1411920" progId="ChemDraw.Document.6.0">
                  <p:embed/>
                </p:oleObj>
              </mc:Choice>
              <mc:Fallback>
                <p:oleObj name="CS ChemDraw Drawing" r:id="rId3" imgW="6343920" imgH="14119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1827" y="3581400"/>
                        <a:ext cx="8220346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47595" y="5080071"/>
          <a:ext cx="45243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CS ChemDraw Drawing" r:id="rId5" imgW="452880" imgH="405000" progId="ChemDraw.Document.6.0">
                  <p:embed/>
                </p:oleObj>
              </mc:Choice>
              <mc:Fallback>
                <p:oleObj name="CS ChemDraw Drawing" r:id="rId5" imgW="452880" imgH="4050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7595" y="5080071"/>
                        <a:ext cx="452437" cy="40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785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SETONE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-20782"/>
            <a:ext cx="5257800" cy="6799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76200" y="2895600"/>
          <a:ext cx="3264351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CS ChemDraw Drawing" r:id="rId4" imgW="2409840" imgH="1294560" progId="ChemDraw.Document.6.0">
                  <p:embed/>
                </p:oleObj>
              </mc:Choice>
              <mc:Fallback>
                <p:oleObj name="CS ChemDraw Drawing" r:id="rId4" imgW="2409840" imgH="12945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" y="2895600"/>
                        <a:ext cx="3264351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935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ETONE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4245"/>
            <a:ext cx="5181600" cy="670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-34636" y="3374572"/>
          <a:ext cx="4815242" cy="1045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CS ChemDraw Drawing" r:id="rId4" imgW="3767040" imgH="817920" progId="ChemDraw.Document.6.0">
                  <p:embed/>
                </p:oleObj>
              </mc:Choice>
              <mc:Fallback>
                <p:oleObj name="CS ChemDraw Drawing" r:id="rId4" imgW="3767040" imgH="8179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4636" y="3374572"/>
                        <a:ext cx="4815242" cy="10450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306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Observations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Negligible difference in grades and </a:t>
            </a:r>
            <a:r>
              <a:rPr lang="en-US" dirty="0" err="1" smtClean="0"/>
              <a:t>leanring</a:t>
            </a:r>
            <a:r>
              <a:rPr lang="en-US" dirty="0" smtClean="0"/>
              <a:t> may be due to large amount of flipped classroom already present in “</a:t>
            </a:r>
            <a:r>
              <a:rPr lang="en-US" smtClean="0"/>
              <a:t>traditional” lecture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116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Majority of students prefer flipped class</a:t>
            </a:r>
          </a:p>
          <a:p>
            <a:r>
              <a:rPr lang="en-US" dirty="0" smtClean="0"/>
              <a:t>Student did meet more fellow students</a:t>
            </a:r>
          </a:p>
          <a:p>
            <a:pPr lvl="1"/>
            <a:r>
              <a:rPr lang="en-US" dirty="0" smtClean="0"/>
              <a:t>Effect on retention and graduation?</a:t>
            </a:r>
          </a:p>
          <a:p>
            <a:r>
              <a:rPr lang="en-US" dirty="0" smtClean="0"/>
              <a:t>Comparable grades</a:t>
            </a:r>
          </a:p>
          <a:p>
            <a:r>
              <a:rPr lang="en-US" sz="4800" dirty="0" smtClean="0">
                <a:solidFill>
                  <a:srgbClr val="0070C0"/>
                </a:solidFill>
              </a:rPr>
              <a:t>“Flip” did no harm, students like it, and room to improve learning!</a:t>
            </a:r>
          </a:p>
        </p:txBody>
      </p:sp>
    </p:spTree>
    <p:extLst>
      <p:ext uri="{BB962C8B-B14F-4D97-AF65-F5344CB8AC3E}">
        <p14:creationId xmlns:p14="http://schemas.microsoft.com/office/powerpoint/2010/main" val="221618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Thanks!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4000" dirty="0" smtClean="0"/>
              <a:t>Center for Enhancement of Learning and Teaching </a:t>
            </a:r>
          </a:p>
          <a:p>
            <a:pPr lvl="1"/>
            <a:r>
              <a:rPr lang="en-US" sz="3600" dirty="0" smtClean="0"/>
              <a:t>Gail </a:t>
            </a:r>
            <a:r>
              <a:rPr lang="en-US" sz="3600" dirty="0" err="1" smtClean="0"/>
              <a:t>Rathbun</a:t>
            </a:r>
            <a:endParaRPr lang="en-US" sz="3600" dirty="0" smtClean="0"/>
          </a:p>
          <a:p>
            <a:pPr lvl="1"/>
            <a:r>
              <a:rPr lang="en-US" sz="3600" dirty="0" err="1" smtClean="0"/>
              <a:t>Ludwika</a:t>
            </a:r>
            <a:r>
              <a:rPr lang="en-US" sz="3600" dirty="0" smtClean="0"/>
              <a:t> Goodson</a:t>
            </a:r>
          </a:p>
          <a:p>
            <a:pPr lvl="1"/>
            <a:r>
              <a:rPr lang="en-US" sz="3600" dirty="0" smtClean="0"/>
              <a:t>Stephanie Stephenson</a:t>
            </a:r>
          </a:p>
          <a:p>
            <a:r>
              <a:rPr lang="en-US" sz="4000" dirty="0" smtClean="0"/>
              <a:t>ITS</a:t>
            </a:r>
          </a:p>
          <a:p>
            <a:pPr lvl="1"/>
            <a:r>
              <a:rPr lang="en-US" sz="3600" dirty="0" smtClean="0"/>
              <a:t>Mike Phillips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Bloom’s Taxonomy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How many of these outcomes do you think traditional lecture addresses?</a:t>
            </a:r>
          </a:p>
          <a:p>
            <a:pPr marL="514350" lvl="2" indent="-514350">
              <a:buAutoNum type="alphaLcPeriod"/>
            </a:pPr>
            <a:r>
              <a:rPr lang="en-US" sz="2800" dirty="0" smtClean="0"/>
              <a:t>0	 </a:t>
            </a:r>
            <a:r>
              <a:rPr lang="en-US" sz="2800" dirty="0"/>
              <a:t>b. </a:t>
            </a:r>
            <a:r>
              <a:rPr lang="en-US" sz="2800" dirty="0" smtClean="0"/>
              <a:t>1	 </a:t>
            </a:r>
            <a:r>
              <a:rPr lang="en-US" sz="2800" dirty="0"/>
              <a:t>c. </a:t>
            </a:r>
            <a:r>
              <a:rPr lang="en-US" sz="2800" dirty="0" smtClean="0"/>
              <a:t>2	 </a:t>
            </a:r>
            <a:r>
              <a:rPr lang="en-US" sz="2800" dirty="0"/>
              <a:t>d. </a:t>
            </a:r>
            <a:r>
              <a:rPr lang="en-US" sz="2800" dirty="0" smtClean="0"/>
              <a:t>4	 </a:t>
            </a:r>
            <a:r>
              <a:rPr lang="en-US" sz="2800" dirty="0"/>
              <a:t>e. </a:t>
            </a:r>
            <a:r>
              <a:rPr lang="en-US" sz="2800" dirty="0" smtClean="0"/>
              <a:t>6</a:t>
            </a:r>
          </a:p>
          <a:p>
            <a:pPr marL="0" lvl="2" indent="0">
              <a:buNone/>
            </a:pPr>
            <a:endParaRPr lang="en-US" sz="2800" dirty="0" smtClean="0"/>
          </a:p>
          <a:p>
            <a:pPr marL="0" lvl="2" indent="0">
              <a:buNone/>
            </a:pPr>
            <a:r>
              <a:rPr lang="en-US" sz="2800" dirty="0" smtClean="0"/>
              <a:t>According to L. </a:t>
            </a:r>
            <a:r>
              <a:rPr lang="en-US" sz="2800" dirty="0" err="1" smtClean="0"/>
              <a:t>Nilson</a:t>
            </a:r>
            <a:r>
              <a:rPr lang="en-US" sz="2800" dirty="0" smtClean="0"/>
              <a:t>, Teaching at Its Best p. 107</a:t>
            </a:r>
            <a:endParaRPr lang="en-US" sz="2800" dirty="0"/>
          </a:p>
          <a:p>
            <a:pPr marL="0" lvl="2" indent="0">
              <a:buNone/>
            </a:pPr>
            <a:r>
              <a:rPr lang="en-US" sz="2800" dirty="0" smtClean="0"/>
              <a:t>Knowledge Transfer</a:t>
            </a:r>
          </a:p>
          <a:p>
            <a:pPr marL="457200" lvl="2" indent="-457200"/>
            <a:r>
              <a:rPr lang="en-US" sz="2800" dirty="0" smtClean="0"/>
              <a:t>CAT’s</a:t>
            </a:r>
            <a:r>
              <a:rPr lang="en-US" sz="2800" dirty="0"/>
              <a:t>, </a:t>
            </a:r>
            <a:r>
              <a:rPr lang="en-US" sz="2800" dirty="0" err="1"/>
              <a:t>JiTT</a:t>
            </a:r>
            <a:r>
              <a:rPr lang="en-US" sz="2800" dirty="0"/>
              <a:t>, Peer to peer problem solving, POGIL address more learning outcomes, all </a:t>
            </a:r>
            <a:r>
              <a:rPr lang="en-US" sz="2800" dirty="0" smtClean="0"/>
              <a:t>remaining</a:t>
            </a:r>
          </a:p>
          <a:p>
            <a:pPr marL="457200" lvl="2" indent="-457200"/>
            <a:r>
              <a:rPr lang="en-US" sz="2800" dirty="0">
                <a:solidFill>
                  <a:srgbClr val="0070C0"/>
                </a:solidFill>
              </a:rPr>
              <a:t>If this is true, should I still be lecturing?</a:t>
            </a:r>
          </a:p>
          <a:p>
            <a:pPr marL="457200" lvl="2" indent="-457200"/>
            <a:endParaRPr lang="en-US" sz="2800" dirty="0" smtClean="0"/>
          </a:p>
          <a:p>
            <a:pPr marL="457200" lvl="2" indent="-457200"/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952462"/>
              </p:ext>
            </p:extLst>
          </p:nvPr>
        </p:nvGraphicFramePr>
        <p:xfrm>
          <a:off x="1371600" y="2057400"/>
          <a:ext cx="838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CS ChemDraw Drawing" r:id="rId4" imgW="729000" imgH="405000" progId="ChemDraw.Document.6.0">
                  <p:embed/>
                </p:oleObj>
              </mc:Choice>
              <mc:Fallback>
                <p:oleObj name="CS ChemDraw Drawing" r:id="rId4" imgW="729000" imgH="4050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1600" y="2057400"/>
                        <a:ext cx="8382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975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Some Further References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400" dirty="0"/>
              <a:t>Smith, K. A., Sheppard, S. R., Johnson, D. W., Johnson, R.T </a:t>
            </a:r>
            <a:r>
              <a:rPr lang="en-US" sz="2400" i="1" dirty="0"/>
              <a:t>Journal of Engineering Education,</a:t>
            </a:r>
            <a:r>
              <a:rPr lang="en-US" sz="2400" dirty="0"/>
              <a:t> </a:t>
            </a:r>
            <a:r>
              <a:rPr lang="en-US" sz="2400" b="1" dirty="0"/>
              <a:t>94</a:t>
            </a:r>
            <a:r>
              <a:rPr lang="en-US" sz="2400" dirty="0"/>
              <a:t>, No. 1 </a:t>
            </a:r>
            <a:r>
              <a:rPr lang="en-US" sz="2400" i="1" dirty="0"/>
              <a:t>2005</a:t>
            </a:r>
            <a:r>
              <a:rPr lang="en-US" sz="2400" dirty="0"/>
              <a:t>, 87-101.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Nelson</a:t>
            </a:r>
            <a:r>
              <a:rPr lang="en-US" sz="2400" dirty="0"/>
              <a:t>, C. E. </a:t>
            </a:r>
            <a:r>
              <a:rPr lang="en-US" sz="2400" dirty="0" smtClean="0"/>
              <a:t>Want </a:t>
            </a:r>
            <a:r>
              <a:rPr lang="en-US" sz="2400" dirty="0"/>
              <a:t>Brighter, Harder Working Students? Change Pedagogies</a:t>
            </a:r>
            <a:r>
              <a:rPr lang="en-US" sz="2400" dirty="0" smtClean="0"/>
              <a:t>! </a:t>
            </a:r>
            <a:r>
              <a:rPr lang="en-US" sz="2400" i="1" dirty="0"/>
              <a:t>Cooperative Learning in Higher Education</a:t>
            </a:r>
            <a:r>
              <a:rPr lang="en-US" sz="2400" dirty="0"/>
              <a:t>, </a:t>
            </a:r>
            <a:r>
              <a:rPr lang="en-US" sz="2400" i="1" dirty="0"/>
              <a:t>2010</a:t>
            </a:r>
            <a:r>
              <a:rPr lang="en-US" sz="2400" dirty="0"/>
              <a:t>, 119-140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Nelson, C. E. in Evolution Challenges: Integrating Research and practice in Teaching and Learning about Evolution </a:t>
            </a:r>
            <a:r>
              <a:rPr lang="en-US" sz="2400" dirty="0" err="1" smtClean="0"/>
              <a:t>Rosengren</a:t>
            </a:r>
            <a:r>
              <a:rPr lang="en-US" sz="2400" dirty="0" smtClean="0"/>
              <a:t>, K. S.; </a:t>
            </a:r>
            <a:r>
              <a:rPr lang="en-US" sz="2400" dirty="0" err="1" smtClean="0"/>
              <a:t>Brem</a:t>
            </a:r>
            <a:r>
              <a:rPr lang="en-US" sz="2400" dirty="0" smtClean="0"/>
              <a:t>, S.; Evans, E. M.; Sinatra, G. M. Oxford Scholarship Online, 2012 DOI:10.1093/</a:t>
            </a:r>
            <a:r>
              <a:rPr lang="en-US" sz="2400" dirty="0" err="1" smtClean="0"/>
              <a:t>acprof:oso</a:t>
            </a:r>
            <a:r>
              <a:rPr lang="en-US" sz="2400" dirty="0" smtClean="0"/>
              <a:t>/9780199730421.001.0001</a:t>
            </a:r>
          </a:p>
          <a:p>
            <a:endParaRPr lang="en-US" sz="2400" dirty="0"/>
          </a:p>
          <a:p>
            <a:endParaRPr lang="en-US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07481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MOOCs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Massive Open Online Courses</a:t>
            </a:r>
          </a:p>
          <a:p>
            <a:pPr lvl="1"/>
            <a:r>
              <a:rPr lang="en-US" sz="2400" dirty="0" smtClean="0"/>
              <a:t>Disruption of higher education</a:t>
            </a:r>
          </a:p>
          <a:p>
            <a:pPr lvl="1"/>
            <a:r>
              <a:rPr lang="en-US" sz="2400" dirty="0" smtClean="0"/>
              <a:t>“World famous” professor from elite institution provides recorded lectures, courses materials, and assessment software (online quizzes, exams, etc.)</a:t>
            </a:r>
          </a:p>
          <a:p>
            <a:pPr lvl="1"/>
            <a:r>
              <a:rPr lang="en-US" sz="2400" dirty="0" smtClean="0"/>
              <a:t>Students </a:t>
            </a:r>
            <a:r>
              <a:rPr lang="en-US" sz="2400" dirty="0" smtClean="0"/>
              <a:t>answer </a:t>
            </a:r>
            <a:r>
              <a:rPr lang="en-US" sz="2400" dirty="0" smtClean="0"/>
              <a:t>each others questions through crowdsourcing, meet ups, etc.</a:t>
            </a:r>
          </a:p>
          <a:p>
            <a:pPr lvl="1"/>
            <a:r>
              <a:rPr lang="en-US" sz="2400" dirty="0" smtClean="0"/>
              <a:t>Claim: courses taught better at a fraction of the cost</a:t>
            </a:r>
          </a:p>
          <a:p>
            <a:pPr lvl="1"/>
            <a:r>
              <a:rPr lang="en-US" sz="2400" dirty="0" smtClean="0"/>
              <a:t>Have moved past “hype” and even “backlash” phase 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Can university professors be replaced? Should courses be taught a different way?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55049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Recorded Lectures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Around for a long time</a:t>
            </a:r>
          </a:p>
          <a:p>
            <a:pPr lvl="1"/>
            <a:r>
              <a:rPr lang="en-US" dirty="0" smtClean="0"/>
              <a:t>What’s different</a:t>
            </a:r>
          </a:p>
          <a:p>
            <a:r>
              <a:rPr lang="en-US" dirty="0" smtClean="0"/>
              <a:t>Much easier to access and watch anywhere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Maybe courses should be done differently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30853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Other Benefits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Retention</a:t>
            </a:r>
          </a:p>
          <a:p>
            <a:pPr lvl="1"/>
            <a:r>
              <a:rPr lang="en-US" dirty="0" smtClean="0"/>
              <a:t>In specific class</a:t>
            </a:r>
          </a:p>
          <a:p>
            <a:pPr lvl="1"/>
            <a:r>
              <a:rPr lang="en-US" dirty="0" smtClean="0"/>
              <a:t>At </a:t>
            </a:r>
            <a:r>
              <a:rPr lang="en-US" dirty="0" err="1" smtClean="0"/>
              <a:t>univeristy</a:t>
            </a:r>
            <a:endParaRPr lang="en-US" dirty="0" smtClean="0"/>
          </a:p>
          <a:p>
            <a:r>
              <a:rPr lang="en-US" sz="3600" dirty="0" smtClean="0"/>
              <a:t>Graduation rates</a:t>
            </a:r>
          </a:p>
          <a:p>
            <a:r>
              <a:rPr lang="en-US" sz="3600" dirty="0" smtClean="0"/>
              <a:t>Interactive learning</a:t>
            </a:r>
          </a:p>
          <a:p>
            <a:pPr lvl="1"/>
            <a:r>
              <a:rPr lang="en-US" dirty="0" smtClean="0"/>
              <a:t>Interactions that build relationships</a:t>
            </a:r>
          </a:p>
          <a:p>
            <a:pPr lvl="2"/>
            <a:r>
              <a:rPr lang="en-US" dirty="0" smtClean="0"/>
              <a:t>Students and professors</a:t>
            </a:r>
          </a:p>
          <a:p>
            <a:pPr lvl="2"/>
            <a:r>
              <a:rPr lang="en-US" dirty="0" smtClean="0"/>
              <a:t>Others students</a:t>
            </a:r>
          </a:p>
        </p:txBody>
      </p:sp>
    </p:spTree>
    <p:extLst>
      <p:ext uri="{BB962C8B-B14F-4D97-AF65-F5344CB8AC3E}">
        <p14:creationId xmlns:p14="http://schemas.microsoft.com/office/powerpoint/2010/main" val="148062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lickers in Organic Chemsitry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Introduction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Classroom Assessment Techniques (CATs)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Example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Benefits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Benefits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Types of Questions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Types of Questions&amp;quot;&quot;/&gt;&lt;property id=&quot;20307&quot; value=&quot;265&quot;/&gt;&lt;/object&gt;&lt;object type=&quot;3&quot; unique_id=&quot;10012&quot;&gt;&lt;property id=&quot;20148&quot; value=&quot;5&quot;/&gt;&lt;property id=&quot;20300&quot; value=&quot;Slide 10 - &amp;quot;Types of Questions&amp;quot;&quot;/&gt;&lt;property id=&quot;20307&quot; value=&quot;266&quot;/&gt;&lt;/object&gt;&lt;object type=&quot;3&quot; unique_id=&quot;10013&quot;&gt;&lt;property id=&quot;20148&quot; value=&quot;5&quot;/&gt;&lt;property id=&quot;20300&quot; value=&quot;Slide 11 - &amp;quot;Types of Questions&amp;quot;&quot;/&gt;&lt;property id=&quot;20307&quot; value=&quot;267&quot;/&gt;&lt;/object&gt;&lt;object type=&quot;3&quot; unique_id=&quot;10014&quot;&gt;&lt;property id=&quot;20148&quot; value=&quot;5&quot;/&gt;&lt;property id=&quot;20300&quot; value=&quot;Slide 12 - &amp;quot;Practices&amp;quot;&quot;/&gt;&lt;property id=&quot;20307&quot; value=&quot;268&quot;/&gt;&lt;/object&gt;&lt;object type=&quot;3&quot; unique_id=&quot;10067&quot;&gt;&lt;property id=&quot;20148&quot; value=&quot;5&quot;/&gt;&lt;property id=&quot;20300&quot; value=&quot;Slide 7 - &amp;quot;Benefits&amp;quot;&quot;/&gt;&lt;property id=&quot;20307&quot; value=&quot;269&quot;/&gt;&lt;/object&gt;&lt;object type=&quot;3&quot; unique_id=&quot;10124&quot;&gt;&lt;property id=&quot;20148&quot; value=&quot;5&quot;/&gt;&lt;property id=&quot;20300&quot; value=&quot;Slide 13 - &amp;quot;Practices&amp;quot;&quot;/&gt;&lt;property id=&quot;20307&quot; value=&quot;270&quot;/&gt;&lt;/object&gt;&lt;object type=&quot;3&quot; unique_id=&quot;10125&quot;&gt;&lt;property id=&quot;20148&quot; value=&quot;5&quot;/&gt;&lt;property id=&quot;20300&quot; value=&quot;Slide 14 - &amp;quot;Practices&amp;quot;&quot;/&gt;&lt;property id=&quot;20307&quot; value=&quot;271&quot;/&gt;&lt;/object&gt;&lt;object type=&quot;3&quot; unique_id=&quot;10174&quot;&gt;&lt;property id=&quot;20148&quot; value=&quot;5&quot;/&gt;&lt;property id=&quot;20300&quot; value=&quot;Slide 15 - &amp;quot;Practices&amp;quot;&quot;/&gt;&lt;property id=&quot;20307&quot; value=&quot;272&quot;/&gt;&lt;/object&gt;&lt;object type=&quot;3&quot; unique_id=&quot;10294&quot;&gt;&lt;property id=&quot;20148&quot; value=&quot;5&quot;/&gt;&lt;property id=&quot;20300&quot; value=&quot;Slide 16 - &amp;quot;Practices&amp;quot;&quot;/&gt;&lt;property id=&quot;20307&quot; value=&quot;273&quot;/&gt;&lt;/object&gt;&lt;object type=&quot;3&quot; unique_id=&quot;10349&quot;&gt;&lt;property id=&quot;20148&quot; value=&quot;5&quot;/&gt;&lt;property id=&quot;20300&quot; value=&quot;Slide 17 - &amp;quot;Thanks &amp;quot;&quot;/&gt;&lt;property id=&quot;20307&quot; value=&quot;274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CC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2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2909</TotalTime>
  <Words>1824</Words>
  <Application>Microsoft Office PowerPoint</Application>
  <PresentationFormat>On-screen Show (4:3)</PresentationFormat>
  <Paragraphs>387</Paragraphs>
  <Slides>46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Office Theme</vt:lpstr>
      <vt:lpstr>Default Design</vt:lpstr>
      <vt:lpstr>CS ChemDraw Drawing</vt:lpstr>
      <vt:lpstr>Transformation of the Traditional Organic Chemistry Lecture Sequence into a Hybrid of Face to Face Peer Learning and Online Lecture  </vt:lpstr>
      <vt:lpstr>Introduction</vt:lpstr>
      <vt:lpstr>Why Change Everything?</vt:lpstr>
      <vt:lpstr>L. Nilson, Teaching at Its Best</vt:lpstr>
      <vt:lpstr>Bloom’s Taxonomy</vt:lpstr>
      <vt:lpstr>Some Further References</vt:lpstr>
      <vt:lpstr>MOOCs</vt:lpstr>
      <vt:lpstr>Recorded Lectures</vt:lpstr>
      <vt:lpstr>Other Benefits</vt:lpstr>
      <vt:lpstr>References</vt:lpstr>
      <vt:lpstr>Traditional Lecture: Straw Man </vt:lpstr>
      <vt:lpstr>Organic Chemistry IPFW </vt:lpstr>
      <vt:lpstr>Flipping IPFW Organic Chemistry</vt:lpstr>
      <vt:lpstr>Flipping IPFW Organic Chemistry</vt:lpstr>
      <vt:lpstr>Flipping IPFW Organic Chemistry</vt:lpstr>
      <vt:lpstr>Flipping IPFW Organic Chemistry</vt:lpstr>
      <vt:lpstr>Summary of Results</vt:lpstr>
      <vt:lpstr>Student Survey</vt:lpstr>
      <vt:lpstr>Student Survey</vt:lpstr>
      <vt:lpstr>Student Survey</vt:lpstr>
      <vt:lpstr>Conclusions</vt:lpstr>
      <vt:lpstr>Assessment and Grades</vt:lpstr>
      <vt:lpstr>Assessment and Grades</vt:lpstr>
      <vt:lpstr>Assessment and Grades</vt:lpstr>
      <vt:lpstr>Assessment and Grades Overall Results</vt:lpstr>
      <vt:lpstr>Observations</vt:lpstr>
      <vt:lpstr>Observations</vt:lpstr>
      <vt:lpstr>Observations</vt:lpstr>
      <vt:lpstr>Observations</vt:lpstr>
      <vt:lpstr>Observations</vt:lpstr>
      <vt:lpstr>Observations</vt:lpstr>
      <vt:lpstr>Observations</vt:lpstr>
      <vt:lpstr>Observations</vt:lpstr>
      <vt:lpstr>Observations</vt:lpstr>
      <vt:lpstr>NMR</vt:lpstr>
      <vt:lpstr>Chapter 15 Lecture 28 Questions 2 + 3</vt:lpstr>
      <vt:lpstr>Chapter 15 Lecture 28 Questions 4,5,6,7</vt:lpstr>
      <vt:lpstr>Chapter 15 Lecture 28 Question 8</vt:lpstr>
      <vt:lpstr>PowerPoint Presentation</vt:lpstr>
      <vt:lpstr>Chapter 15 Lecture 28 Question 10</vt:lpstr>
      <vt:lpstr>Chapter 15 Lecture 28 Question 11</vt:lpstr>
      <vt:lpstr>PowerPoint Presentation</vt:lpstr>
      <vt:lpstr>PowerPoint Presentation</vt:lpstr>
      <vt:lpstr>Observations</vt:lpstr>
      <vt:lpstr>Conclusions</vt:lpstr>
      <vt:lpstr>Thanks! </vt:lpstr>
    </vt:vector>
  </TitlesOfParts>
  <Company>Indiana University - Purdue University Fort Wayne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Univeristy Relations</dc:creator>
  <cp:lastModifiedBy>Owner</cp:lastModifiedBy>
  <cp:revision>247</cp:revision>
  <cp:lastPrinted>2014-06-03T16:23:36Z</cp:lastPrinted>
  <dcterms:created xsi:type="dcterms:W3CDTF">2007-07-10T15:27:22Z</dcterms:created>
  <dcterms:modified xsi:type="dcterms:W3CDTF">2014-06-08T13:11:53Z</dcterms:modified>
</cp:coreProperties>
</file>