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10" r:id="rId3"/>
    <p:sldId id="307" r:id="rId4"/>
    <p:sldId id="308" r:id="rId5"/>
    <p:sldId id="284" r:id="rId6"/>
    <p:sldId id="313" r:id="rId7"/>
    <p:sldId id="286" r:id="rId8"/>
    <p:sldId id="302" r:id="rId9"/>
    <p:sldId id="287" r:id="rId10"/>
    <p:sldId id="288" r:id="rId11"/>
    <p:sldId id="291" r:id="rId12"/>
    <p:sldId id="293" r:id="rId13"/>
    <p:sldId id="292" r:id="rId14"/>
    <p:sldId id="311" r:id="rId15"/>
    <p:sldId id="312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turner\Desktop\Atlanta\spring%202013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Faculty%20of%20the%20Future%20Conference\Flipped%20Classroom%20Data%20Analysis%20Spring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Fall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Fall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CWCS%20Workshop%20Active%20Learning%20in%20Organic%20Chemistry%20%202015\Flipped%20Classroom%20Data%20Analysis%20thru%20Spring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CWCS%20Workshop%20Active%20Learning%20in%20Organic%20Chemistry%20%202015\Flipped%20Classroom%20Data%20Analysis%20thru%20Spring%20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CWCS%20Workshop%20Active%20Learning%20in%20Organic%20Chemistry%20%202015\DWF%20Analysis%20CHM%20201_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CWCS%20Workshop%20Active%20Learning%20in%20Organic%20Chemistry%20%202015\DWF%20Analysis%20CHM%20201_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082796468623246E-3"/>
          <c:y val="0.15628130582687402"/>
          <c:w val="0.99119170966487924"/>
          <c:h val="0.69249812106599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4.5454545454545452E-3"/>
                  <c:y val="2.8499581202020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E0-4536-846A-C87E21BF1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Traditional</c:v>
                </c:pt>
                <c:pt idx="1">
                  <c:v>Web 
Enhanced</c:v>
                </c:pt>
                <c:pt idx="2">
                  <c:v>Hybrid</c:v>
                </c:pt>
                <c:pt idx="3">
                  <c:v>Online</c:v>
                </c:pt>
              </c:strCache>
            </c:strRef>
          </c:cat>
          <c:val>
            <c:numRef>
              <c:f>Sheet6!$B$2:$B$5</c:f>
              <c:numCache>
                <c:formatCode>General</c:formatCode>
                <c:ptCount val="4"/>
                <c:pt idx="0">
                  <c:v>96</c:v>
                </c:pt>
                <c:pt idx="1">
                  <c:v>119</c:v>
                </c:pt>
                <c:pt idx="2">
                  <c:v>40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0-4536-846A-C87E21BF17A9}"/>
            </c:ext>
          </c:extLst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GCC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Traditional</c:v>
                </c:pt>
                <c:pt idx="1">
                  <c:v>Web 
Enhanced</c:v>
                </c:pt>
                <c:pt idx="2">
                  <c:v>Hybrid</c:v>
                </c:pt>
                <c:pt idx="3">
                  <c:v>Online</c:v>
                </c:pt>
              </c:strCache>
            </c:strRef>
          </c:cat>
          <c:val>
            <c:numRef>
              <c:f>Sheet6!$C$2:$C$5</c:f>
              <c:numCache>
                <c:formatCode>General</c:formatCode>
                <c:ptCount val="4"/>
                <c:pt idx="0">
                  <c:v>394</c:v>
                </c:pt>
                <c:pt idx="1">
                  <c:v>63</c:v>
                </c:pt>
                <c:pt idx="2">
                  <c:v>39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0-4536-846A-C87E21BF17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84859264"/>
        <c:axId val="184746368"/>
        <c:axId val="0"/>
      </c:bar3DChart>
      <c:catAx>
        <c:axId val="18485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46368"/>
        <c:crosses val="autoZero"/>
        <c:auto val="1"/>
        <c:lblAlgn val="ctr"/>
        <c:lblOffset val="100"/>
        <c:noMultiLvlLbl val="0"/>
      </c:catAx>
      <c:valAx>
        <c:axId val="18474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8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 Satisfaction with Inverted Format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0258092738407699E-2"/>
                  <c:y val="6.2986830593544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30-438C-AC2F-62D530DD6829}"/>
                </c:ext>
              </c:extLst>
            </c:dLbl>
            <c:dLbl>
              <c:idx val="2"/>
              <c:layout>
                <c:manualLayout>
                  <c:x val="-9.8346821230679504E-2"/>
                  <c:y val="-0.302888750748261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30-438C-AC2F-62D530DD6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Sheet1!$A$396:$D$396</c:f>
              <c:strCache>
                <c:ptCount val="4"/>
                <c:pt idx="0">
                  <c:v>very unsatisfied             </c:v>
                </c:pt>
                <c:pt idx="1">
                  <c:v>unsatisfied            </c:v>
                </c:pt>
                <c:pt idx="2">
                  <c:v>satisfied                </c:v>
                </c:pt>
                <c:pt idx="3">
                  <c:v> very satisfied</c:v>
                </c:pt>
              </c:strCache>
            </c:strRef>
          </c:cat>
          <c:val>
            <c:numRef>
              <c:f>Sheet1!$A$399:$D$399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0-438C-AC2F-62D530DD682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 Preceived Level of Understanding vs. Traditional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10303925077547124"/>
                  <c:y val="8.68902279661523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E-4A15-A0FA-BC3EE5F49717}"/>
                </c:ext>
              </c:extLst>
            </c:dLbl>
            <c:dLbl>
              <c:idx val="2"/>
              <c:layout>
                <c:manualLayout>
                  <c:x val="-0.16169191919191919"/>
                  <c:y val="-0.155349916666648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E-4A15-A0FA-BC3EE5F49717}"/>
                </c:ext>
              </c:extLst>
            </c:dLbl>
            <c:dLbl>
              <c:idx val="3"/>
              <c:layout>
                <c:manualLayout>
                  <c:x val="0.11730659614517883"/>
                  <c:y val="-0.273168128735292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E-4A15-A0FA-BC3EE5F49717}"/>
                </c:ext>
              </c:extLst>
            </c:dLbl>
            <c:dLbl>
              <c:idx val="4"/>
              <c:layout>
                <c:manualLayout>
                  <c:x val="0.15597716005196322"/>
                  <c:y val="8.95415920507122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E-4A15-A0FA-BC3EE5F49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Sheet1!$J$396:$N$396</c:f>
              <c:strCache>
                <c:ptCount val="5"/>
                <c:pt idx="0">
                  <c:v>much worse</c:v>
                </c:pt>
                <c:pt idx="1">
                  <c:v>worse   </c:v>
                </c:pt>
                <c:pt idx="2">
                  <c:v>about the same                     </c:v>
                </c:pt>
                <c:pt idx="3">
                  <c:v>greater</c:v>
                </c:pt>
                <c:pt idx="4">
                  <c:v>much greater</c:v>
                </c:pt>
              </c:strCache>
            </c:strRef>
          </c:cat>
          <c:val>
            <c:numRef>
              <c:f>Sheet1!$J$399:$N$399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E-4A15-A0FA-BC3EE5F497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Helped with the Study of Organic Chemistry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4684601924759407E-2"/>
                  <c:y val="9.52858431758530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28-4313-98C3-E194F7F2698E}"/>
                </c:ext>
              </c:extLst>
            </c:dLbl>
            <c:dLbl>
              <c:idx val="1"/>
              <c:layout>
                <c:manualLayout>
                  <c:x val="-0.2402225346831646"/>
                  <c:y val="-0.159378690944881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8-4313-98C3-E194F7F2698E}"/>
                </c:ext>
              </c:extLst>
            </c:dLbl>
            <c:dLbl>
              <c:idx val="2"/>
              <c:layout>
                <c:manualLayout>
                  <c:x val="0.19885458067741532"/>
                  <c:y val="3.53986220472440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8-4313-98C3-E194F7F26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Sheet1!$Q$396:$S$396</c:f>
              <c:strCache>
                <c:ptCount val="3"/>
                <c:pt idx="0">
                  <c:v>not at all</c:v>
                </c:pt>
                <c:pt idx="1">
                  <c:v>somewhat</c:v>
                </c:pt>
                <c:pt idx="2">
                  <c:v>significantly</c:v>
                </c:pt>
              </c:strCache>
            </c:strRef>
          </c:cat>
          <c:val>
            <c:numRef>
              <c:f>Sheet1!$Q$399:$S$399</c:f>
              <c:numCache>
                <c:formatCode>General</c:formatCode>
                <c:ptCount val="3"/>
                <c:pt idx="0">
                  <c:v>3</c:v>
                </c:pt>
                <c:pt idx="1">
                  <c:v>26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28-4313-98C3-E194F7F269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Student Satisfaction with Inverted Format</a:t>
            </a:r>
            <a:endParaRPr lang="en-US">
              <a:effectLst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12886891497054"/>
                  <c:y val="0.109040142698859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FE-4228-A8AC-3CD6EA6C6EB1}"/>
                </c:ext>
              </c:extLst>
            </c:dLbl>
            <c:dLbl>
              <c:idx val="1"/>
              <c:layout>
                <c:manualLayout>
                  <c:x val="-0.14636699598870895"/>
                  <c:y val="3.7756329991319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E-4228-A8AC-3CD6EA6C6EB1}"/>
                </c:ext>
              </c:extLst>
            </c:dLbl>
            <c:dLbl>
              <c:idx val="2"/>
              <c:layout>
                <c:manualLayout>
                  <c:x val="7.8082689545882239E-2"/>
                  <c:y val="-0.34335277743464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FE-4228-A8AC-3CD6EA6C6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Sheet1!$A$447:$D$447</c:f>
              <c:strCache>
                <c:ptCount val="4"/>
                <c:pt idx="0">
                  <c:v>very unsatisfied             </c:v>
                </c:pt>
                <c:pt idx="1">
                  <c:v>unsatisfied            </c:v>
                </c:pt>
                <c:pt idx="2">
                  <c:v>satisfied                </c:v>
                </c:pt>
                <c:pt idx="3">
                  <c:v> very satisfied</c:v>
                </c:pt>
              </c:strCache>
            </c:strRef>
          </c:cat>
          <c:val>
            <c:numRef>
              <c:f>Sheet1!$A$450:$D$450</c:f>
              <c:numCache>
                <c:formatCode>General</c:formatCode>
                <c:ptCount val="4"/>
                <c:pt idx="0">
                  <c:v>3</c:v>
                </c:pt>
                <c:pt idx="1">
                  <c:v>7.5</c:v>
                </c:pt>
                <c:pt idx="2">
                  <c:v>18.5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FE-4228-A8AC-3CD6EA6C6EB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Student Preceived Level of Understanding vs. Traditional</a:t>
            </a:r>
            <a:endParaRPr lang="en-US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96117331242354E-3"/>
          <c:y val="0.2754419208420737"/>
          <c:w val="0.98555670694078945"/>
          <c:h val="0.6247942384563325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7829382333766875E-2"/>
                  <c:y val="1.3098511399669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89-4A04-85A4-B4917AF23792}"/>
                </c:ext>
              </c:extLst>
            </c:dLbl>
            <c:dLbl>
              <c:idx val="1"/>
              <c:layout>
                <c:manualLayout>
                  <c:x val="-0.10912110285279761"/>
                  <c:y val="6.1585010207057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89-4A04-85A4-B4917AF23792}"/>
                </c:ext>
              </c:extLst>
            </c:dLbl>
            <c:dLbl>
              <c:idx val="2"/>
              <c:layout>
                <c:manualLayout>
                  <c:x val="-0.166389910957392"/>
                  <c:y val="-0.188808273965754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89-4A04-85A4-B4917AF23792}"/>
                </c:ext>
              </c:extLst>
            </c:dLbl>
            <c:dLbl>
              <c:idx val="3"/>
              <c:layout>
                <c:manualLayout>
                  <c:x val="0.14993751073171929"/>
                  <c:y val="-0.126734783152105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9-4A04-85A4-B4917AF23792}"/>
                </c:ext>
              </c:extLst>
            </c:dLbl>
            <c:dLbl>
              <c:idx val="4"/>
              <c:layout>
                <c:manualLayout>
                  <c:x val="9.4214299946672311E-2"/>
                  <c:y val="0.103810576245693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89-4A04-85A4-B4917AF23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Sheet1!$J$447:$N$447</c:f>
              <c:strCache>
                <c:ptCount val="5"/>
                <c:pt idx="0">
                  <c:v>much worse</c:v>
                </c:pt>
                <c:pt idx="1">
                  <c:v>worse   </c:v>
                </c:pt>
                <c:pt idx="2">
                  <c:v>about the same                     </c:v>
                </c:pt>
                <c:pt idx="3">
                  <c:v>greater</c:v>
                </c:pt>
                <c:pt idx="4">
                  <c:v>much greater</c:v>
                </c:pt>
              </c:strCache>
            </c:strRef>
          </c:cat>
          <c:val>
            <c:numRef>
              <c:f>Sheet1!$J$450:$N$450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89-4A04-85A4-B4917AF237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Helped with the Study of Organic Chemistry</a:t>
            </a:r>
            <a:endParaRPr lang="en-US">
              <a:effectLst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534390560992959"/>
                  <c:y val="8.7375725761552531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9B-4C8F-BBB8-3779E8277E6B}"/>
                </c:ext>
              </c:extLst>
            </c:dLbl>
            <c:dLbl>
              <c:idx val="1"/>
              <c:layout>
                <c:manualLayout>
                  <c:x val="-0.16812397282115438"/>
                  <c:y val="-0.2604623001670246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B-4C8F-BBB8-3779E8277E6B}"/>
                </c:ext>
              </c:extLst>
            </c:dLbl>
            <c:dLbl>
              <c:idx val="2"/>
              <c:layout>
                <c:manualLayout>
                  <c:x val="0.16957097652513059"/>
                  <c:y val="2.408315437842997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9B-4C8F-BBB8-3779E8277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Sheet1!$Q$447:$S$447</c:f>
              <c:strCache>
                <c:ptCount val="3"/>
                <c:pt idx="0">
                  <c:v>not at all</c:v>
                </c:pt>
                <c:pt idx="1">
                  <c:v>somewhat</c:v>
                </c:pt>
                <c:pt idx="2">
                  <c:v>significantly</c:v>
                </c:pt>
              </c:strCache>
            </c:strRef>
          </c:cat>
          <c:val>
            <c:numRef>
              <c:f>Sheet1!$Q$450:$S$450</c:f>
              <c:numCache>
                <c:formatCode>General</c:formatCode>
                <c:ptCount val="3"/>
                <c:pt idx="0">
                  <c:v>6</c:v>
                </c:pt>
                <c:pt idx="1">
                  <c:v>17.5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9B-4C8F-BBB8-3779E8277E6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Sheet1!$A$241:$A$243</c:f>
              <c:strCache>
                <c:ptCount val="3"/>
                <c:pt idx="0">
                  <c:v>Biology</c:v>
                </c:pt>
                <c:pt idx="1">
                  <c:v>Chemistry</c:v>
                </c:pt>
                <c:pt idx="2">
                  <c:v>Other</c:v>
                </c:pt>
              </c:strCache>
            </c:strRef>
          </c:cat>
          <c:val>
            <c:numRef>
              <c:f>Sheet1!$B$241:$B$243</c:f>
              <c:numCache>
                <c:formatCode>General</c:formatCode>
                <c:ptCount val="3"/>
                <c:pt idx="0">
                  <c:v>31</c:v>
                </c:pt>
                <c:pt idx="1">
                  <c:v>22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A-43C2-8B50-25ADD94FA5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Exam Averages - Traditional Lecture Format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Sheet1!$A$97</c:f>
              <c:strCache>
                <c:ptCount val="1"/>
                <c:pt idx="0">
                  <c:v>Spring 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125784568847853E-3"/>
                  <c:y val="6.259317264488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C5-44A5-BAD0-DC69AF5AFBF5}"/>
                </c:ext>
              </c:extLst>
            </c:dLbl>
            <c:dLbl>
              <c:idx val="1"/>
              <c:layout>
                <c:manualLayout>
                  <c:x val="0"/>
                  <c:y val="7.363936772195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C5-44A5-BAD0-DC69AF5AFBF5}"/>
                </c:ext>
              </c:extLst>
            </c:dLbl>
            <c:dLbl>
              <c:idx val="2"/>
              <c:layout>
                <c:manualLayout>
                  <c:x val="0"/>
                  <c:y val="7.73213361080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C5-44A5-BAD0-DC69AF5AFBF5}"/>
                </c:ext>
              </c:extLst>
            </c:dLbl>
            <c:dLbl>
              <c:idx val="3"/>
              <c:layout>
                <c:manualLayout>
                  <c:x val="-2.0125784568847853E-3"/>
                  <c:y val="5.891149417756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C5-44A5-BAD0-DC69AF5AF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Sheet1!$B$97:$E$97</c:f>
              <c:numCache>
                <c:formatCode>General</c:formatCode>
                <c:ptCount val="4"/>
                <c:pt idx="0">
                  <c:v>155</c:v>
                </c:pt>
                <c:pt idx="1">
                  <c:v>143</c:v>
                </c:pt>
                <c:pt idx="2">
                  <c:v>122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5-44A5-BAD0-DC69AF5AFBF5}"/>
            </c:ext>
          </c:extLst>
        </c:ser>
        <c:ser>
          <c:idx val="1"/>
          <c:order val="1"/>
          <c:tx>
            <c:strRef>
              <c:f>Sheet1!$A$98</c:f>
              <c:strCache>
                <c:ptCount val="1"/>
                <c:pt idx="0">
                  <c:v>Fall 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125784568847853E-3"/>
                  <c:y val="5.891149417756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C5-44A5-BAD0-DC69AF5AFBF5}"/>
                </c:ext>
              </c:extLst>
            </c:dLbl>
            <c:dLbl>
              <c:idx val="1"/>
              <c:layout>
                <c:manualLayout>
                  <c:x val="0"/>
                  <c:y val="6.874214568644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C5-44A5-BAD0-DC69AF5AFBF5}"/>
                </c:ext>
              </c:extLst>
            </c:dLbl>
            <c:dLbl>
              <c:idx val="2"/>
              <c:layout>
                <c:manualLayout>
                  <c:x val="7.3793690948093897E-17"/>
                  <c:y val="6.259346256365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4C5-44A5-BAD0-DC69AF5AFBF5}"/>
                </c:ext>
              </c:extLst>
            </c:dLbl>
            <c:dLbl>
              <c:idx val="3"/>
              <c:layout>
                <c:manualLayout>
                  <c:x val="0"/>
                  <c:y val="6.995739933585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4C5-44A5-BAD0-DC69AF5AF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Sheet1!$B$98:$E$98</c:f>
              <c:numCache>
                <c:formatCode>General</c:formatCode>
                <c:ptCount val="4"/>
                <c:pt idx="0">
                  <c:v>158</c:v>
                </c:pt>
                <c:pt idx="1">
                  <c:v>130</c:v>
                </c:pt>
                <c:pt idx="2">
                  <c:v>123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C5-44A5-BAD0-DC69AF5AFBF5}"/>
            </c:ext>
          </c:extLst>
        </c:ser>
        <c:ser>
          <c:idx val="2"/>
          <c:order val="2"/>
          <c:tx>
            <c:strRef>
              <c:f>Sheet1!$A$99</c:f>
              <c:strCache>
                <c:ptCount val="1"/>
                <c:pt idx="0">
                  <c:v>Spring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25784568847853E-3"/>
                  <c:y val="5.891149417756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4C5-44A5-BAD0-DC69AF5AFBF5}"/>
                </c:ext>
              </c:extLst>
            </c:dLbl>
            <c:dLbl>
              <c:idx val="1"/>
              <c:layout>
                <c:manualLayout>
                  <c:x val="-2.5984701085170784E-3"/>
                  <c:y val="6.874214568644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C5-44A5-BAD0-DC69AF5AFBF5}"/>
                </c:ext>
              </c:extLst>
            </c:dLbl>
            <c:dLbl>
              <c:idx val="2"/>
              <c:layout>
                <c:manualLayout>
                  <c:x val="-5.8574800080213589E-4"/>
                  <c:y val="5.565892244390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4C5-44A5-BAD0-DC69AF5AFBF5}"/>
                </c:ext>
              </c:extLst>
            </c:dLbl>
            <c:dLbl>
              <c:idx val="3"/>
              <c:layout>
                <c:manualLayout>
                  <c:x val="2.0125784568847853E-3"/>
                  <c:y val="6.62754309497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4C5-44A5-BAD0-DC69AF5AF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Sheet1!$B$99:$E$99</c:f>
              <c:numCache>
                <c:formatCode>General</c:formatCode>
                <c:ptCount val="4"/>
                <c:pt idx="0">
                  <c:v>164</c:v>
                </c:pt>
                <c:pt idx="1">
                  <c:v>130</c:v>
                </c:pt>
                <c:pt idx="2">
                  <c:v>131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C5-44A5-BAD0-DC69AF5AF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319808"/>
        <c:axId val="187321344"/>
        <c:axId val="0"/>
      </c:bar3DChart>
      <c:catAx>
        <c:axId val="18731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321344"/>
        <c:crosses val="autoZero"/>
        <c:auto val="1"/>
        <c:lblAlgn val="ctr"/>
        <c:lblOffset val="100"/>
        <c:noMultiLvlLbl val="0"/>
      </c:catAx>
      <c:valAx>
        <c:axId val="187321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 of 200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31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Exam Averages - Inverted Classroom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Sheet1!$A$100</c:f>
              <c:strCache>
                <c:ptCount val="1"/>
                <c:pt idx="0">
                  <c:v>Fall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615474795013573E-3"/>
                  <c:y val="6.024474228901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B9-4632-9904-B80D569F8978}"/>
                </c:ext>
              </c:extLst>
            </c:dLbl>
            <c:dLbl>
              <c:idx val="1"/>
              <c:layout>
                <c:manualLayout>
                  <c:x val="0"/>
                  <c:y val="6.693860254335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B9-4632-9904-B80D569F8978}"/>
                </c:ext>
              </c:extLst>
            </c:dLbl>
            <c:dLbl>
              <c:idx val="2"/>
              <c:layout>
                <c:manualLayout>
                  <c:x val="0"/>
                  <c:y val="6.359167241618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B9-4632-9904-B80D569F8978}"/>
                </c:ext>
              </c:extLst>
            </c:dLbl>
            <c:dLbl>
              <c:idx val="3"/>
              <c:layout>
                <c:manualLayout>
                  <c:x val="3.7230949590027146E-3"/>
                  <c:y val="6.359167241618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B9-4632-9904-B80D569F89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Sheet1!$B$100:$E$100</c:f>
              <c:numCache>
                <c:formatCode>General</c:formatCode>
                <c:ptCount val="4"/>
                <c:pt idx="0">
                  <c:v>160</c:v>
                </c:pt>
                <c:pt idx="1">
                  <c:v>149</c:v>
                </c:pt>
                <c:pt idx="2">
                  <c:v>154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9-4632-9904-B80D569F8978}"/>
            </c:ext>
          </c:extLst>
        </c:ser>
        <c:ser>
          <c:idx val="1"/>
          <c:order val="1"/>
          <c:tx>
            <c:strRef>
              <c:f>Sheet1!$A$101</c:f>
              <c:strCache>
                <c:ptCount val="1"/>
                <c:pt idx="0">
                  <c:v>Spring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355088203468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B9-4632-9904-B80D569F8978}"/>
                </c:ext>
              </c:extLst>
            </c:dLbl>
            <c:dLbl>
              <c:idx val="1"/>
              <c:layout>
                <c:manualLayout>
                  <c:x val="-1.8615474795013573E-3"/>
                  <c:y val="5.6897812161848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B9-4632-9904-B80D569F8978}"/>
                </c:ext>
              </c:extLst>
            </c:dLbl>
            <c:dLbl>
              <c:idx val="2"/>
              <c:layout>
                <c:manualLayout>
                  <c:x val="1.8615474795013573E-3"/>
                  <c:y val="5.355088203468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B9-4632-9904-B80D569F8978}"/>
                </c:ext>
              </c:extLst>
            </c:dLbl>
            <c:dLbl>
              <c:idx val="3"/>
              <c:layout>
                <c:manualLayout>
                  <c:x val="-1.8615474795013573E-3"/>
                  <c:y val="6.024474228901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CB9-4632-9904-B80D569F89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Sheet1!$B$101:$E$101</c:f>
              <c:numCache>
                <c:formatCode>General</c:formatCode>
                <c:ptCount val="4"/>
                <c:pt idx="0">
                  <c:v>160</c:v>
                </c:pt>
                <c:pt idx="1">
                  <c:v>159</c:v>
                </c:pt>
                <c:pt idx="2">
                  <c:v>156</c:v>
                </c:pt>
                <c:pt idx="3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B9-4632-9904-B80D569F8978}"/>
            </c:ext>
          </c:extLst>
        </c:ser>
        <c:ser>
          <c:idx val="2"/>
          <c:order val="2"/>
          <c:tx>
            <c:strRef>
              <c:f>Sheet1!$A$102</c:f>
              <c:strCache>
                <c:ptCount val="1"/>
                <c:pt idx="0">
                  <c:v>Fall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024474228901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CB9-4632-9904-B80D569F8978}"/>
                </c:ext>
              </c:extLst>
            </c:dLbl>
            <c:dLbl>
              <c:idx val="1"/>
              <c:layout>
                <c:manualLayout>
                  <c:x val="0"/>
                  <c:y val="6.024474228901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CB9-4632-9904-B80D569F8978}"/>
                </c:ext>
              </c:extLst>
            </c:dLbl>
            <c:dLbl>
              <c:idx val="2"/>
              <c:layout>
                <c:manualLayout>
                  <c:x val="1.8615474795012892E-3"/>
                  <c:y val="6.693860254335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CB9-4632-9904-B80D569F8978}"/>
                </c:ext>
              </c:extLst>
            </c:dLbl>
            <c:dLbl>
              <c:idx val="3"/>
              <c:layout>
                <c:manualLayout>
                  <c:x val="0"/>
                  <c:y val="6.359167241618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CB9-4632-9904-B80D569F89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Sheet1!$B$102:$E$102</c:f>
              <c:numCache>
                <c:formatCode>General</c:formatCode>
                <c:ptCount val="4"/>
                <c:pt idx="0">
                  <c:v>142</c:v>
                </c:pt>
                <c:pt idx="1">
                  <c:v>156</c:v>
                </c:pt>
                <c:pt idx="2">
                  <c:v>129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B9-4632-9904-B80D569F8978}"/>
            </c:ext>
          </c:extLst>
        </c:ser>
        <c:ser>
          <c:idx val="3"/>
          <c:order val="3"/>
          <c:tx>
            <c:strRef>
              <c:f>Sheet1!$A$103</c:f>
              <c:strCache>
                <c:ptCount val="1"/>
                <c:pt idx="0">
                  <c:v>Spring 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92746344518568E-3"/>
                  <c:y val="6.10993734592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CB9-4632-9904-B80D569F8978}"/>
                </c:ext>
              </c:extLst>
            </c:dLbl>
            <c:dLbl>
              <c:idx val="1"/>
              <c:layout>
                <c:manualLayout>
                  <c:x val="3.3385492689037136E-3"/>
                  <c:y val="5.78836169613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CB9-4632-9904-B80D569F8978}"/>
                </c:ext>
              </c:extLst>
            </c:dLbl>
            <c:dLbl>
              <c:idx val="2"/>
              <c:layout>
                <c:manualLayout>
                  <c:x val="0"/>
                  <c:y val="4.823634746780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CB9-4632-9904-B80D569F8978}"/>
                </c:ext>
              </c:extLst>
            </c:dLbl>
            <c:dLbl>
              <c:idx val="3"/>
              <c:layout>
                <c:manualLayout>
                  <c:x val="0"/>
                  <c:y val="4.823634746780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CB9-4632-9904-B80D569F8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Sheet1!$B$103:$E$103</c:f>
              <c:numCache>
                <c:formatCode>General</c:formatCode>
                <c:ptCount val="4"/>
                <c:pt idx="0">
                  <c:v>157</c:v>
                </c:pt>
                <c:pt idx="1">
                  <c:v>154</c:v>
                </c:pt>
                <c:pt idx="2">
                  <c:v>135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CB9-4632-9904-B80D569F8978}"/>
            </c:ext>
          </c:extLst>
        </c:ser>
        <c:ser>
          <c:idx val="4"/>
          <c:order val="4"/>
          <c:tx>
            <c:strRef>
              <c:f>Sheet1!$A$104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92746344518263E-3"/>
                  <c:y val="5.7883616961368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CB9-4632-9904-B80D569F8978}"/>
                </c:ext>
              </c:extLst>
            </c:dLbl>
            <c:dLbl>
              <c:idx val="1"/>
              <c:layout>
                <c:manualLayout>
                  <c:x val="3.7230949590027146E-3"/>
                  <c:y val="5.689781216184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CB9-4632-9904-B80D569F8978}"/>
                </c:ext>
              </c:extLst>
            </c:dLbl>
            <c:dLbl>
              <c:idx val="2"/>
              <c:layout>
                <c:manualLayout>
                  <c:x val="3.3385492689037136E-3"/>
                  <c:y val="5.466786046351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3CB9-4632-9904-B80D569F8978}"/>
                </c:ext>
              </c:extLst>
            </c:dLbl>
            <c:dLbl>
              <c:idx val="3"/>
              <c:layout>
                <c:manualLayout>
                  <c:x val="5.0078239033555707E-3"/>
                  <c:y val="5.78836169613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3CB9-4632-9904-B80D569F8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Sheet1!$B$104:$E$104</c:f>
              <c:numCache>
                <c:formatCode>General</c:formatCode>
                <c:ptCount val="4"/>
                <c:pt idx="0">
                  <c:v>160</c:v>
                </c:pt>
                <c:pt idx="1">
                  <c:v>160</c:v>
                </c:pt>
                <c:pt idx="2">
                  <c:v>149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CB9-4632-9904-B80D569F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425920"/>
        <c:axId val="189452288"/>
        <c:axId val="0"/>
      </c:bar3DChart>
      <c:catAx>
        <c:axId val="1894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452288"/>
        <c:crosses val="autoZero"/>
        <c:auto val="1"/>
        <c:lblAlgn val="ctr"/>
        <c:lblOffset val="100"/>
        <c:noMultiLvlLbl val="0"/>
      </c:catAx>
      <c:valAx>
        <c:axId val="189452288"/>
        <c:scaling>
          <c:orientation val="minMax"/>
          <c:max val="1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 of 200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42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Total Point Averages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5556025712286119E-3"/>
                  <c:y val="7.414144783470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58-4C42-932B-3C5B73553D00}"/>
                </c:ext>
              </c:extLst>
            </c:dLbl>
            <c:dLbl>
              <c:idx val="1"/>
              <c:layout>
                <c:manualLayout>
                  <c:x val="5.5556025712286119E-3"/>
                  <c:y val="6.60564756366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58-4C42-932B-3C5B73553D00}"/>
                </c:ext>
              </c:extLst>
            </c:dLbl>
            <c:dLbl>
              <c:idx val="2"/>
              <c:layout>
                <c:manualLayout>
                  <c:x val="3.5277190126218987E-3"/>
                  <c:y val="6.723075010182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58-4C42-932B-3C5B73553D00}"/>
                </c:ext>
              </c:extLst>
            </c:dLbl>
            <c:dLbl>
              <c:idx val="3"/>
              <c:layout>
                <c:manualLayout>
                  <c:x val="2.0883474471351457E-3"/>
                  <c:y val="5.41835679630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58-4C42-932B-3C5B73553D00}"/>
                </c:ext>
              </c:extLst>
            </c:dLbl>
            <c:dLbl>
              <c:idx val="4"/>
              <c:layout>
                <c:manualLayout>
                  <c:x val="6.8334323775565793E-3"/>
                  <c:y val="5.6376163206871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58-4C42-932B-3C5B73553D00}"/>
                </c:ext>
              </c:extLst>
            </c:dLbl>
            <c:dLbl>
              <c:idx val="5"/>
              <c:layout>
                <c:manualLayout>
                  <c:x val="6.8334323775565793E-3"/>
                  <c:y val="5.11699673904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58-4C42-932B-3C5B73553D00}"/>
                </c:ext>
              </c:extLst>
            </c:dLbl>
            <c:dLbl>
              <c:idx val="6"/>
              <c:layout>
                <c:manualLayout>
                  <c:x val="5.9224731342544445E-3"/>
                  <c:y val="6.186868686868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58-4C42-932B-3C5B73553D00}"/>
                </c:ext>
              </c:extLst>
            </c:dLbl>
            <c:dLbl>
              <c:idx val="7"/>
              <c:layout>
                <c:manualLayout>
                  <c:x val="2.9390135195363578E-3"/>
                  <c:y val="6.31263421617752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58-4C42-932B-3C5B73553D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Sheet1!$P$97:$P$104</c:f>
              <c:strCache>
                <c:ptCount val="8"/>
                <c:pt idx="0">
                  <c:v>Spring 2011</c:v>
                </c:pt>
                <c:pt idx="1">
                  <c:v>Fall 2011</c:v>
                </c:pt>
                <c:pt idx="2">
                  <c:v>Spring 2012</c:v>
                </c:pt>
                <c:pt idx="3">
                  <c:v>Fall 2012</c:v>
                </c:pt>
                <c:pt idx="4">
                  <c:v>Spring 2013</c:v>
                </c:pt>
                <c:pt idx="5">
                  <c:v>Fall 2013</c:v>
                </c:pt>
                <c:pt idx="6">
                  <c:v>Spring 2014</c:v>
                </c:pt>
                <c:pt idx="7">
                  <c:v>Fall 2014</c:v>
                </c:pt>
              </c:strCache>
            </c:strRef>
          </c:cat>
          <c:val>
            <c:numRef>
              <c:f>Sheet1!$Q$97:$Q$104</c:f>
              <c:numCache>
                <c:formatCode>General</c:formatCode>
                <c:ptCount val="8"/>
                <c:pt idx="0">
                  <c:v>735</c:v>
                </c:pt>
                <c:pt idx="1">
                  <c:v>722</c:v>
                </c:pt>
                <c:pt idx="2">
                  <c:v>716</c:v>
                </c:pt>
                <c:pt idx="3">
                  <c:v>795</c:v>
                </c:pt>
                <c:pt idx="4">
                  <c:v>809</c:v>
                </c:pt>
                <c:pt idx="5">
                  <c:v>760</c:v>
                </c:pt>
                <c:pt idx="6">
                  <c:v>781</c:v>
                </c:pt>
                <c:pt idx="7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58-4C42-932B-3C5B73553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808384"/>
        <c:axId val="187814272"/>
        <c:axId val="0"/>
      </c:bar3DChart>
      <c:catAx>
        <c:axId val="18780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814272"/>
        <c:crosses val="autoZero"/>
        <c:auto val="1"/>
        <c:lblAlgn val="ctr"/>
        <c:lblOffset val="100"/>
        <c:noMultiLvlLbl val="0"/>
      </c:catAx>
      <c:valAx>
        <c:axId val="187814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 Total Points (out of 1000)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7208438567820537E-2"/>
              <c:y val="0.36519923645907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780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II Exam Averages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Exam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356234096692112E-3"/>
                  <c:y val="7.910022559135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99-41EA-B2A2-706539B5E9C9}"/>
                </c:ext>
              </c:extLst>
            </c:dLbl>
            <c:dLbl>
              <c:idx val="1"/>
              <c:layout>
                <c:manualLayout>
                  <c:x val="0"/>
                  <c:y val="6.1995473191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99-41EA-B2A2-706539B5E9C9}"/>
                </c:ext>
              </c:extLst>
            </c:dLbl>
            <c:dLbl>
              <c:idx val="2"/>
              <c:layout>
                <c:manualLayout>
                  <c:x val="1.8812459773554274E-3"/>
                  <c:y val="6.1995473191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99-41EA-B2A2-706539B5E9C9}"/>
                </c:ext>
              </c:extLst>
            </c:dLbl>
            <c:dLbl>
              <c:idx val="3"/>
              <c:layout>
                <c:manualLayout>
                  <c:x val="3.7624919547108548E-3"/>
                  <c:y val="6.543966614651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99-41EA-B2A2-706539B5E9C9}"/>
                </c:ext>
              </c:extLst>
            </c:dLbl>
            <c:dLbl>
              <c:idx val="4"/>
              <c:layout>
                <c:manualLayout>
                  <c:x val="5.643737932066282E-3"/>
                  <c:y val="5.855128023635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99-41EA-B2A2-706539B5E9C9}"/>
                </c:ext>
              </c:extLst>
            </c:dLbl>
            <c:dLbl>
              <c:idx val="5"/>
              <c:layout>
                <c:manualLayout>
                  <c:x val="1.8812459773554274E-3"/>
                  <c:y val="5.1662894326193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99-41EA-B2A2-706539B5E9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Sheet1!$H$28:$M$28</c:f>
              <c:strCache>
                <c:ptCount val="6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  <c:pt idx="5">
                  <c:v>Spring 2015</c:v>
                </c:pt>
              </c:strCache>
            </c:strRef>
          </c:cat>
          <c:val>
            <c:numRef>
              <c:f>Sheet1!$H$29:$M$29</c:f>
              <c:numCache>
                <c:formatCode>General</c:formatCode>
                <c:ptCount val="6"/>
                <c:pt idx="0">
                  <c:v>116</c:v>
                </c:pt>
                <c:pt idx="1">
                  <c:v>120</c:v>
                </c:pt>
                <c:pt idx="2">
                  <c:v>126</c:v>
                </c:pt>
                <c:pt idx="3">
                  <c:v>149</c:v>
                </c:pt>
                <c:pt idx="4">
                  <c:v>141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99-41EA-B2A2-706539B5E9C9}"/>
            </c:ext>
          </c:extLst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Exam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356234096692112E-3"/>
                  <c:y val="7.514521431178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99-41EA-B2A2-706539B5E9C9}"/>
                </c:ext>
              </c:extLst>
            </c:dLbl>
            <c:dLbl>
              <c:idx val="1"/>
              <c:layout>
                <c:manualLayout>
                  <c:x val="0"/>
                  <c:y val="6.543966614651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E99-41EA-B2A2-706539B5E9C9}"/>
                </c:ext>
              </c:extLst>
            </c:dLbl>
            <c:dLbl>
              <c:idx val="2"/>
              <c:layout>
                <c:manualLayout>
                  <c:x val="5.643737932066282E-3"/>
                  <c:y val="5.5107087281273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99-41EA-B2A2-706539B5E9C9}"/>
                </c:ext>
              </c:extLst>
            </c:dLbl>
            <c:dLbl>
              <c:idx val="3"/>
              <c:layout>
                <c:manualLayout>
                  <c:x val="5.643737932066282E-3"/>
                  <c:y val="6.1995473191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E99-41EA-B2A2-706539B5E9C9}"/>
                </c:ext>
              </c:extLst>
            </c:dLbl>
            <c:dLbl>
              <c:idx val="4"/>
              <c:layout>
                <c:manualLayout>
                  <c:x val="3.7624919547108548E-3"/>
                  <c:y val="6.543966614651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E99-41EA-B2A2-706539B5E9C9}"/>
                </c:ext>
              </c:extLst>
            </c:dLbl>
            <c:dLbl>
              <c:idx val="5"/>
              <c:layout>
                <c:manualLayout>
                  <c:x val="3.7624919547108548E-3"/>
                  <c:y val="5.5107087281273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E99-41EA-B2A2-706539B5E9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Sheet1!$H$28:$M$28</c:f>
              <c:strCache>
                <c:ptCount val="6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  <c:pt idx="5">
                  <c:v>Spring 2015</c:v>
                </c:pt>
              </c:strCache>
            </c:strRef>
          </c:cat>
          <c:val>
            <c:numRef>
              <c:f>Sheet1!$H$30:$M$30</c:f>
              <c:numCache>
                <c:formatCode>General</c:formatCode>
                <c:ptCount val="6"/>
                <c:pt idx="0">
                  <c:v>161</c:v>
                </c:pt>
                <c:pt idx="1">
                  <c:v>136</c:v>
                </c:pt>
                <c:pt idx="2">
                  <c:v>135</c:v>
                </c:pt>
                <c:pt idx="3">
                  <c:v>153</c:v>
                </c:pt>
                <c:pt idx="4">
                  <c:v>155</c:v>
                </c:pt>
                <c:pt idx="5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99-41EA-B2A2-706539B5E9C9}"/>
            </c:ext>
          </c:extLst>
        </c:ser>
        <c:ser>
          <c:idx val="2"/>
          <c:order val="2"/>
          <c:tx>
            <c:strRef>
              <c:f>Sheet1!$G$31</c:f>
              <c:strCache>
                <c:ptCount val="1"/>
                <c:pt idx="0">
                  <c:v>Exam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12459773554274E-3"/>
                  <c:y val="6.888385910159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E99-41EA-B2A2-706539B5E9C9}"/>
                </c:ext>
              </c:extLst>
            </c:dLbl>
            <c:dLbl>
              <c:idx val="1"/>
              <c:layout>
                <c:manualLayout>
                  <c:x val="0"/>
                  <c:y val="5.855128023635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E99-41EA-B2A2-706539B5E9C9}"/>
                </c:ext>
              </c:extLst>
            </c:dLbl>
            <c:dLbl>
              <c:idx val="2"/>
              <c:layout>
                <c:manualLayout>
                  <c:x val="-6.8978222327388533E-17"/>
                  <c:y val="6.1995473191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E99-41EA-B2A2-706539B5E9C9}"/>
                </c:ext>
              </c:extLst>
            </c:dLbl>
            <c:dLbl>
              <c:idx val="3"/>
              <c:layout>
                <c:manualLayout>
                  <c:x val="0"/>
                  <c:y val="6.8883859101591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E99-41EA-B2A2-706539B5E9C9}"/>
                </c:ext>
              </c:extLst>
            </c:dLbl>
            <c:dLbl>
              <c:idx val="4"/>
              <c:layout>
                <c:manualLayout>
                  <c:x val="3.7624919547108548E-3"/>
                  <c:y val="6.19952019951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E99-41EA-B2A2-706539B5E9C9}"/>
                </c:ext>
              </c:extLst>
            </c:dLbl>
            <c:dLbl>
              <c:idx val="5"/>
              <c:layout>
                <c:manualLayout>
                  <c:x val="3.7624919547108548E-3"/>
                  <c:y val="5.1662894326193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E99-41EA-B2A2-706539B5E9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Sheet1!$H$28:$M$28</c:f>
              <c:strCache>
                <c:ptCount val="6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  <c:pt idx="5">
                  <c:v>Spring 2015</c:v>
                </c:pt>
              </c:strCache>
            </c:strRef>
          </c:cat>
          <c:val>
            <c:numRef>
              <c:f>Sheet1!$H$31:$M$31</c:f>
              <c:numCache>
                <c:formatCode>General</c:formatCode>
                <c:ptCount val="6"/>
                <c:pt idx="0">
                  <c:v>101</c:v>
                </c:pt>
                <c:pt idx="1">
                  <c:v>89</c:v>
                </c:pt>
                <c:pt idx="2">
                  <c:v>104</c:v>
                </c:pt>
                <c:pt idx="3">
                  <c:v>109</c:v>
                </c:pt>
                <c:pt idx="4">
                  <c:v>114</c:v>
                </c:pt>
                <c:pt idx="5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E99-41EA-B2A2-706539B5E9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856768"/>
        <c:axId val="187858304"/>
        <c:axId val="0"/>
      </c:bar3DChart>
      <c:catAx>
        <c:axId val="18785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858304"/>
        <c:crosses val="autoZero"/>
        <c:auto val="1"/>
        <c:lblAlgn val="ctr"/>
        <c:lblOffset val="100"/>
        <c:noMultiLvlLbl val="0"/>
      </c:catAx>
      <c:valAx>
        <c:axId val="18785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Points (out of 200)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85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Organic Chemistry II Total Point Averages</a:t>
            </a: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96407646013946E-2"/>
          <c:y val="0.16426447670603675"/>
          <c:w val="0.8936180704684642"/>
          <c:h val="0.76996288549868763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0.15523524111724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C6-41A5-8049-37D891EDD4B6}"/>
                </c:ext>
              </c:extLst>
            </c:dLbl>
            <c:dLbl>
              <c:idx val="1"/>
              <c:layout>
                <c:manualLayout>
                  <c:x val="6.3365942893501949E-3"/>
                  <c:y val="-0.10070631096486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C6-41A5-8049-37D891EDD4B6}"/>
                </c:ext>
              </c:extLst>
            </c:dLbl>
            <c:dLbl>
              <c:idx val="2"/>
              <c:layout>
                <c:manualLayout>
                  <c:x val="5.0505050505050509E-3"/>
                  <c:y val="-0.11065655972107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C6-41A5-8049-37D891EDD4B6}"/>
                </c:ext>
              </c:extLst>
            </c:dLbl>
            <c:dLbl>
              <c:idx val="3"/>
              <c:layout>
                <c:manualLayout>
                  <c:x val="3.3670033670033669E-3"/>
                  <c:y val="-0.30131958318643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C6-41A5-8049-37D891EDD4B6}"/>
                </c:ext>
              </c:extLst>
            </c:dLbl>
            <c:dLbl>
              <c:idx val="4"/>
              <c:layout>
                <c:manualLayout>
                  <c:x val="9.27490124340518E-3"/>
                  <c:y val="-0.22867708700591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C6-41A5-8049-37D891EDD4B6}"/>
                </c:ext>
              </c:extLst>
            </c:dLbl>
            <c:dLbl>
              <c:idx val="5"/>
              <c:layout>
                <c:manualLayout>
                  <c:x val="3.7956997799517486E-3"/>
                  <c:y val="-0.26678986954988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C6-41A5-8049-37D891EDD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Sheet1!$R$28:$R$33</c:f>
              <c:strCache>
                <c:ptCount val="6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  <c:pt idx="5">
                  <c:v>Spring 2015</c:v>
                </c:pt>
              </c:strCache>
            </c:strRef>
          </c:cat>
          <c:val>
            <c:numRef>
              <c:f>Sheet1!$S$28:$S$33</c:f>
              <c:numCache>
                <c:formatCode>General</c:formatCode>
                <c:ptCount val="6"/>
                <c:pt idx="0">
                  <c:v>717</c:v>
                </c:pt>
                <c:pt idx="1">
                  <c:v>689</c:v>
                </c:pt>
                <c:pt idx="2">
                  <c:v>692</c:v>
                </c:pt>
                <c:pt idx="3">
                  <c:v>796</c:v>
                </c:pt>
                <c:pt idx="4">
                  <c:v>754</c:v>
                </c:pt>
                <c:pt idx="5">
                  <c:v>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C6-41A5-8049-37D891EDD4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951360"/>
        <c:axId val="187958400"/>
        <c:axId val="0"/>
      </c:bar3DChart>
      <c:catAx>
        <c:axId val="18795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958400"/>
        <c:crosses val="autoZero"/>
        <c:auto val="1"/>
        <c:lblAlgn val="ctr"/>
        <c:lblOffset val="100"/>
        <c:noMultiLvlLbl val="0"/>
      </c:catAx>
      <c:valAx>
        <c:axId val="1879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Ave.</a:t>
                </a:r>
                <a:r>
                  <a:rPr lang="en-US" baseline="0" dirty="0" smtClean="0"/>
                  <a:t> Total Points (out of 1000)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7746096131922903E-2"/>
              <c:y val="0.440175500450503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795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DFW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Sheet1!$A$38:$A$45</c:f>
              <c:strCache>
                <c:ptCount val="8"/>
                <c:pt idx="0">
                  <c:v>Spring 2011</c:v>
                </c:pt>
                <c:pt idx="1">
                  <c:v>Fall 2011</c:v>
                </c:pt>
                <c:pt idx="2">
                  <c:v>Spring 2012</c:v>
                </c:pt>
                <c:pt idx="3">
                  <c:v>Fall 2012</c:v>
                </c:pt>
                <c:pt idx="4">
                  <c:v>Spring 2013</c:v>
                </c:pt>
                <c:pt idx="5">
                  <c:v>Fall 2013</c:v>
                </c:pt>
                <c:pt idx="6">
                  <c:v>Spring 2014</c:v>
                </c:pt>
                <c:pt idx="7">
                  <c:v>Fall 2014</c:v>
                </c:pt>
              </c:strCache>
            </c:strRef>
          </c:cat>
          <c:val>
            <c:numRef>
              <c:f>Sheet1!$B$38:$B$45</c:f>
              <c:numCache>
                <c:formatCode>General</c:formatCode>
                <c:ptCount val="8"/>
                <c:pt idx="0">
                  <c:v>31</c:v>
                </c:pt>
                <c:pt idx="1">
                  <c:v>48</c:v>
                </c:pt>
                <c:pt idx="2">
                  <c:v>38</c:v>
                </c:pt>
                <c:pt idx="3">
                  <c:v>31</c:v>
                </c:pt>
                <c:pt idx="4">
                  <c:v>32</c:v>
                </c:pt>
                <c:pt idx="5">
                  <c:v>46</c:v>
                </c:pt>
                <c:pt idx="6">
                  <c:v>29</c:v>
                </c:pt>
                <c:pt idx="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D-400A-99C2-3096EDD83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98592"/>
        <c:axId val="188000512"/>
      </c:lineChart>
      <c:catAx>
        <c:axId val="187998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Semester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88000512"/>
        <c:crosses val="autoZero"/>
        <c:auto val="1"/>
        <c:lblAlgn val="ctr"/>
        <c:lblOffset val="100"/>
        <c:noMultiLvlLbl val="0"/>
      </c:catAx>
      <c:valAx>
        <c:axId val="18800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99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II DFW Rate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strRef>
              <c:f>Sheet1!$A$101:$A$106</c:f>
              <c:strCache>
                <c:ptCount val="6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  <c:pt idx="5">
                  <c:v>Spring 2015</c:v>
                </c:pt>
              </c:strCache>
            </c:strRef>
          </c:cat>
          <c:val>
            <c:numRef>
              <c:f>Sheet1!$B$101:$B$106</c:f>
              <c:numCache>
                <c:formatCode>General</c:formatCode>
                <c:ptCount val="6"/>
                <c:pt idx="0">
                  <c:v>26</c:v>
                </c:pt>
                <c:pt idx="1">
                  <c:v>41</c:v>
                </c:pt>
                <c:pt idx="2">
                  <c:v>47</c:v>
                </c:pt>
                <c:pt idx="3">
                  <c:v>25</c:v>
                </c:pt>
                <c:pt idx="4">
                  <c:v>41</c:v>
                </c:pt>
                <c:pt idx="5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2B-4CCE-BDA2-2A3977FF6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048128"/>
        <c:axId val="188050048"/>
      </c:lineChart>
      <c:catAx>
        <c:axId val="18804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Semester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88050048"/>
        <c:crosses val="autoZero"/>
        <c:auto val="1"/>
        <c:lblAlgn val="ctr"/>
        <c:lblOffset val="100"/>
        <c:noMultiLvlLbl val="0"/>
      </c:catAx>
      <c:valAx>
        <c:axId val="18805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80481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37BFB36-0C16-411C-AF7F-DA42952A625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80F2AD2-0359-44DF-BF3E-66E2A87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B1A8387-8BE6-42BB-853B-1B1DD41310C7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C27751C-15AD-4CAF-8E33-2060FEF41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373E-AA06-4165-9DB4-C4BCEA970E94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6D6-557F-42ED-9468-1A3866EEE60D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D5F2-B21B-4473-96F7-6149DEFE0065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D807-C329-4204-AA53-4ACEC14EBA4E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3D06-6835-4392-86DE-54B52C04954C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D360-9537-4EB6-BD81-B8F2F53DD956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64D1-2E0B-43F3-A051-EDA00D2667F9}" type="datetime1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318-94BA-472A-880F-A42E9D42C23B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C70-CC4C-4C36-A621-678B3155C79F}" type="datetime1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FA23-147A-47A4-BDB0-2B9BD2E114C8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BBA3-C92C-4171-B74A-8CB8FB6FF868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524F-4CFF-438F-8070-014F4DD23CED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collegeanywhere.org/view/content/1987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Flipped Organic Classroom at Rowan College at Gloucester County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Bob Rossi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ALOC Workshop, June 20 – 23, 2016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Cincinnati, OH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35373"/>
              </p:ext>
            </p:extLst>
          </p:nvPr>
        </p:nvGraphicFramePr>
        <p:xfrm>
          <a:off x="304800" y="12954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79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11</a:t>
            </a:fld>
            <a:endParaRPr lang="en-US"/>
          </a:p>
        </p:txBody>
      </p:sp>
      <p:sp>
        <p:nvSpPr>
          <p:cNvPr id="6" name="AutoShape 3"/>
          <p:cNvSpPr>
            <a:spLocks noChangeShapeType="1"/>
          </p:cNvSpPr>
          <p:nvPr/>
        </p:nvSpPr>
        <p:spPr bwMode="auto">
          <a:xfrm flipH="1">
            <a:off x="3581399" y="1908068"/>
            <a:ext cx="45719" cy="4111732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7800" y="2438400"/>
            <a:ext cx="152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Traditional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5000" y="1981200"/>
            <a:ext cx="10112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Flipped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53912"/>
              </p:ext>
            </p:extLst>
          </p:nvPr>
        </p:nvGraphicFramePr>
        <p:xfrm>
          <a:off x="152400" y="1295400"/>
          <a:ext cx="807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70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7800" y="1871684"/>
            <a:ext cx="152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Traditional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>
            <a:off x="3352800" y="1864283"/>
            <a:ext cx="0" cy="407931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88243" y="1864283"/>
            <a:ext cx="1009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Flipped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79132"/>
              </p:ext>
            </p:extLst>
          </p:nvPr>
        </p:nvGraphicFramePr>
        <p:xfrm>
          <a:off x="533400" y="1295400"/>
          <a:ext cx="7924800" cy="49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13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52600" y="2516188"/>
            <a:ext cx="152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Traditional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3657600" y="2057400"/>
            <a:ext cx="0" cy="38862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0" y="2514600"/>
            <a:ext cx="1009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Flipped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93305"/>
              </p:ext>
            </p:extLst>
          </p:nvPr>
        </p:nvGraphicFramePr>
        <p:xfrm>
          <a:off x="685800" y="12192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4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2058988"/>
            <a:ext cx="152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Traditional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3962400" y="1905000"/>
            <a:ext cx="0" cy="33528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62600" y="2057400"/>
            <a:ext cx="1009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Flipped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129612"/>
              </p:ext>
            </p:extLst>
          </p:nvPr>
        </p:nvGraphicFramePr>
        <p:xfrm>
          <a:off x="833927" y="1371600"/>
          <a:ext cx="746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4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76400" y="1906588"/>
            <a:ext cx="152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Traditional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3657600" y="1905000"/>
            <a:ext cx="0" cy="32766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5000" y="1905000"/>
            <a:ext cx="1009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Flipped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2809"/>
              </p:ext>
            </p:extLst>
          </p:nvPr>
        </p:nvGraphicFramePr>
        <p:xfrm>
          <a:off x="914400" y="13716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0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316360"/>
              </p:ext>
            </p:extLst>
          </p:nvPr>
        </p:nvGraphicFramePr>
        <p:xfrm>
          <a:off x="304800" y="1524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640715"/>
              </p:ext>
            </p:extLst>
          </p:nvPr>
        </p:nvGraphicFramePr>
        <p:xfrm>
          <a:off x="914400" y="1524000"/>
          <a:ext cx="75438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68427"/>
              </p:ext>
            </p:extLst>
          </p:nvPr>
        </p:nvGraphicFramePr>
        <p:xfrm>
          <a:off x="685800" y="13716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759396"/>
              </p:ext>
            </p:extLst>
          </p:nvPr>
        </p:nvGraphicFramePr>
        <p:xfrm>
          <a:off x="609600" y="1295400"/>
          <a:ext cx="80772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About RCGC</a:t>
            </a:r>
          </a:p>
          <a:p>
            <a:r>
              <a:rPr lang="en-US" dirty="0" smtClean="0"/>
              <a:t>Video Lecture Topics and Assignments</a:t>
            </a:r>
          </a:p>
          <a:p>
            <a:r>
              <a:rPr lang="en-US" dirty="0" smtClean="0"/>
              <a:t>Use of Classroom Face-to-Face Time</a:t>
            </a:r>
          </a:p>
          <a:p>
            <a:r>
              <a:rPr lang="en-US" dirty="0" smtClean="0"/>
              <a:t>Student Outcomes</a:t>
            </a:r>
          </a:p>
          <a:p>
            <a:r>
              <a:rPr lang="en-US" dirty="0" smtClean="0"/>
              <a:t>Student Surveys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331502"/>
              </p:ext>
            </p:extLst>
          </p:nvPr>
        </p:nvGraphicFramePr>
        <p:xfrm>
          <a:off x="533400" y="13716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809868"/>
              </p:ext>
            </p:extLst>
          </p:nvPr>
        </p:nvGraphicFramePr>
        <p:xfrm>
          <a:off x="533400" y="13716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41565"/>
              </p:ext>
            </p:extLst>
          </p:nvPr>
        </p:nvGraphicFramePr>
        <p:xfrm>
          <a:off x="381000" y="1296891"/>
          <a:ext cx="8382000" cy="53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28600"/>
            <a:ext cx="7890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Rowan College at Gloucester County</a:t>
            </a:r>
          </a:p>
          <a:p>
            <a:pPr algn="ctr"/>
            <a:r>
              <a:rPr lang="en-US" sz="4000" b="1" dirty="0" smtClean="0"/>
              <a:t>Current Course Demands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902547" y="2292519"/>
            <a:ext cx="1156214" cy="748961"/>
            <a:chOff x="7238319" y="2596634"/>
            <a:chExt cx="1156214" cy="748961"/>
          </a:xfrm>
        </p:grpSpPr>
        <p:sp>
          <p:nvSpPr>
            <p:cNvPr id="7" name="Rectangle 6"/>
            <p:cNvSpPr/>
            <p:nvPr/>
          </p:nvSpPr>
          <p:spPr>
            <a:xfrm>
              <a:off x="7238319" y="3086100"/>
              <a:ext cx="241654" cy="2286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8319" y="2667000"/>
              <a:ext cx="241654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596634"/>
              <a:ext cx="698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RCGC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9666" y="297626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4 sections in Fall:</a:t>
            </a:r>
          </a:p>
          <a:p>
            <a:pPr lvl="1"/>
            <a:r>
              <a:rPr lang="en-US" dirty="0" smtClean="0"/>
              <a:t>3 organic I, 1 organic II.</a:t>
            </a:r>
          </a:p>
          <a:p>
            <a:r>
              <a:rPr lang="en-US" dirty="0" smtClean="0"/>
              <a:t>3 sections in Spring: </a:t>
            </a:r>
          </a:p>
          <a:p>
            <a:pPr lvl="1"/>
            <a:r>
              <a:rPr lang="en-US" dirty="0" smtClean="0"/>
              <a:t>2 organic II, 1 organic </a:t>
            </a:r>
            <a:r>
              <a:rPr lang="en-US" dirty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Section capacity limited to 20-24 students.</a:t>
            </a:r>
          </a:p>
          <a:p>
            <a:r>
              <a:rPr lang="en-US" dirty="0" smtClean="0"/>
              <a:t>Typical class composition by major: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7193" y="152400"/>
            <a:ext cx="7890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Rowan College at Gloucester County</a:t>
            </a:r>
          </a:p>
          <a:p>
            <a:pPr algn="ctr"/>
            <a:r>
              <a:rPr lang="en-US" sz="4000" b="1" dirty="0" smtClean="0"/>
              <a:t>Organic Chemistry</a:t>
            </a:r>
            <a:endParaRPr lang="en-US" sz="40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33906"/>
              </p:ext>
            </p:extLst>
          </p:nvPr>
        </p:nvGraphicFramePr>
        <p:xfrm>
          <a:off x="4470325" y="2286000"/>
          <a:ext cx="466655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“Flipped” Organic Classes at RCGC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Video Lecture Topics and Assignment</a:t>
            </a:r>
          </a:p>
          <a:p>
            <a:pPr lvl="1"/>
            <a:r>
              <a:rPr lang="en-US" dirty="0"/>
              <a:t>Created &gt;</a:t>
            </a:r>
            <a:r>
              <a:rPr lang="en-US" dirty="0" smtClean="0"/>
              <a:t>350 </a:t>
            </a:r>
            <a:r>
              <a:rPr lang="en-US" dirty="0"/>
              <a:t>video “Lecture-On-Demand” topics to cover the two semester </a:t>
            </a:r>
            <a:r>
              <a:rPr lang="en-US" dirty="0" smtClean="0"/>
              <a:t>sequence: </a:t>
            </a:r>
          </a:p>
          <a:p>
            <a:pPr lvl="2"/>
            <a:r>
              <a:rPr lang="en-US" dirty="0" smtClean="0"/>
              <a:t>Organic </a:t>
            </a:r>
            <a:r>
              <a:rPr lang="en-US" dirty="0"/>
              <a:t>I – </a:t>
            </a:r>
            <a:r>
              <a:rPr lang="en-US" dirty="0" smtClean="0"/>
              <a:t>44 </a:t>
            </a:r>
            <a:r>
              <a:rPr lang="en-US" dirty="0"/>
              <a:t>hrs.</a:t>
            </a:r>
          </a:p>
          <a:p>
            <a:pPr lvl="2"/>
            <a:r>
              <a:rPr lang="en-US" dirty="0"/>
              <a:t>Organic II – </a:t>
            </a:r>
            <a:r>
              <a:rPr lang="en-US" dirty="0" smtClean="0"/>
              <a:t>47 </a:t>
            </a:r>
            <a:r>
              <a:rPr lang="en-US" dirty="0"/>
              <a:t>hrs.</a:t>
            </a:r>
          </a:p>
          <a:p>
            <a:pPr lvl="1"/>
            <a:r>
              <a:rPr lang="en-US" dirty="0"/>
              <a:t>Organized generically by </a:t>
            </a:r>
            <a:r>
              <a:rPr lang="en-US" dirty="0" smtClean="0"/>
              <a:t>topic, arranged </a:t>
            </a:r>
            <a:r>
              <a:rPr lang="en-US" dirty="0"/>
              <a:t>by </a:t>
            </a:r>
            <a:r>
              <a:rPr lang="en-US" dirty="0" smtClean="0"/>
              <a:t>text chapter:</a:t>
            </a:r>
            <a:endParaRPr lang="en-US" dirty="0"/>
          </a:p>
          <a:p>
            <a:pPr lvl="2"/>
            <a:r>
              <a:rPr lang="en-US" dirty="0"/>
              <a:t>Each topic typically </a:t>
            </a:r>
            <a:r>
              <a:rPr lang="en-US" dirty="0" smtClean="0"/>
              <a:t>10 - 20 </a:t>
            </a:r>
            <a:r>
              <a:rPr lang="en-US" dirty="0"/>
              <a:t>minutes </a:t>
            </a:r>
            <a:r>
              <a:rPr lang="en-US" dirty="0" smtClean="0"/>
              <a:t>length.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/>
              <a:t>lectures </a:t>
            </a:r>
            <a:r>
              <a:rPr lang="en-US" dirty="0" smtClean="0"/>
              <a:t>assigned in 2.5 </a:t>
            </a:r>
            <a:r>
              <a:rPr lang="en-US" dirty="0"/>
              <a:t>to 3 </a:t>
            </a:r>
            <a:r>
              <a:rPr lang="en-US" dirty="0" smtClean="0"/>
              <a:t>hr. segments/week.</a:t>
            </a:r>
            <a:endParaRPr lang="en-US" dirty="0"/>
          </a:p>
          <a:p>
            <a:r>
              <a:rPr lang="en-US" dirty="0"/>
              <a:t>Videos available </a:t>
            </a:r>
            <a:r>
              <a:rPr lang="en-US" dirty="0" smtClean="0"/>
              <a:t>through </a:t>
            </a:r>
            <a:r>
              <a:rPr lang="en-US" dirty="0" err="1" smtClean="0"/>
              <a:t>CollegeAnywhere</a:t>
            </a:r>
            <a:r>
              <a:rPr lang="en-US" dirty="0" smtClean="0"/>
              <a:t>®</a:t>
            </a:r>
          </a:p>
          <a:p>
            <a:r>
              <a:rPr lang="en-US" dirty="0" smtClean="0"/>
              <a:t>Students required to:</a:t>
            </a:r>
          </a:p>
          <a:p>
            <a:pPr lvl="1"/>
            <a:r>
              <a:rPr lang="en-US" dirty="0" smtClean="0"/>
              <a:t>Keep notes.</a:t>
            </a:r>
          </a:p>
          <a:p>
            <a:pPr lvl="1"/>
            <a:r>
              <a:rPr lang="en-US" dirty="0" smtClean="0"/>
              <a:t>Prepare 2-3 </a:t>
            </a:r>
            <a:r>
              <a:rPr lang="en-US" dirty="0"/>
              <a:t>questions.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Ten question </a:t>
            </a:r>
            <a:r>
              <a:rPr lang="en-US" dirty="0"/>
              <a:t>video </a:t>
            </a:r>
            <a:r>
              <a:rPr lang="en-US" dirty="0" smtClean="0"/>
              <a:t>quiz - graded </a:t>
            </a:r>
            <a:r>
              <a:rPr lang="en-US" dirty="0"/>
              <a:t>immediately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50% correct to stay for remainder of class.</a:t>
            </a:r>
          </a:p>
          <a:p>
            <a:r>
              <a:rPr lang="en-US" dirty="0" smtClean="0"/>
              <a:t>Q &amp; A session on concepts </a:t>
            </a:r>
            <a:r>
              <a:rPr lang="en-US" dirty="0"/>
              <a:t>presented in the </a:t>
            </a:r>
            <a:r>
              <a:rPr lang="en-US" dirty="0" smtClean="0"/>
              <a:t>videos.</a:t>
            </a:r>
          </a:p>
          <a:p>
            <a:pPr lvl="2"/>
            <a:r>
              <a:rPr lang="en-US" dirty="0" smtClean="0"/>
              <a:t>Give “mini-lecture</a:t>
            </a:r>
            <a:r>
              <a:rPr lang="en-US" dirty="0"/>
              <a:t>” </a:t>
            </a:r>
            <a:r>
              <a:rPr lang="en-US" dirty="0" smtClean="0"/>
              <a:t>reviewing trouble spots</a:t>
            </a:r>
            <a:r>
              <a:rPr lang="en-US" dirty="0"/>
              <a:t> </a:t>
            </a:r>
            <a:r>
              <a:rPr lang="en-US" dirty="0" smtClean="0"/>
              <a:t>or guidance. </a:t>
            </a:r>
          </a:p>
          <a:p>
            <a:r>
              <a:rPr lang="en-US" dirty="0"/>
              <a:t>P</a:t>
            </a:r>
            <a:r>
              <a:rPr lang="en-US" dirty="0" smtClean="0"/>
              <a:t>roblem </a:t>
            </a:r>
            <a:r>
              <a:rPr lang="en-US" dirty="0"/>
              <a:t>solving portion </a:t>
            </a:r>
            <a:r>
              <a:rPr lang="en-US" dirty="0" smtClean="0"/>
              <a:t>- peer-learning format: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b="1" dirty="0" smtClean="0"/>
              <a:t>stand</a:t>
            </a:r>
            <a:r>
              <a:rPr lang="en-US" dirty="0" smtClean="0"/>
              <a:t> and work in teams of 3 </a:t>
            </a:r>
            <a:r>
              <a:rPr lang="en-US" dirty="0"/>
              <a:t>-</a:t>
            </a:r>
            <a:r>
              <a:rPr lang="en-US" dirty="0" smtClean="0"/>
              <a:t> 4 at “huddle-boards” to solve problems.</a:t>
            </a:r>
          </a:p>
          <a:p>
            <a:pPr lvl="3"/>
            <a:r>
              <a:rPr lang="en-US" dirty="0" smtClean="0"/>
              <a:t>Teams determined by grade in prerequisite course.</a:t>
            </a:r>
          </a:p>
          <a:p>
            <a:pPr lvl="3"/>
            <a:r>
              <a:rPr lang="en-US" dirty="0"/>
              <a:t>U</a:t>
            </a:r>
            <a:r>
              <a:rPr lang="en-US" dirty="0" smtClean="0"/>
              <a:t>sed iPads to access problems.</a:t>
            </a:r>
          </a:p>
          <a:p>
            <a:pPr lvl="3"/>
            <a:r>
              <a:rPr lang="en-US" dirty="0" smtClean="0"/>
              <a:t>Problems taken from text.</a:t>
            </a:r>
          </a:p>
          <a:p>
            <a:pPr lvl="2"/>
            <a:r>
              <a:rPr lang="en-US" dirty="0" smtClean="0"/>
              <a:t>Roamed </a:t>
            </a:r>
            <a:r>
              <a:rPr lang="en-US" dirty="0"/>
              <a:t>from team to </a:t>
            </a:r>
            <a:r>
              <a:rPr lang="en-US" dirty="0" smtClean="0"/>
              <a:t>team.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ncorporated </a:t>
            </a:r>
            <a:r>
              <a:rPr lang="en-US" dirty="0" err="1"/>
              <a:t>i</a:t>
            </a:r>
            <a:r>
              <a:rPr lang="en-US" dirty="0"/>
              <a:t>&gt;Clicker® questions.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“Flipped” Organic Classes at RCGC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1037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64364"/>
              </p:ext>
            </p:extLst>
          </p:nvPr>
        </p:nvGraphicFramePr>
        <p:xfrm>
          <a:off x="457200" y="1676400"/>
          <a:ext cx="8262939" cy="444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554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Flipped Organic Classroom at Rowan College at Gloucester County</vt:lpstr>
      <vt:lpstr>Agenda</vt:lpstr>
      <vt:lpstr>PowerPoint Presentation</vt:lpstr>
      <vt:lpstr>PowerPoint Presentation</vt:lpstr>
      <vt:lpstr>“Flipped” Organic Classes at RCGC</vt:lpstr>
      <vt:lpstr>Before Class</vt:lpstr>
      <vt:lpstr>During Class</vt:lpstr>
      <vt:lpstr>“Flipped” Organic Classes at RCGC</vt:lpstr>
      <vt:lpstr>Student Outcomes</vt:lpstr>
      <vt:lpstr>Student Outcomes</vt:lpstr>
      <vt:lpstr>Student Outcomes</vt:lpstr>
      <vt:lpstr>Student Outcomes</vt:lpstr>
      <vt:lpstr>Student Outcomes</vt:lpstr>
      <vt:lpstr>Student Outcomes</vt:lpstr>
      <vt:lpstr>Student Outcomes</vt:lpstr>
      <vt:lpstr>Student Survey Results – Organic I</vt:lpstr>
      <vt:lpstr>Student Survey Results – Organic I</vt:lpstr>
      <vt:lpstr>Student Survey Results – Organic I</vt:lpstr>
      <vt:lpstr>Student Survey Results – Organic II</vt:lpstr>
      <vt:lpstr>Student Survey Results – Organic II</vt:lpstr>
      <vt:lpstr>Student Survey Results – Organic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the Classroom</dc:title>
  <dc:creator>GCC</dc:creator>
  <cp:lastModifiedBy>Robert</cp:lastModifiedBy>
  <cp:revision>299</cp:revision>
  <cp:lastPrinted>2014-06-05T14:53:25Z</cp:lastPrinted>
  <dcterms:created xsi:type="dcterms:W3CDTF">2014-01-12T20:32:20Z</dcterms:created>
  <dcterms:modified xsi:type="dcterms:W3CDTF">2016-06-16T18:58:52Z</dcterms:modified>
</cp:coreProperties>
</file>