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0" r:id="rId2"/>
    <p:sldId id="310" r:id="rId3"/>
    <p:sldId id="307" r:id="rId4"/>
    <p:sldId id="308" r:id="rId5"/>
    <p:sldId id="284" r:id="rId6"/>
    <p:sldId id="286" r:id="rId7"/>
    <p:sldId id="302" r:id="rId8"/>
    <p:sldId id="287" r:id="rId9"/>
    <p:sldId id="288" r:id="rId10"/>
    <p:sldId id="291" r:id="rId11"/>
    <p:sldId id="293" r:id="rId12"/>
    <p:sldId id="292" r:id="rId13"/>
    <p:sldId id="311" r:id="rId14"/>
    <p:sldId id="312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turner\Desktop\Atlanta\spring%202013%20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Faculty%20of%20the%20Future%20Conference\Flipped%20Classroom%20Data%20Analysis%20Spring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Spring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Fall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onfChem\Flipped%20Classroom%20Data%20Analysis%20thru%20Fall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CWCS%20Workshop%20Active%20Learning%20in%20Organic%20Chemistry%20%202015\Flipped%20Classroom%20Data%20Analysis%20thru%20Spring%20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CWCS%20Workshop%20Active%20Learning%20in%20Organic%20Chemistry%20%202015\Flipped%20Classroom%20Data%20Analysis%20thru%20Spring%20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CWCS%20Workshop%20Active%20Learning%20in%20Organic%20Chemistry%20%202015\DWF%20Analysis%20CHM%20201_20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ert\Documents\Gloucester%20County%20College\cCWCS%20Workshop%20Active%20Learning%20in%20Organic%20Chemistry%20%202015\DWF%20Analysis%20CHM%20201_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082796468623246E-3"/>
          <c:y val="0.15628130582687402"/>
          <c:w val="0.99119170966487924"/>
          <c:h val="0.6924981210659966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STEM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-4.5454545454545452E-3"/>
                  <c:y val="2.84995812020203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Sheet6!$A$2:$A$5</c:f>
              <c:strCache>
                <c:ptCount val="4"/>
                <c:pt idx="0">
                  <c:v>Traditional</c:v>
                </c:pt>
                <c:pt idx="1">
                  <c:v>Web 
Enhanced</c:v>
                </c:pt>
                <c:pt idx="2">
                  <c:v>Hybrid</c:v>
                </c:pt>
                <c:pt idx="3">
                  <c:v>Online</c:v>
                </c:pt>
              </c:strCache>
            </c:strRef>
          </c:cat>
          <c:val>
            <c:numRef>
              <c:f>Sheet6!$B$2:$B$5</c:f>
              <c:numCache>
                <c:formatCode>General</c:formatCode>
                <c:ptCount val="4"/>
                <c:pt idx="0">
                  <c:v>96</c:v>
                </c:pt>
                <c:pt idx="1">
                  <c:v>119</c:v>
                </c:pt>
                <c:pt idx="2">
                  <c:v>40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GCC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Sheet6!$A$2:$A$5</c:f>
              <c:strCache>
                <c:ptCount val="4"/>
                <c:pt idx="0">
                  <c:v>Traditional</c:v>
                </c:pt>
                <c:pt idx="1">
                  <c:v>Web 
Enhanced</c:v>
                </c:pt>
                <c:pt idx="2">
                  <c:v>Hybrid</c:v>
                </c:pt>
                <c:pt idx="3">
                  <c:v>Online</c:v>
                </c:pt>
              </c:strCache>
            </c:strRef>
          </c:cat>
          <c:val>
            <c:numRef>
              <c:f>Sheet6!$C$2:$C$5</c:f>
              <c:numCache>
                <c:formatCode>General</c:formatCode>
                <c:ptCount val="4"/>
                <c:pt idx="0">
                  <c:v>394</c:v>
                </c:pt>
                <c:pt idx="1">
                  <c:v>63</c:v>
                </c:pt>
                <c:pt idx="2">
                  <c:v>39</c:v>
                </c:pt>
                <c:pt idx="3">
                  <c:v>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84859264"/>
        <c:axId val="184746368"/>
        <c:axId val="0"/>
      </c:bar3DChart>
      <c:catAx>
        <c:axId val="184859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46368"/>
        <c:crosses val="autoZero"/>
        <c:auto val="1"/>
        <c:lblAlgn val="ctr"/>
        <c:lblOffset val="100"/>
        <c:noMultiLvlLbl val="0"/>
      </c:catAx>
      <c:valAx>
        <c:axId val="1847463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85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Student Satisfaction with Inverted Format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0258092738407699E-2"/>
                  <c:y val="6.29868305935442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8346821230679504E-2"/>
                  <c:y val="-0.302888750748261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Sheet1!$A$396:$D$396</c:f>
              <c:strCache>
                <c:ptCount val="4"/>
                <c:pt idx="0">
                  <c:v>very unsatisfied             </c:v>
                </c:pt>
                <c:pt idx="1">
                  <c:v>unsatisfied            </c:v>
                </c:pt>
                <c:pt idx="2">
                  <c:v>satisfied                </c:v>
                </c:pt>
                <c:pt idx="3">
                  <c:v> very satisfied</c:v>
                </c:pt>
              </c:strCache>
            </c:strRef>
          </c:cat>
          <c:val>
            <c:numRef>
              <c:f>Sheet1!$A$399:$D$399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24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Student Preceived Level of Understanding vs. Traditional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0303925077547124"/>
                  <c:y val="8.68902279661523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6169191919191919"/>
                  <c:y val="-0.155349916666648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1730659614517883"/>
                  <c:y val="-0.273168128735292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5597716005196322"/>
                  <c:y val="8.95415920507122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Sheet1!$J$396:$N$396</c:f>
              <c:strCache>
                <c:ptCount val="5"/>
                <c:pt idx="0">
                  <c:v>much worse</c:v>
                </c:pt>
                <c:pt idx="1">
                  <c:v>worse   </c:v>
                </c:pt>
                <c:pt idx="2">
                  <c:v>about the same                     </c:v>
                </c:pt>
                <c:pt idx="3">
                  <c:v>greater</c:v>
                </c:pt>
                <c:pt idx="4">
                  <c:v>much greater</c:v>
                </c:pt>
              </c:strCache>
            </c:strRef>
          </c:cat>
          <c:val>
            <c:numRef>
              <c:f>Sheet1!$J$399:$N$399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Helped with the Study of Organic Chemistry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4684601924759407E-2"/>
                  <c:y val="9.52858431758530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402225346831646"/>
                  <c:y val="-0.159378690944881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9885458067741532"/>
                  <c:y val="3.53986220472440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Sheet1!$Q$396:$S$396</c:f>
              <c:strCache>
                <c:ptCount val="3"/>
                <c:pt idx="0">
                  <c:v>not at all</c:v>
                </c:pt>
                <c:pt idx="1">
                  <c:v>somewhat</c:v>
                </c:pt>
                <c:pt idx="2">
                  <c:v>significantly</c:v>
                </c:pt>
              </c:strCache>
            </c:strRef>
          </c:cat>
          <c:val>
            <c:numRef>
              <c:f>Sheet1!$Q$399:$S$399</c:f>
              <c:numCache>
                <c:formatCode>General</c:formatCode>
                <c:ptCount val="3"/>
                <c:pt idx="0">
                  <c:v>3</c:v>
                </c:pt>
                <c:pt idx="1">
                  <c:v>26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Student Satisfaction with Inverted Format</a:t>
            </a:r>
            <a:endParaRPr lang="en-US">
              <a:effectLst/>
            </a:endParaRP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012886891497054"/>
                  <c:y val="0.10904014269885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636699598870895"/>
                  <c:y val="3.7756329991319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8082689545882239E-2"/>
                  <c:y val="-0.3433527774346493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Sheet1!$A$447:$D$447</c:f>
              <c:strCache>
                <c:ptCount val="4"/>
                <c:pt idx="0">
                  <c:v>very unsatisfied             </c:v>
                </c:pt>
                <c:pt idx="1">
                  <c:v>unsatisfied            </c:v>
                </c:pt>
                <c:pt idx="2">
                  <c:v>satisfied                </c:v>
                </c:pt>
                <c:pt idx="3">
                  <c:v> very satisfied</c:v>
                </c:pt>
              </c:strCache>
            </c:strRef>
          </c:cat>
          <c:val>
            <c:numRef>
              <c:f>Sheet1!$A$450:$D$450</c:f>
              <c:numCache>
                <c:formatCode>General</c:formatCode>
                <c:ptCount val="4"/>
                <c:pt idx="0">
                  <c:v>3</c:v>
                </c:pt>
                <c:pt idx="1">
                  <c:v>7.5</c:v>
                </c:pt>
                <c:pt idx="2">
                  <c:v>18.5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Student Preceived Level of Understanding vs. Traditional</a:t>
            </a:r>
            <a:endParaRPr lang="en-US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796117331242354E-3"/>
          <c:y val="0.2754419208420737"/>
          <c:w val="0.98555670694078945"/>
          <c:h val="0.6247942384563325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7829382333766875E-2"/>
                  <c:y val="1.30985113996697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912110285279761"/>
                  <c:y val="6.1585010207057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66389910957392"/>
                  <c:y val="-0.188808273965754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4993751073171929"/>
                  <c:y val="-0.126734783152105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4214299946672311E-2"/>
                  <c:y val="0.103810576245693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Sheet1!$J$447:$N$447</c:f>
              <c:strCache>
                <c:ptCount val="5"/>
                <c:pt idx="0">
                  <c:v>much worse</c:v>
                </c:pt>
                <c:pt idx="1">
                  <c:v>worse   </c:v>
                </c:pt>
                <c:pt idx="2">
                  <c:v>about the same                     </c:v>
                </c:pt>
                <c:pt idx="3">
                  <c:v>greater</c:v>
                </c:pt>
                <c:pt idx="4">
                  <c:v>much greater</c:v>
                </c:pt>
              </c:strCache>
            </c:strRef>
          </c:cat>
          <c:val>
            <c:numRef>
              <c:f>Sheet1!$J$450:$N$450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11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Helped with the Study of Organic Chemistry</a:t>
            </a:r>
            <a:endParaRPr lang="en-US">
              <a:effectLst/>
            </a:endParaRP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0534390560992959"/>
                  <c:y val="8.7375725761552531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812397282115438"/>
                  <c:y val="-0.2604623001670246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957097652513059"/>
                  <c:y val="2.408315437842997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Sheet1!$Q$447:$S$447</c:f>
              <c:strCache>
                <c:ptCount val="3"/>
                <c:pt idx="0">
                  <c:v>not at all</c:v>
                </c:pt>
                <c:pt idx="1">
                  <c:v>somewhat</c:v>
                </c:pt>
                <c:pt idx="2">
                  <c:v>significantly</c:v>
                </c:pt>
              </c:strCache>
            </c:strRef>
          </c:cat>
          <c:val>
            <c:numRef>
              <c:f>Sheet1!$Q$450:$S$450</c:f>
              <c:numCache>
                <c:formatCode>General</c:formatCode>
                <c:ptCount val="3"/>
                <c:pt idx="0">
                  <c:v>6</c:v>
                </c:pt>
                <c:pt idx="1">
                  <c:v>17.5</c:v>
                </c:pt>
                <c:pt idx="2">
                  <c:v>13.5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3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Sheet1!$A$241:$A$243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Other</c:v>
                </c:pt>
              </c:strCache>
            </c:strRef>
          </c:cat>
          <c:val>
            <c:numRef>
              <c:f>Sheet1!$B$241:$B$243</c:f>
              <c:numCache>
                <c:formatCode>General</c:formatCode>
                <c:ptCount val="3"/>
                <c:pt idx="0">
                  <c:v>31</c:v>
                </c:pt>
                <c:pt idx="1">
                  <c:v>22</c:v>
                </c:pt>
                <c:pt idx="2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Organic Chemistry I Exam Averages - Traditional Lecture Format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Sheet1!$A$97</c:f>
              <c:strCache>
                <c:ptCount val="1"/>
                <c:pt idx="0">
                  <c:v>Spring 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125784568847853E-3"/>
                  <c:y val="6.259317264488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3639367721951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7321336108049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0125784568847853E-3"/>
                  <c:y val="5.8911494177561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Sheet1!$B$97:$E$97</c:f>
              <c:numCache>
                <c:formatCode>General</c:formatCode>
                <c:ptCount val="4"/>
                <c:pt idx="0">
                  <c:v>155</c:v>
                </c:pt>
                <c:pt idx="1">
                  <c:v>143</c:v>
                </c:pt>
                <c:pt idx="2">
                  <c:v>122</c:v>
                </c:pt>
                <c:pt idx="3">
                  <c:v>107</c:v>
                </c:pt>
              </c:numCache>
            </c:numRef>
          </c:val>
        </c:ser>
        <c:ser>
          <c:idx val="1"/>
          <c:order val="1"/>
          <c:tx>
            <c:strRef>
              <c:f>Sheet1!$A$98</c:f>
              <c:strCache>
                <c:ptCount val="1"/>
                <c:pt idx="0">
                  <c:v>Fall 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125784568847853E-3"/>
                  <c:y val="5.8911494177561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8742145686440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3793690948093897E-17"/>
                  <c:y val="6.2593462563658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9957399335854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Sheet1!$B$98:$E$98</c:f>
              <c:numCache>
                <c:formatCode>General</c:formatCode>
                <c:ptCount val="4"/>
                <c:pt idx="0">
                  <c:v>158</c:v>
                </c:pt>
                <c:pt idx="1">
                  <c:v>130</c:v>
                </c:pt>
                <c:pt idx="2">
                  <c:v>123</c:v>
                </c:pt>
                <c:pt idx="3">
                  <c:v>116</c:v>
                </c:pt>
              </c:numCache>
            </c:numRef>
          </c:val>
        </c:ser>
        <c:ser>
          <c:idx val="2"/>
          <c:order val="2"/>
          <c:tx>
            <c:strRef>
              <c:f>Sheet1!$A$99</c:f>
              <c:strCache>
                <c:ptCount val="1"/>
                <c:pt idx="0">
                  <c:v>Spring 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125784568847853E-3"/>
                  <c:y val="5.8911494177561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984701085170784E-3"/>
                  <c:y val="6.8742145686440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8574800080213589E-4"/>
                  <c:y val="5.5658922443909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125784568847853E-3"/>
                  <c:y val="6.6275430949756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Sheet1!$B$99:$E$99</c:f>
              <c:numCache>
                <c:formatCode>General</c:formatCode>
                <c:ptCount val="4"/>
                <c:pt idx="0">
                  <c:v>164</c:v>
                </c:pt>
                <c:pt idx="1">
                  <c:v>130</c:v>
                </c:pt>
                <c:pt idx="2">
                  <c:v>131</c:v>
                </c:pt>
                <c:pt idx="3">
                  <c:v>120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7319808"/>
        <c:axId val="187321344"/>
        <c:axId val="0"/>
      </c:bar3DChart>
      <c:catAx>
        <c:axId val="187319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321344"/>
        <c:crosses val="autoZero"/>
        <c:auto val="1"/>
        <c:lblAlgn val="ctr"/>
        <c:lblOffset val="100"/>
        <c:noMultiLvlLbl val="0"/>
      </c:catAx>
      <c:valAx>
        <c:axId val="187321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Out of 200 Points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7319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Organic Chemistry I Exam Averages - Inverted Classroom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Sheet1!$A$100</c:f>
              <c:strCache>
                <c:ptCount val="1"/>
                <c:pt idx="0">
                  <c:v>Fall 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615474795013573E-3"/>
                  <c:y val="6.0244742289015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6938602543350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6.3591672416183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7230949590027146E-3"/>
                  <c:y val="6.3591672416183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Sheet1!$B$100:$E$100</c:f>
              <c:numCache>
                <c:formatCode>General</c:formatCode>
                <c:ptCount val="4"/>
                <c:pt idx="0">
                  <c:v>160</c:v>
                </c:pt>
                <c:pt idx="1">
                  <c:v>149</c:v>
                </c:pt>
                <c:pt idx="2">
                  <c:v>154</c:v>
                </c:pt>
                <c:pt idx="3">
                  <c:v>141</c:v>
                </c:pt>
              </c:numCache>
            </c:numRef>
          </c:val>
        </c:ser>
        <c:ser>
          <c:idx val="1"/>
          <c:order val="1"/>
          <c:tx>
            <c:strRef>
              <c:f>Sheet1!$A$101</c:f>
              <c:strCache>
                <c:ptCount val="1"/>
                <c:pt idx="0">
                  <c:v>Spring 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5.3550882034680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615474795013573E-3"/>
                  <c:y val="5.6897812161848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15474795013573E-3"/>
                  <c:y val="5.3550882034680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615474795013573E-3"/>
                  <c:y val="6.0244742289015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Sheet1!$B$101:$E$101</c:f>
              <c:numCache>
                <c:formatCode>General</c:formatCode>
                <c:ptCount val="4"/>
                <c:pt idx="0">
                  <c:v>160</c:v>
                </c:pt>
                <c:pt idx="1">
                  <c:v>159</c:v>
                </c:pt>
                <c:pt idx="2">
                  <c:v>156</c:v>
                </c:pt>
                <c:pt idx="3">
                  <c:v>138</c:v>
                </c:pt>
              </c:numCache>
            </c:numRef>
          </c:val>
        </c:ser>
        <c:ser>
          <c:idx val="2"/>
          <c:order val="2"/>
          <c:tx>
            <c:strRef>
              <c:f>Sheet1!$A$102</c:f>
              <c:strCache>
                <c:ptCount val="1"/>
                <c:pt idx="0">
                  <c:v>Fall 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6.0244742289015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0244742289015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15474795012892E-3"/>
                  <c:y val="6.6938602543350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3591672416183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Sheet1!$B$102:$E$102</c:f>
              <c:numCache>
                <c:formatCode>General</c:formatCode>
                <c:ptCount val="4"/>
                <c:pt idx="0">
                  <c:v>142</c:v>
                </c:pt>
                <c:pt idx="1">
                  <c:v>156</c:v>
                </c:pt>
                <c:pt idx="2">
                  <c:v>129</c:v>
                </c:pt>
                <c:pt idx="3">
                  <c:v>130</c:v>
                </c:pt>
              </c:numCache>
            </c:numRef>
          </c:val>
        </c:ser>
        <c:ser>
          <c:idx val="3"/>
          <c:order val="3"/>
          <c:tx>
            <c:strRef>
              <c:f>Sheet1!$A$103</c:f>
              <c:strCache>
                <c:ptCount val="1"/>
                <c:pt idx="0">
                  <c:v>Spring 2014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92746344518568E-3"/>
                  <c:y val="6.109937345922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85492689037136E-3"/>
                  <c:y val="5.788361696136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8236347467806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4.8236347467806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Sheet1!$B$103:$E$103</c:f>
              <c:numCache>
                <c:formatCode>General</c:formatCode>
                <c:ptCount val="4"/>
                <c:pt idx="0">
                  <c:v>157</c:v>
                </c:pt>
                <c:pt idx="1">
                  <c:v>154</c:v>
                </c:pt>
                <c:pt idx="2">
                  <c:v>135</c:v>
                </c:pt>
                <c:pt idx="3">
                  <c:v>113</c:v>
                </c:pt>
              </c:numCache>
            </c:numRef>
          </c:val>
        </c:ser>
        <c:ser>
          <c:idx val="4"/>
          <c:order val="4"/>
          <c:tx>
            <c:strRef>
              <c:f>Sheet1!$A$104</c:f>
              <c:strCache>
                <c:ptCount val="1"/>
                <c:pt idx="0">
                  <c:v>Fall 2014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92746344518263E-3"/>
                  <c:y val="5.7883616961368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230949590027146E-3"/>
                  <c:y val="5.6897812161848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385492689037136E-3"/>
                  <c:y val="5.4667860463514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078239033555707E-3"/>
                  <c:y val="5.788361696136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Sheet1!$B$96:$E$96</c:f>
              <c:strCache>
                <c:ptCount val="4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</c:strCache>
            </c:strRef>
          </c:cat>
          <c:val>
            <c:numRef>
              <c:f>Sheet1!$B$104:$E$104</c:f>
              <c:numCache>
                <c:formatCode>General</c:formatCode>
                <c:ptCount val="4"/>
                <c:pt idx="0">
                  <c:v>160</c:v>
                </c:pt>
                <c:pt idx="1">
                  <c:v>160</c:v>
                </c:pt>
                <c:pt idx="2">
                  <c:v>149</c:v>
                </c:pt>
                <c:pt idx="3">
                  <c:v>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9425920"/>
        <c:axId val="189452288"/>
        <c:axId val="0"/>
      </c:bar3DChart>
      <c:catAx>
        <c:axId val="189425920"/>
        <c:scaling>
          <c:orientation val="minMax"/>
        </c:scaling>
        <c:delete val="0"/>
        <c:axPos val="b"/>
        <c:majorTickMark val="out"/>
        <c:minorTickMark val="none"/>
        <c:tickLblPos val="nextTo"/>
        <c:crossAx val="189452288"/>
        <c:crosses val="autoZero"/>
        <c:auto val="1"/>
        <c:lblAlgn val="ctr"/>
        <c:lblOffset val="100"/>
        <c:noMultiLvlLbl val="0"/>
      </c:catAx>
      <c:valAx>
        <c:axId val="189452288"/>
        <c:scaling>
          <c:orientation val="minMax"/>
          <c:max val="1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Out of 200 Points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9425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Organic Chemistry I Total Point Averages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5.5556025712286119E-3"/>
                  <c:y val="7.414144783470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556025712286119E-3"/>
                  <c:y val="6.605647563666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7190126218987E-3"/>
                  <c:y val="6.7230750101823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562558850538116E-3"/>
                  <c:y val="7.1860373433427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8334885648923538E-3"/>
                  <c:y val="6.1426580230343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334885648923538E-3"/>
                  <c:y val="7.6422522235986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777777777777779E-3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0836506758201389E-3"/>
                  <c:y val="6.565162846238879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Sheet1!$P$97:$P$104</c:f>
              <c:strCache>
                <c:ptCount val="8"/>
                <c:pt idx="0">
                  <c:v>Spring 2011</c:v>
                </c:pt>
                <c:pt idx="1">
                  <c:v>Fall 2011</c:v>
                </c:pt>
                <c:pt idx="2">
                  <c:v>Spring 2012</c:v>
                </c:pt>
                <c:pt idx="3">
                  <c:v>Fall 2012</c:v>
                </c:pt>
                <c:pt idx="4">
                  <c:v>Spring 2013</c:v>
                </c:pt>
                <c:pt idx="5">
                  <c:v>Fall 2013</c:v>
                </c:pt>
                <c:pt idx="6">
                  <c:v>Spring 2014</c:v>
                </c:pt>
                <c:pt idx="7">
                  <c:v>Fall 2014</c:v>
                </c:pt>
              </c:strCache>
            </c:strRef>
          </c:cat>
          <c:val>
            <c:numRef>
              <c:f>Sheet1!$Q$97:$Q$104</c:f>
              <c:numCache>
                <c:formatCode>General</c:formatCode>
                <c:ptCount val="8"/>
                <c:pt idx="0">
                  <c:v>735</c:v>
                </c:pt>
                <c:pt idx="1">
                  <c:v>722</c:v>
                </c:pt>
                <c:pt idx="2">
                  <c:v>716</c:v>
                </c:pt>
                <c:pt idx="3">
                  <c:v>795</c:v>
                </c:pt>
                <c:pt idx="4">
                  <c:v>809</c:v>
                </c:pt>
                <c:pt idx="5">
                  <c:v>760</c:v>
                </c:pt>
                <c:pt idx="6">
                  <c:v>781</c:v>
                </c:pt>
                <c:pt idx="7">
                  <c:v>778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808384"/>
        <c:axId val="187814272"/>
        <c:axId val="0"/>
      </c:bar3DChart>
      <c:catAx>
        <c:axId val="187808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87814272"/>
        <c:crosses val="autoZero"/>
        <c:auto val="1"/>
        <c:lblAlgn val="ctr"/>
        <c:lblOffset val="100"/>
        <c:noMultiLvlLbl val="0"/>
      </c:catAx>
      <c:valAx>
        <c:axId val="187814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Ave. Total Points (out of 1000)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7208438567820537E-2"/>
              <c:y val="0.365199236459078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780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Organic Chemistry II Exam Averages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Sheet1!$G$29</c:f>
              <c:strCache>
                <c:ptCount val="1"/>
                <c:pt idx="0">
                  <c:v>Exam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356234096692112E-3"/>
                  <c:y val="7.9100225591352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199547319143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812459773554274E-3"/>
                  <c:y val="6.199547319143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7624919547108548E-3"/>
                  <c:y val="6.5439666146512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43737932066282E-3"/>
                  <c:y val="5.8551280236352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812459773554274E-3"/>
                  <c:y val="5.166289432619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Sheet1!$H$28:$M$28</c:f>
              <c:strCache>
                <c:ptCount val="6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Fall 2013</c:v>
                </c:pt>
                <c:pt idx="4">
                  <c:v>Spring 2014</c:v>
                </c:pt>
                <c:pt idx="5">
                  <c:v>Spring 2015</c:v>
                </c:pt>
              </c:strCache>
            </c:strRef>
          </c:cat>
          <c:val>
            <c:numRef>
              <c:f>Sheet1!$H$29:$M$29</c:f>
              <c:numCache>
                <c:formatCode>General</c:formatCode>
                <c:ptCount val="6"/>
                <c:pt idx="0">
                  <c:v>116</c:v>
                </c:pt>
                <c:pt idx="1">
                  <c:v>120</c:v>
                </c:pt>
                <c:pt idx="2">
                  <c:v>126</c:v>
                </c:pt>
                <c:pt idx="3">
                  <c:v>149</c:v>
                </c:pt>
                <c:pt idx="4">
                  <c:v>141</c:v>
                </c:pt>
                <c:pt idx="5">
                  <c:v>130</c:v>
                </c:pt>
              </c:numCache>
            </c:numRef>
          </c:val>
        </c:ser>
        <c:ser>
          <c:idx val="1"/>
          <c:order val="1"/>
          <c:tx>
            <c:strRef>
              <c:f>Sheet1!$G$30</c:f>
              <c:strCache>
                <c:ptCount val="1"/>
                <c:pt idx="0">
                  <c:v>Exam 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356234096692112E-3"/>
                  <c:y val="7.5145214311784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5439666146512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43737932066282E-3"/>
                  <c:y val="5.5107087281273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643737932066282E-3"/>
                  <c:y val="6.199547319143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624919547108548E-3"/>
                  <c:y val="6.5439666146512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7624919547108548E-3"/>
                  <c:y val="5.5107087281273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Sheet1!$H$28:$M$28</c:f>
              <c:strCache>
                <c:ptCount val="6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Fall 2013</c:v>
                </c:pt>
                <c:pt idx="4">
                  <c:v>Spring 2014</c:v>
                </c:pt>
                <c:pt idx="5">
                  <c:v>Spring 2015</c:v>
                </c:pt>
              </c:strCache>
            </c:strRef>
          </c:cat>
          <c:val>
            <c:numRef>
              <c:f>Sheet1!$H$30:$M$30</c:f>
              <c:numCache>
                <c:formatCode>General</c:formatCode>
                <c:ptCount val="6"/>
                <c:pt idx="0">
                  <c:v>161</c:v>
                </c:pt>
                <c:pt idx="1">
                  <c:v>136</c:v>
                </c:pt>
                <c:pt idx="2">
                  <c:v>135</c:v>
                </c:pt>
                <c:pt idx="3">
                  <c:v>153</c:v>
                </c:pt>
                <c:pt idx="4">
                  <c:v>155</c:v>
                </c:pt>
                <c:pt idx="5">
                  <c:v>173</c:v>
                </c:pt>
              </c:numCache>
            </c:numRef>
          </c:val>
        </c:ser>
        <c:ser>
          <c:idx val="2"/>
          <c:order val="2"/>
          <c:tx>
            <c:strRef>
              <c:f>Sheet1!$G$31</c:f>
              <c:strCache>
                <c:ptCount val="1"/>
                <c:pt idx="0">
                  <c:v>Exam 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812459773554274E-3"/>
                  <c:y val="6.8883859101591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8551280236352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8978222327388533E-17"/>
                  <c:y val="6.199547319143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8883859101591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624919547108548E-3"/>
                  <c:y val="6.199520199513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7624919547108548E-3"/>
                  <c:y val="5.166289432619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Sheet1!$H$28:$M$28</c:f>
              <c:strCache>
                <c:ptCount val="6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Fall 2013</c:v>
                </c:pt>
                <c:pt idx="4">
                  <c:v>Spring 2014</c:v>
                </c:pt>
                <c:pt idx="5">
                  <c:v>Spring 2015</c:v>
                </c:pt>
              </c:strCache>
            </c:strRef>
          </c:cat>
          <c:val>
            <c:numRef>
              <c:f>Sheet1!$H$31:$M$31</c:f>
              <c:numCache>
                <c:formatCode>General</c:formatCode>
                <c:ptCount val="6"/>
                <c:pt idx="0">
                  <c:v>101</c:v>
                </c:pt>
                <c:pt idx="1">
                  <c:v>89</c:v>
                </c:pt>
                <c:pt idx="2">
                  <c:v>104</c:v>
                </c:pt>
                <c:pt idx="3">
                  <c:v>109</c:v>
                </c:pt>
                <c:pt idx="4">
                  <c:v>114</c:v>
                </c:pt>
                <c:pt idx="5">
                  <c:v>144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856768"/>
        <c:axId val="187858304"/>
        <c:axId val="0"/>
      </c:bar3DChart>
      <c:catAx>
        <c:axId val="187856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858304"/>
        <c:crosses val="autoZero"/>
        <c:auto val="1"/>
        <c:lblAlgn val="ctr"/>
        <c:lblOffset val="100"/>
        <c:noMultiLvlLbl val="0"/>
      </c:catAx>
      <c:valAx>
        <c:axId val="187858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Points (out of 200)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7856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Organic Chemistry II Total Point Averages</a:t>
            </a:r>
            <a:endParaRPr lang="en-US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496407646013946E-2"/>
          <c:y val="0.16426447670603675"/>
          <c:w val="0.8936180704684642"/>
          <c:h val="0.76996288549868763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-0.110459051582927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3366339268369921E-3"/>
                  <c:y val="-9.573117803853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9.573117803853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0.254055818640733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2244226178913278E-3"/>
                  <c:y val="-0.19882629284926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122113089456639E-3"/>
                  <c:y val="-0.23196400832414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Sheet1!$R$28:$R$33</c:f>
              <c:strCache>
                <c:ptCount val="6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Fall 2013</c:v>
                </c:pt>
                <c:pt idx="4">
                  <c:v>Spring 2014</c:v>
                </c:pt>
                <c:pt idx="5">
                  <c:v>Spring 2015</c:v>
                </c:pt>
              </c:strCache>
            </c:strRef>
          </c:cat>
          <c:val>
            <c:numRef>
              <c:f>Sheet1!$S$28:$S$33</c:f>
              <c:numCache>
                <c:formatCode>General</c:formatCode>
                <c:ptCount val="6"/>
                <c:pt idx="0">
                  <c:v>717</c:v>
                </c:pt>
                <c:pt idx="1">
                  <c:v>689</c:v>
                </c:pt>
                <c:pt idx="2">
                  <c:v>692</c:v>
                </c:pt>
                <c:pt idx="3">
                  <c:v>796</c:v>
                </c:pt>
                <c:pt idx="4">
                  <c:v>754</c:v>
                </c:pt>
                <c:pt idx="5">
                  <c:v>779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951360"/>
        <c:axId val="187958400"/>
        <c:axId val="0"/>
      </c:bar3DChart>
      <c:catAx>
        <c:axId val="187951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87958400"/>
        <c:crosses val="autoZero"/>
        <c:auto val="1"/>
        <c:lblAlgn val="ctr"/>
        <c:lblOffset val="100"/>
        <c:noMultiLvlLbl val="0"/>
      </c:catAx>
      <c:valAx>
        <c:axId val="187958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Ave.</a:t>
                </a:r>
                <a:r>
                  <a:rPr lang="en-US" baseline="0" dirty="0" smtClean="0"/>
                  <a:t> Total Points (out of 1000)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7746096131922903E-2"/>
              <c:y val="0.440175500450503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7951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Organic Chemistry I DFW Rate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cat>
            <c:strRef>
              <c:f>Sheet1!$A$38:$A$45</c:f>
              <c:strCache>
                <c:ptCount val="8"/>
                <c:pt idx="0">
                  <c:v>Spring 2011</c:v>
                </c:pt>
                <c:pt idx="1">
                  <c:v>Fall 2011</c:v>
                </c:pt>
                <c:pt idx="2">
                  <c:v>Spring 2012</c:v>
                </c:pt>
                <c:pt idx="3">
                  <c:v>Fall 2012</c:v>
                </c:pt>
                <c:pt idx="4">
                  <c:v>Spring 2013</c:v>
                </c:pt>
                <c:pt idx="5">
                  <c:v>Fall 2013</c:v>
                </c:pt>
                <c:pt idx="6">
                  <c:v>Spring 2014</c:v>
                </c:pt>
                <c:pt idx="7">
                  <c:v>Fall 2014</c:v>
                </c:pt>
              </c:strCache>
            </c:strRef>
          </c:cat>
          <c:val>
            <c:numRef>
              <c:f>Sheet1!$B$38:$B$45</c:f>
              <c:numCache>
                <c:formatCode>General</c:formatCode>
                <c:ptCount val="8"/>
                <c:pt idx="0">
                  <c:v>31</c:v>
                </c:pt>
                <c:pt idx="1">
                  <c:v>48</c:v>
                </c:pt>
                <c:pt idx="2">
                  <c:v>38</c:v>
                </c:pt>
                <c:pt idx="3">
                  <c:v>31</c:v>
                </c:pt>
                <c:pt idx="4">
                  <c:v>32</c:v>
                </c:pt>
                <c:pt idx="5">
                  <c:v>46</c:v>
                </c:pt>
                <c:pt idx="6">
                  <c:v>29</c:v>
                </c:pt>
                <c:pt idx="7">
                  <c:v>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998592"/>
        <c:axId val="188000512"/>
      </c:lineChart>
      <c:catAx>
        <c:axId val="187998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Semester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88000512"/>
        <c:crosses val="autoZero"/>
        <c:auto val="1"/>
        <c:lblAlgn val="ctr"/>
        <c:lblOffset val="100"/>
        <c:noMultiLvlLbl val="0"/>
      </c:catAx>
      <c:valAx>
        <c:axId val="1880005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7998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Organic Chemistry II DFW Rate</a:t>
            </a: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cat>
            <c:strRef>
              <c:f>Sheet1!$A$101:$A$106</c:f>
              <c:strCache>
                <c:ptCount val="6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Fall 2013</c:v>
                </c:pt>
                <c:pt idx="4">
                  <c:v>Spring 2014</c:v>
                </c:pt>
                <c:pt idx="5">
                  <c:v>Spring 2015</c:v>
                </c:pt>
              </c:strCache>
            </c:strRef>
          </c:cat>
          <c:val>
            <c:numRef>
              <c:f>Sheet1!$B$101:$B$106</c:f>
              <c:numCache>
                <c:formatCode>General</c:formatCode>
                <c:ptCount val="6"/>
                <c:pt idx="0">
                  <c:v>26</c:v>
                </c:pt>
                <c:pt idx="1">
                  <c:v>41</c:v>
                </c:pt>
                <c:pt idx="2">
                  <c:v>47</c:v>
                </c:pt>
                <c:pt idx="3">
                  <c:v>25</c:v>
                </c:pt>
                <c:pt idx="4">
                  <c:v>41</c:v>
                </c:pt>
                <c:pt idx="5">
                  <c:v>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048128"/>
        <c:axId val="188050048"/>
      </c:lineChart>
      <c:catAx>
        <c:axId val="188048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Semester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88050048"/>
        <c:crosses val="autoZero"/>
        <c:auto val="1"/>
        <c:lblAlgn val="ctr"/>
        <c:lblOffset val="100"/>
        <c:noMultiLvlLbl val="0"/>
      </c:catAx>
      <c:valAx>
        <c:axId val="188050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8048128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37BFB36-0C16-411C-AF7F-DA42952A625E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80F2AD2-0359-44DF-BF3E-66E2A8725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81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B1A8387-8BE6-42BB-853B-1B1DD41310C7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C27751C-15AD-4CAF-8E33-2060FEF4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373E-AA06-4165-9DB4-C4BCEA970E94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26D6-557F-42ED-9468-1A3866EEE60D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D5F2-B21B-4473-96F7-6149DEFE0065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D807-C329-4204-AA53-4ACEC14EBA4E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3D06-6835-4392-86DE-54B52C04954C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360-9537-4EB6-BD81-B8F2F53DD956}" type="datetime1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5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664D1-2E0B-43F3-A051-EDA00D2667F9}" type="datetime1">
              <a:rPr lang="en-US" smtClean="0"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1318-94BA-472A-880F-A42E9D42C23B}" type="datetime1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BC70-CC4C-4C36-A621-678B3155C79F}" type="datetime1">
              <a:rPr lang="en-US" smtClean="0"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FA23-147A-47A4-BDB0-2B9BD2E114C8}" type="datetime1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BBA3-C92C-4171-B74A-8CB8FB6FF868}" type="datetime1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2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524F-4CFF-438F-8070-014F4DD23CED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1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collegeanywhere.org/view/content/1987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Flipped Organic Classroom at Rowan College at Gloucester County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Bob Rossi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ALOC Workshop, June 22 – 25, 2015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Washington, D.C.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10</a:t>
            </a:fld>
            <a:endParaRPr lang="en-US"/>
          </a:p>
        </p:txBody>
      </p:sp>
      <p:sp>
        <p:nvSpPr>
          <p:cNvPr id="6" name="AutoShape 3"/>
          <p:cNvSpPr>
            <a:spLocks noChangeShapeType="1"/>
          </p:cNvSpPr>
          <p:nvPr/>
        </p:nvSpPr>
        <p:spPr bwMode="auto">
          <a:xfrm flipH="1">
            <a:off x="3581399" y="1908068"/>
            <a:ext cx="45719" cy="4111732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7800" y="2438400"/>
            <a:ext cx="15240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Traditional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15000" y="1981200"/>
            <a:ext cx="10112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Flipped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423372"/>
              </p:ext>
            </p:extLst>
          </p:nvPr>
        </p:nvGraphicFramePr>
        <p:xfrm>
          <a:off x="152400" y="1295400"/>
          <a:ext cx="807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704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11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47800" y="1871684"/>
            <a:ext cx="152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Traditional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76" name="AutoShape 4"/>
          <p:cNvCxnSpPr>
            <a:cxnSpLocks noChangeShapeType="1"/>
          </p:cNvCxnSpPr>
          <p:nvPr/>
        </p:nvCxnSpPr>
        <p:spPr bwMode="auto">
          <a:xfrm>
            <a:off x="3352800" y="1864283"/>
            <a:ext cx="0" cy="4079317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88243" y="1864283"/>
            <a:ext cx="10096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Flipped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479132"/>
              </p:ext>
            </p:extLst>
          </p:nvPr>
        </p:nvGraphicFramePr>
        <p:xfrm>
          <a:off x="533400" y="1295400"/>
          <a:ext cx="7924800" cy="496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56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12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52600" y="2516188"/>
            <a:ext cx="152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Traditional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4"/>
          <p:cNvCxnSpPr>
            <a:cxnSpLocks noChangeShapeType="1"/>
          </p:cNvCxnSpPr>
          <p:nvPr/>
        </p:nvCxnSpPr>
        <p:spPr bwMode="auto">
          <a:xfrm>
            <a:off x="3657600" y="2057400"/>
            <a:ext cx="0" cy="3886200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10000" y="2514600"/>
            <a:ext cx="10096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Flipped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647902"/>
              </p:ext>
            </p:extLst>
          </p:nvPr>
        </p:nvGraphicFramePr>
        <p:xfrm>
          <a:off x="685800" y="1219200"/>
          <a:ext cx="7543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95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84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13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828800" y="2058988"/>
            <a:ext cx="152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Traditional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4"/>
          <p:cNvCxnSpPr>
            <a:cxnSpLocks noChangeShapeType="1"/>
          </p:cNvCxnSpPr>
          <p:nvPr/>
        </p:nvCxnSpPr>
        <p:spPr bwMode="auto">
          <a:xfrm>
            <a:off x="3962400" y="1905000"/>
            <a:ext cx="0" cy="3352800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562600" y="2057400"/>
            <a:ext cx="10096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Flipped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129612"/>
              </p:ext>
            </p:extLst>
          </p:nvPr>
        </p:nvGraphicFramePr>
        <p:xfrm>
          <a:off x="833927" y="1371600"/>
          <a:ext cx="7467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991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84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676400" y="1906588"/>
            <a:ext cx="152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Traditional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4"/>
          <p:cNvCxnSpPr>
            <a:cxnSpLocks noChangeShapeType="1"/>
          </p:cNvCxnSpPr>
          <p:nvPr/>
        </p:nvCxnSpPr>
        <p:spPr bwMode="auto">
          <a:xfrm>
            <a:off x="3657600" y="1905000"/>
            <a:ext cx="0" cy="3276600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715000" y="1905000"/>
            <a:ext cx="10096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Flipped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52809"/>
              </p:ext>
            </p:extLst>
          </p:nvPr>
        </p:nvGraphicFramePr>
        <p:xfrm>
          <a:off x="914400" y="1371600"/>
          <a:ext cx="7239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804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Survey Results – Organic I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316360"/>
              </p:ext>
            </p:extLst>
          </p:nvPr>
        </p:nvGraphicFramePr>
        <p:xfrm>
          <a:off x="304800" y="15240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0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Survey Results – Organic I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640715"/>
              </p:ext>
            </p:extLst>
          </p:nvPr>
        </p:nvGraphicFramePr>
        <p:xfrm>
          <a:off x="914400" y="1524000"/>
          <a:ext cx="75438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Survey Results – Organic I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368427"/>
              </p:ext>
            </p:extLst>
          </p:nvPr>
        </p:nvGraphicFramePr>
        <p:xfrm>
          <a:off x="685800" y="1371600"/>
          <a:ext cx="8001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Survey Results – Organic II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759396"/>
              </p:ext>
            </p:extLst>
          </p:nvPr>
        </p:nvGraphicFramePr>
        <p:xfrm>
          <a:off x="609600" y="1295400"/>
          <a:ext cx="8077200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Survey Results – Organic II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331502"/>
              </p:ext>
            </p:extLst>
          </p:nvPr>
        </p:nvGraphicFramePr>
        <p:xfrm>
          <a:off x="533400" y="1371600"/>
          <a:ext cx="8153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8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About RCGC</a:t>
            </a:r>
          </a:p>
          <a:p>
            <a:r>
              <a:rPr lang="en-US" dirty="0" smtClean="0"/>
              <a:t>Video Lecture Topics and Assignments</a:t>
            </a:r>
          </a:p>
          <a:p>
            <a:r>
              <a:rPr lang="en-US" dirty="0" smtClean="0"/>
              <a:t>Use of Classroom Face-to-Face Time</a:t>
            </a:r>
          </a:p>
          <a:p>
            <a:r>
              <a:rPr lang="en-US" dirty="0" smtClean="0"/>
              <a:t>Student Outcomes</a:t>
            </a:r>
          </a:p>
          <a:p>
            <a:r>
              <a:rPr lang="en-US" dirty="0" smtClean="0"/>
              <a:t>Student Surveys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Survey Results – Organic II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809868"/>
              </p:ext>
            </p:extLst>
          </p:nvPr>
        </p:nvGraphicFramePr>
        <p:xfrm>
          <a:off x="533400" y="1371600"/>
          <a:ext cx="8153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341565"/>
              </p:ext>
            </p:extLst>
          </p:nvPr>
        </p:nvGraphicFramePr>
        <p:xfrm>
          <a:off x="381000" y="1296891"/>
          <a:ext cx="8382000" cy="5347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28600"/>
            <a:ext cx="78909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Rowan College at Gloucester County</a:t>
            </a:r>
          </a:p>
          <a:p>
            <a:pPr algn="ctr"/>
            <a:r>
              <a:rPr lang="en-US" sz="4000" b="1" dirty="0" smtClean="0"/>
              <a:t>Current Course Demands</a:t>
            </a:r>
            <a:endParaRPr lang="en-US" sz="40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6902547" y="2292519"/>
            <a:ext cx="1156214" cy="748961"/>
            <a:chOff x="7238319" y="2596634"/>
            <a:chExt cx="1156214" cy="748961"/>
          </a:xfrm>
        </p:grpSpPr>
        <p:sp>
          <p:nvSpPr>
            <p:cNvPr id="7" name="Rectangle 6"/>
            <p:cNvSpPr/>
            <p:nvPr/>
          </p:nvSpPr>
          <p:spPr>
            <a:xfrm>
              <a:off x="7238319" y="3086100"/>
              <a:ext cx="241654" cy="22860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238319" y="2667000"/>
              <a:ext cx="241654" cy="228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6200" y="2596634"/>
              <a:ext cx="698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RCGC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69666" y="2976263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STEM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699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038600" cy="4525963"/>
          </a:xfrm>
        </p:spPr>
        <p:txBody>
          <a:bodyPr/>
          <a:lstStyle/>
          <a:p>
            <a:r>
              <a:rPr lang="en-US" dirty="0" smtClean="0"/>
              <a:t>4 sections in Fall:</a:t>
            </a:r>
          </a:p>
          <a:p>
            <a:pPr lvl="1"/>
            <a:r>
              <a:rPr lang="en-US" dirty="0" smtClean="0"/>
              <a:t>3 organic I, 1 organic II.</a:t>
            </a:r>
          </a:p>
          <a:p>
            <a:r>
              <a:rPr lang="en-US" dirty="0" smtClean="0"/>
              <a:t>3 sections in Spring: </a:t>
            </a:r>
          </a:p>
          <a:p>
            <a:pPr lvl="1"/>
            <a:r>
              <a:rPr lang="en-US" dirty="0" smtClean="0"/>
              <a:t>2 organic II, 1 organic </a:t>
            </a:r>
            <a:r>
              <a:rPr lang="en-US" dirty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Section capacity limited to 20-24 students.</a:t>
            </a:r>
          </a:p>
          <a:p>
            <a:r>
              <a:rPr lang="en-US" dirty="0" smtClean="0"/>
              <a:t>Typical class composition by major: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7193" y="152400"/>
            <a:ext cx="78909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Rowan College at Gloucester County</a:t>
            </a:r>
          </a:p>
          <a:p>
            <a:pPr algn="ctr"/>
            <a:r>
              <a:rPr lang="en-US" sz="4000" b="1" dirty="0" smtClean="0"/>
              <a:t>Organic Chemistry</a:t>
            </a:r>
            <a:endParaRPr lang="en-US" sz="4000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933906"/>
              </p:ext>
            </p:extLst>
          </p:nvPr>
        </p:nvGraphicFramePr>
        <p:xfrm>
          <a:off x="4470325" y="2286000"/>
          <a:ext cx="4666554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550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“Flipped” Organic Classes at RCGC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Video Lecture Topics and Assignment</a:t>
            </a:r>
          </a:p>
          <a:p>
            <a:pPr lvl="1"/>
            <a:r>
              <a:rPr lang="en-US" dirty="0"/>
              <a:t>Created &gt;</a:t>
            </a:r>
            <a:r>
              <a:rPr lang="en-US" dirty="0" smtClean="0"/>
              <a:t>350 </a:t>
            </a:r>
            <a:r>
              <a:rPr lang="en-US" dirty="0"/>
              <a:t>video “Lecture-On-Demand” topics to cover the two semester sequence of Organic Chemistry</a:t>
            </a:r>
          </a:p>
          <a:p>
            <a:pPr lvl="2"/>
            <a:r>
              <a:rPr lang="en-US" dirty="0"/>
              <a:t>Organic I – </a:t>
            </a:r>
            <a:r>
              <a:rPr lang="en-US" dirty="0" smtClean="0"/>
              <a:t>44 </a:t>
            </a:r>
            <a:r>
              <a:rPr lang="en-US" dirty="0"/>
              <a:t>hrs.</a:t>
            </a:r>
          </a:p>
          <a:p>
            <a:pPr lvl="2"/>
            <a:r>
              <a:rPr lang="en-US" dirty="0"/>
              <a:t>Organic II – </a:t>
            </a:r>
            <a:r>
              <a:rPr lang="en-US" dirty="0" smtClean="0"/>
              <a:t>47 </a:t>
            </a:r>
            <a:r>
              <a:rPr lang="en-US" dirty="0"/>
              <a:t>hrs.</a:t>
            </a:r>
          </a:p>
          <a:p>
            <a:pPr lvl="1"/>
            <a:r>
              <a:rPr lang="en-US" dirty="0"/>
              <a:t>Organized generically by topic and arranged by chapter of text in use</a:t>
            </a:r>
          </a:p>
          <a:p>
            <a:pPr lvl="2"/>
            <a:r>
              <a:rPr lang="en-US" dirty="0"/>
              <a:t>Each topic typically between 10 and 20 minutes </a:t>
            </a:r>
            <a:r>
              <a:rPr lang="en-US" dirty="0" smtClean="0"/>
              <a:t>length</a:t>
            </a:r>
          </a:p>
          <a:p>
            <a:pPr lvl="2"/>
            <a:r>
              <a:rPr lang="en-US" dirty="0"/>
              <a:t>Video lectures were typically assigned to the class in approximately 2.5 to 3 hour segments per week</a:t>
            </a:r>
          </a:p>
          <a:p>
            <a:pPr lvl="1"/>
            <a:r>
              <a:rPr lang="en-US" dirty="0"/>
              <a:t>Videos available to student on PC’s (Windows and Mac) and </a:t>
            </a:r>
            <a:r>
              <a:rPr lang="en-US" dirty="0" smtClean="0"/>
              <a:t>other </a:t>
            </a:r>
            <a:r>
              <a:rPr lang="en-US" dirty="0"/>
              <a:t>mobile devices by direct URL </a:t>
            </a:r>
            <a:r>
              <a:rPr lang="en-US" dirty="0" smtClean="0"/>
              <a:t>link </a:t>
            </a:r>
            <a:r>
              <a:rPr lang="en-US" dirty="0"/>
              <a:t>to </a:t>
            </a:r>
            <a:r>
              <a:rPr lang="en-US" dirty="0" err="1" smtClean="0"/>
              <a:t>CollegeAnywhere</a:t>
            </a:r>
            <a:r>
              <a:rPr lang="en-US" dirty="0" smtClean="0"/>
              <a:t>®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“Flipped” Organic Classes at RCGC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of Classroom Face-to-Face Time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ypically </a:t>
            </a:r>
            <a:r>
              <a:rPr lang="en-US" dirty="0"/>
              <a:t>start </a:t>
            </a:r>
            <a:r>
              <a:rPr lang="en-US" dirty="0" smtClean="0"/>
              <a:t>class with question and answer session based on key </a:t>
            </a:r>
            <a:r>
              <a:rPr lang="en-US" dirty="0"/>
              <a:t>concepts presented in the </a:t>
            </a:r>
            <a:r>
              <a:rPr lang="en-US" dirty="0" smtClean="0"/>
              <a:t>videos.</a:t>
            </a:r>
          </a:p>
          <a:p>
            <a:pPr lvl="1"/>
            <a:r>
              <a:rPr lang="en-US" dirty="0" smtClean="0"/>
              <a:t>Give “mini-lecture</a:t>
            </a:r>
            <a:r>
              <a:rPr lang="en-US" dirty="0"/>
              <a:t>” reviewing those concepts that were </a:t>
            </a:r>
            <a:r>
              <a:rPr lang="en-US" dirty="0" smtClean="0"/>
              <a:t>obvious trouble spots (“muddiest point”).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</a:t>
            </a:r>
            <a:r>
              <a:rPr lang="en-US" dirty="0"/>
              <a:t>solving portion of the class time </a:t>
            </a:r>
            <a:r>
              <a:rPr lang="en-US" dirty="0" smtClean="0"/>
              <a:t>handled in </a:t>
            </a:r>
            <a:r>
              <a:rPr lang="en-US" dirty="0"/>
              <a:t>a </a:t>
            </a:r>
            <a:r>
              <a:rPr lang="en-US" dirty="0" smtClean="0"/>
              <a:t>collaborative team/peer </a:t>
            </a:r>
            <a:r>
              <a:rPr lang="en-US" dirty="0"/>
              <a:t>learning </a:t>
            </a:r>
            <a:r>
              <a:rPr lang="en-US" dirty="0" smtClean="0"/>
              <a:t>format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tudents stand and work in teams of 3 or 4 at “huddle-boards” to solve problems.</a:t>
            </a:r>
          </a:p>
          <a:p>
            <a:pPr lvl="2"/>
            <a:r>
              <a:rPr lang="en-US" dirty="0" smtClean="0"/>
              <a:t>instructor </a:t>
            </a:r>
            <a:r>
              <a:rPr lang="en-US" dirty="0"/>
              <a:t>now </a:t>
            </a:r>
            <a:r>
              <a:rPr lang="en-US" dirty="0" smtClean="0"/>
              <a:t>a </a:t>
            </a:r>
            <a:r>
              <a:rPr lang="en-US" dirty="0"/>
              <a:t>“coach” </a:t>
            </a:r>
            <a:r>
              <a:rPr lang="en-US" dirty="0" smtClean="0"/>
              <a:t>roaming </a:t>
            </a:r>
            <a:r>
              <a:rPr lang="en-US" dirty="0"/>
              <a:t>from team to team </a:t>
            </a:r>
            <a:r>
              <a:rPr lang="en-US" dirty="0" smtClean="0"/>
              <a:t>to </a:t>
            </a:r>
            <a:r>
              <a:rPr lang="en-US" dirty="0"/>
              <a:t>answer questions, lend </a:t>
            </a:r>
            <a:r>
              <a:rPr lang="en-US" dirty="0" smtClean="0"/>
              <a:t>support/guidance </a:t>
            </a:r>
            <a:r>
              <a:rPr lang="en-US" dirty="0"/>
              <a:t>as needed </a:t>
            </a:r>
            <a:r>
              <a:rPr lang="en-US" dirty="0" smtClean="0"/>
              <a:t>and engage </a:t>
            </a:r>
            <a:r>
              <a:rPr lang="en-US" dirty="0"/>
              <a:t>in deeper concept </a:t>
            </a:r>
            <a:r>
              <a:rPr lang="en-US" dirty="0" smtClean="0"/>
              <a:t>discussions.</a:t>
            </a:r>
          </a:p>
          <a:p>
            <a:pPr lvl="2"/>
            <a:r>
              <a:rPr lang="en-US" dirty="0"/>
              <a:t>incorporated </a:t>
            </a:r>
            <a:r>
              <a:rPr lang="en-US" dirty="0" err="1"/>
              <a:t>i</a:t>
            </a:r>
            <a:r>
              <a:rPr lang="en-US" dirty="0"/>
              <a:t>&gt;Clicker® questions.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“Flipped” Organic Classes at RCGC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0"/>
            <a:ext cx="771037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2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764364"/>
              </p:ext>
            </p:extLst>
          </p:nvPr>
        </p:nvGraphicFramePr>
        <p:xfrm>
          <a:off x="457200" y="1676400"/>
          <a:ext cx="8262939" cy="4441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Outcomes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35373"/>
              </p:ext>
            </p:extLst>
          </p:nvPr>
        </p:nvGraphicFramePr>
        <p:xfrm>
          <a:off x="304800" y="1295400"/>
          <a:ext cx="8534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798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3481</TotalTime>
  <Words>595</Words>
  <Application>Microsoft Office PowerPoint</Application>
  <PresentationFormat>On-screen Show (4:3)</PresentationFormat>
  <Paragraphs>179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Flipped Organic Classroom at Rowan College at Gloucester County</vt:lpstr>
      <vt:lpstr>Agenda</vt:lpstr>
      <vt:lpstr>PowerPoint Presentation</vt:lpstr>
      <vt:lpstr>PowerPoint Presentation</vt:lpstr>
      <vt:lpstr>“Flipped” Organic Classes at RCGC</vt:lpstr>
      <vt:lpstr>“Flipped” Organic Classes at RCGC</vt:lpstr>
      <vt:lpstr>“Flipped” Organic Classes at RCGC</vt:lpstr>
      <vt:lpstr>Student Outcomes</vt:lpstr>
      <vt:lpstr>Student Outcomes</vt:lpstr>
      <vt:lpstr>Student Outcomes</vt:lpstr>
      <vt:lpstr>Student Outcomes</vt:lpstr>
      <vt:lpstr>Student Outcomes</vt:lpstr>
      <vt:lpstr>Student Outcomes</vt:lpstr>
      <vt:lpstr>Student Outcomes</vt:lpstr>
      <vt:lpstr>Student Survey Results – Organic I</vt:lpstr>
      <vt:lpstr>Student Survey Results – Organic I</vt:lpstr>
      <vt:lpstr>Student Survey Results – Organic I</vt:lpstr>
      <vt:lpstr>Student Survey Results – Organic II</vt:lpstr>
      <vt:lpstr>Student Survey Results – Organic II</vt:lpstr>
      <vt:lpstr>Student Survey Results – Organic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Flipping the Classroom</dc:title>
  <dc:creator>GCC</dc:creator>
  <cp:lastModifiedBy>Robert</cp:lastModifiedBy>
  <cp:revision>275</cp:revision>
  <cp:lastPrinted>2014-06-05T14:53:25Z</cp:lastPrinted>
  <dcterms:created xsi:type="dcterms:W3CDTF">2014-01-12T20:32:20Z</dcterms:created>
  <dcterms:modified xsi:type="dcterms:W3CDTF">2015-06-12T17:52:23Z</dcterms:modified>
</cp:coreProperties>
</file>