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handoutMasterIdLst>
    <p:handoutMasterId r:id="rId25"/>
  </p:handoutMasterIdLst>
  <p:sldIdLst>
    <p:sldId id="259" r:id="rId2"/>
    <p:sldId id="261" r:id="rId3"/>
    <p:sldId id="263" r:id="rId4"/>
    <p:sldId id="262" r:id="rId5"/>
    <p:sldId id="280" r:id="rId6"/>
    <p:sldId id="279" r:id="rId7"/>
    <p:sldId id="264" r:id="rId8"/>
    <p:sldId id="265" r:id="rId9"/>
    <p:sldId id="266" r:id="rId10"/>
    <p:sldId id="267" r:id="rId11"/>
    <p:sldId id="269" r:id="rId12"/>
    <p:sldId id="282" r:id="rId13"/>
    <p:sldId id="270" r:id="rId14"/>
    <p:sldId id="271" r:id="rId15"/>
    <p:sldId id="281" r:id="rId16"/>
    <p:sldId id="272" r:id="rId17"/>
    <p:sldId id="273" r:id="rId18"/>
    <p:sldId id="274" r:id="rId19"/>
    <p:sldId id="275" r:id="rId20"/>
    <p:sldId id="276" r:id="rId21"/>
    <p:sldId id="277" r:id="rId22"/>
    <p:sldId id="278" r:id="rId23"/>
  </p:sldIdLst>
  <p:sldSz cx="9144000" cy="6858000" type="screen4x3"/>
  <p:notesSz cx="6881813" cy="9296400"/>
  <p:custDataLst>
    <p:tags r:id="rId26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61" autoAdjust="0"/>
    <p:restoredTop sz="94660"/>
  </p:normalViewPr>
  <p:slideViewPr>
    <p:cSldViewPr>
      <p:cViewPr varScale="1">
        <p:scale>
          <a:sx n="87" d="100"/>
          <a:sy n="87" d="100"/>
        </p:scale>
        <p:origin x="1110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gs" Target="tags/tag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82119" cy="4649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434" tIns="46217" rIns="92434" bIns="46217" numCol="1" anchor="t" anchorCtr="0" compatLnSpc="1">
            <a:prstTxWarp prst="textNoShape">
              <a:avLst/>
            </a:prstTxWarp>
          </a:bodyPr>
          <a:lstStyle>
            <a:lvl1pPr defTabSz="923464" eaLnBrk="0" hangingPunct="0">
              <a:defRPr sz="1200"/>
            </a:lvl1pPr>
          </a:lstStyle>
          <a:p>
            <a:endParaRPr lang="en-US"/>
          </a:p>
        </p:txBody>
      </p:sp>
      <p:sp>
        <p:nvSpPr>
          <p:cNvPr id="1095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98102" y="0"/>
            <a:ext cx="2982119" cy="4649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434" tIns="46217" rIns="92434" bIns="46217" numCol="1" anchor="t" anchorCtr="0" compatLnSpc="1">
            <a:prstTxWarp prst="textNoShape">
              <a:avLst/>
            </a:prstTxWarp>
          </a:bodyPr>
          <a:lstStyle>
            <a:lvl1pPr algn="r" defTabSz="923464" eaLnBrk="0" hangingPunct="0">
              <a:defRPr sz="1200"/>
            </a:lvl1pPr>
          </a:lstStyle>
          <a:p>
            <a:fld id="{F46BD4F8-340C-4439-B3AE-0314F5421DAF}" type="datetimeFigureOut">
              <a:rPr lang="en-US"/>
              <a:pPr/>
              <a:t>6/11/2014</a:t>
            </a:fld>
            <a:endParaRPr lang="en-US"/>
          </a:p>
        </p:txBody>
      </p:sp>
      <p:sp>
        <p:nvSpPr>
          <p:cNvPr id="1095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792"/>
            <a:ext cx="2982119" cy="4649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434" tIns="46217" rIns="92434" bIns="46217" numCol="1" anchor="b" anchorCtr="0" compatLnSpc="1">
            <a:prstTxWarp prst="textNoShape">
              <a:avLst/>
            </a:prstTxWarp>
          </a:bodyPr>
          <a:lstStyle>
            <a:lvl1pPr defTabSz="923464" eaLnBrk="0" hangingPunct="0">
              <a:defRPr sz="1200"/>
            </a:lvl1pPr>
          </a:lstStyle>
          <a:p>
            <a:endParaRPr lang="en-US"/>
          </a:p>
        </p:txBody>
      </p:sp>
      <p:sp>
        <p:nvSpPr>
          <p:cNvPr id="1095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98102" y="8829792"/>
            <a:ext cx="2982119" cy="4649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434" tIns="46217" rIns="92434" bIns="46217" numCol="1" anchor="b" anchorCtr="0" compatLnSpc="1">
            <a:prstTxWarp prst="textNoShape">
              <a:avLst/>
            </a:prstTxWarp>
          </a:bodyPr>
          <a:lstStyle>
            <a:lvl1pPr algn="r" defTabSz="923464" eaLnBrk="0" hangingPunct="0">
              <a:defRPr sz="1200"/>
            </a:lvl1pPr>
          </a:lstStyle>
          <a:p>
            <a:fld id="{2EEE5009-2ED6-4BCC-9402-44AA4788B77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29097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82119" cy="4649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434" tIns="46217" rIns="92434" bIns="46217" numCol="1" anchor="t" anchorCtr="0" compatLnSpc="1">
            <a:prstTxWarp prst="textNoShape">
              <a:avLst/>
            </a:prstTxWarp>
          </a:bodyPr>
          <a:lstStyle>
            <a:lvl1pPr defTabSz="923464" eaLnBrk="0" hangingPunct="0">
              <a:defRPr sz="1200"/>
            </a:lvl1pPr>
          </a:lstStyle>
          <a:p>
            <a:endParaRPr lang="en-US"/>
          </a:p>
        </p:txBody>
      </p:sp>
      <p:sp>
        <p:nvSpPr>
          <p:cNvPr id="26627" name="Rectangle 1027"/>
          <p:cNvSpPr>
            <a:spLocks noGrp="1" noChangeArrowheads="1"/>
          </p:cNvSpPr>
          <p:nvPr>
            <p:ph type="dt" idx="1"/>
          </p:nvPr>
        </p:nvSpPr>
        <p:spPr bwMode="auto">
          <a:xfrm>
            <a:off x="3898102" y="0"/>
            <a:ext cx="2982119" cy="4649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434" tIns="46217" rIns="92434" bIns="46217" numCol="1" anchor="t" anchorCtr="0" compatLnSpc="1">
            <a:prstTxWarp prst="textNoShape">
              <a:avLst/>
            </a:prstTxWarp>
          </a:bodyPr>
          <a:lstStyle>
            <a:lvl1pPr algn="r" defTabSz="923464" eaLnBrk="0" hangingPunct="0">
              <a:defRPr sz="1200"/>
            </a:lvl1pPr>
          </a:lstStyle>
          <a:p>
            <a:fld id="{51A2B783-095D-4FC9-A80B-DFFC7A6825C9}" type="datetimeFigureOut">
              <a:rPr lang="en-US"/>
              <a:pPr/>
              <a:t>6/11/2014</a:t>
            </a:fld>
            <a:endParaRPr lang="en-US"/>
          </a:p>
        </p:txBody>
      </p:sp>
      <p:sp>
        <p:nvSpPr>
          <p:cNvPr id="26628" name="Rectangle 1028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176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6629" name="Rectangle 1029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8182" y="4415709"/>
            <a:ext cx="5505450" cy="4183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434" tIns="46217" rIns="92434" bIns="4621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6630" name="Rectangle 1030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792"/>
            <a:ext cx="2982119" cy="4649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434" tIns="46217" rIns="92434" bIns="46217" numCol="1" anchor="b" anchorCtr="0" compatLnSpc="1">
            <a:prstTxWarp prst="textNoShape">
              <a:avLst/>
            </a:prstTxWarp>
          </a:bodyPr>
          <a:lstStyle>
            <a:lvl1pPr defTabSz="923464" eaLnBrk="0" hangingPunct="0">
              <a:defRPr sz="1200"/>
            </a:lvl1pPr>
          </a:lstStyle>
          <a:p>
            <a:endParaRPr lang="en-US"/>
          </a:p>
        </p:txBody>
      </p:sp>
      <p:sp>
        <p:nvSpPr>
          <p:cNvPr id="26631" name="Rectangle 1031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98102" y="8829792"/>
            <a:ext cx="2982119" cy="4649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434" tIns="46217" rIns="92434" bIns="46217" numCol="1" anchor="b" anchorCtr="0" compatLnSpc="1">
            <a:prstTxWarp prst="textNoShape">
              <a:avLst/>
            </a:prstTxWarp>
          </a:bodyPr>
          <a:lstStyle>
            <a:lvl1pPr algn="r" defTabSz="923464" eaLnBrk="0" hangingPunct="0">
              <a:defRPr sz="1200"/>
            </a:lvl1pPr>
          </a:lstStyle>
          <a:p>
            <a:fld id="{1D967A0C-475A-4551-BF6D-6A872EC9D0F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6704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9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067855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9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601028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9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601028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9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601028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9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601028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9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601028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9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601028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9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601028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9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601028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9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601028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9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60102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9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6010283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9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601028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9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6010283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9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60102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9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601028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9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601028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9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601028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9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601028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9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601028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9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601028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9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60102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38031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6B98C51C-47A4-46FB-B708-0CA0DBC96642}" type="datetimeFigureOut">
              <a:rPr lang="en-US"/>
              <a:pPr>
                <a:defRPr/>
              </a:pPr>
              <a:t>6/11/2014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ED4CD8A5-AE24-4FB0-AE7C-D737B8151B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72705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6" descr="template-option-3.jpg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704" r:id="rId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s://teaching.uncc.edu/learning-resources/articles-books/tip-sheets/lecture-capture" TargetMode="Externa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slu.edu/its/services-and-products/academic-resources/tegrity-lecture-capture/lecture-capture-policies-and-guidelines" TargetMode="External"/><Relationship Id="rId4" Type="http://schemas.openxmlformats.org/officeDocument/2006/relationships/hyperlink" Target="http://www.educause.edu/ero/article/engaging-lecture-capture-lights-camera-interaction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1026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444347" y="1524000"/>
            <a:ext cx="8229600" cy="2895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Lecture Capture </a:t>
            </a:r>
            <a:b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Applications, “Best Practices”,</a:t>
            </a:r>
            <a:b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Considerations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endParaRPr lang="en-US" dirty="0" smtClean="0"/>
          </a:p>
        </p:txBody>
      </p:sp>
      <p:sp>
        <p:nvSpPr>
          <p:cNvPr id="33795" name="Rectangle 1027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457200" y="3962400"/>
            <a:ext cx="8229600" cy="19351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indent="0" algn="ctr">
              <a:buNone/>
            </a:pPr>
            <a:endParaRPr lang="en-US" sz="3600" dirty="0"/>
          </a:p>
          <a:p>
            <a:pPr marL="0" indent="0" algn="ctr">
              <a:buNone/>
            </a:pPr>
            <a:endParaRPr lang="en-US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Vincent Maloney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1026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457200" y="274638"/>
            <a:ext cx="8229600" cy="13255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dirty="0" smtClean="0"/>
              <a:t>Best Practices</a:t>
            </a:r>
          </a:p>
        </p:txBody>
      </p:sp>
      <p:sp>
        <p:nvSpPr>
          <p:cNvPr id="33795" name="Rectangle 1027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457200" y="1600200"/>
            <a:ext cx="8229600" cy="42973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dirty="0" smtClean="0"/>
              <a:t>Common Sense? Good Pedagogy</a:t>
            </a:r>
          </a:p>
          <a:p>
            <a:pPr lvl="1"/>
            <a:r>
              <a:rPr lang="en-US" dirty="0"/>
              <a:t>make sure good audio</a:t>
            </a:r>
          </a:p>
          <a:p>
            <a:pPr lvl="2"/>
            <a:r>
              <a:rPr lang="en-US" dirty="0" smtClean="0"/>
              <a:t>be </a:t>
            </a:r>
            <a:r>
              <a:rPr lang="en-US" dirty="0"/>
              <a:t>careful of extraneous noise</a:t>
            </a:r>
          </a:p>
          <a:p>
            <a:pPr lvl="2"/>
            <a:r>
              <a:rPr lang="en-US" dirty="0" smtClean="0"/>
              <a:t>be </a:t>
            </a:r>
            <a:r>
              <a:rPr lang="en-US" dirty="0"/>
              <a:t>careful of range of microphone or location of lapel microphone</a:t>
            </a:r>
          </a:p>
          <a:p>
            <a:pPr lvl="1"/>
            <a:r>
              <a:rPr lang="en-US" dirty="0" smtClean="0"/>
              <a:t>make </a:t>
            </a:r>
            <a:r>
              <a:rPr lang="en-US" dirty="0"/>
              <a:t>sure enough light</a:t>
            </a:r>
          </a:p>
          <a:p>
            <a:pPr lvl="2"/>
            <a:r>
              <a:rPr lang="en-US" dirty="0" smtClean="0"/>
              <a:t>other </a:t>
            </a:r>
            <a:r>
              <a:rPr lang="en-US" dirty="0"/>
              <a:t>video considerations</a:t>
            </a:r>
          </a:p>
          <a:p>
            <a:pPr lvl="2"/>
            <a:r>
              <a:rPr lang="en-US" dirty="0" smtClean="0"/>
              <a:t>wear </a:t>
            </a:r>
            <a:r>
              <a:rPr lang="en-US" dirty="0"/>
              <a:t>solid colors, avoid patterns, neon, bright colors</a:t>
            </a:r>
          </a:p>
          <a:p>
            <a:pPr lvl="2"/>
            <a:r>
              <a:rPr lang="en-US" dirty="0" smtClean="0"/>
              <a:t>avoid </a:t>
            </a:r>
            <a:r>
              <a:rPr lang="en-US" dirty="0"/>
              <a:t>distracting clutter in view of camera</a:t>
            </a:r>
          </a:p>
          <a:p>
            <a:pPr lvl="2"/>
            <a:r>
              <a:rPr lang="en-US" dirty="0" smtClean="0"/>
              <a:t>look </a:t>
            </a:r>
            <a:r>
              <a:rPr lang="en-US" dirty="0"/>
              <a:t>at camera but vary tone of voice and eye contact  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570536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1026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457200" y="274638"/>
            <a:ext cx="8229600" cy="13255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dirty="0" smtClean="0"/>
              <a:t>Best Practices</a:t>
            </a:r>
            <a:br>
              <a:rPr lang="en-US" dirty="0" smtClean="0"/>
            </a:br>
            <a:r>
              <a:rPr lang="en-US" dirty="0" smtClean="0"/>
              <a:t>(Common Sense?)</a:t>
            </a:r>
          </a:p>
        </p:txBody>
      </p:sp>
      <p:sp>
        <p:nvSpPr>
          <p:cNvPr id="33795" name="Rectangle 1027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457200" y="1600200"/>
            <a:ext cx="8229600" cy="42973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dirty="0" smtClean="0"/>
              <a:t>Review </a:t>
            </a:r>
            <a:r>
              <a:rPr lang="en-US" dirty="0"/>
              <a:t>before posting</a:t>
            </a:r>
          </a:p>
          <a:p>
            <a:r>
              <a:rPr lang="en-US" dirty="0" smtClean="0"/>
              <a:t>Notify </a:t>
            </a:r>
            <a:r>
              <a:rPr lang="en-US" dirty="0"/>
              <a:t>class about lectures in syllabus with instructions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096036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1026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457200" y="274638"/>
            <a:ext cx="8229600" cy="13255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dirty="0" smtClean="0"/>
              <a:t>Best Practices</a:t>
            </a:r>
          </a:p>
        </p:txBody>
      </p:sp>
      <p:sp>
        <p:nvSpPr>
          <p:cNvPr id="33795" name="Rectangle 1027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457200" y="1600200"/>
            <a:ext cx="8229600" cy="42973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dirty="0" smtClean="0"/>
              <a:t>Office/small room</a:t>
            </a:r>
          </a:p>
          <a:p>
            <a:pPr lvl="1"/>
            <a:r>
              <a:rPr lang="en-US" dirty="0" smtClean="0"/>
              <a:t>Can get by with inexpensive equipment</a:t>
            </a:r>
            <a:endParaRPr lang="en-US" dirty="0"/>
          </a:p>
          <a:p>
            <a:r>
              <a:rPr lang="en-US" dirty="0" smtClean="0"/>
              <a:t>Large room/lecture hall</a:t>
            </a:r>
          </a:p>
          <a:p>
            <a:pPr lvl="1"/>
            <a:r>
              <a:rPr lang="en-US" dirty="0" smtClean="0"/>
              <a:t>Need high quality </a:t>
            </a:r>
            <a:r>
              <a:rPr lang="en-US" dirty="0" err="1" smtClean="0"/>
              <a:t>mic</a:t>
            </a:r>
            <a:endParaRPr lang="en-US" dirty="0" smtClean="0"/>
          </a:p>
          <a:p>
            <a:pPr lvl="1"/>
            <a:r>
              <a:rPr lang="en-US" dirty="0" smtClean="0"/>
              <a:t>Repeat student questions</a:t>
            </a:r>
            <a:endParaRPr lang="en-US" dirty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448094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1026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457200" y="274638"/>
            <a:ext cx="8229600" cy="13255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dirty="0" smtClean="0"/>
              <a:t>Best Practices</a:t>
            </a:r>
            <a:br>
              <a:rPr lang="en-US" dirty="0" smtClean="0"/>
            </a:br>
            <a:endParaRPr lang="en-US" dirty="0" smtClean="0"/>
          </a:p>
        </p:txBody>
      </p:sp>
      <p:sp>
        <p:nvSpPr>
          <p:cNvPr id="33795" name="Rectangle 1027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457200" y="1600200"/>
            <a:ext cx="8229600" cy="42973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dirty="0"/>
              <a:t>Have students do some activity to show that they have watched recording</a:t>
            </a:r>
          </a:p>
          <a:p>
            <a:pPr lvl="1"/>
            <a:r>
              <a:rPr lang="en-US" dirty="0" smtClean="0"/>
              <a:t>online </a:t>
            </a:r>
            <a:r>
              <a:rPr lang="en-US" dirty="0"/>
              <a:t>homework/quiz</a:t>
            </a:r>
          </a:p>
          <a:p>
            <a:pPr lvl="1"/>
            <a:r>
              <a:rPr lang="en-US" dirty="0" smtClean="0"/>
              <a:t>muddiest </a:t>
            </a:r>
            <a:r>
              <a:rPr lang="en-US" dirty="0"/>
              <a:t>point assessment</a:t>
            </a:r>
          </a:p>
          <a:p>
            <a:pPr lvl="1"/>
            <a:r>
              <a:rPr lang="en-US" dirty="0" smtClean="0"/>
              <a:t>assign </a:t>
            </a:r>
            <a:r>
              <a:rPr lang="en-US" dirty="0"/>
              <a:t>groups and have students within groups summarize specific lectures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484502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1026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457200" y="274638"/>
            <a:ext cx="8229600" cy="13255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dirty="0" smtClean="0"/>
              <a:t>Best Practices</a:t>
            </a:r>
            <a:br>
              <a:rPr lang="en-US" dirty="0" smtClean="0"/>
            </a:br>
            <a:endParaRPr lang="en-US" dirty="0" smtClean="0"/>
          </a:p>
        </p:txBody>
      </p:sp>
      <p:sp>
        <p:nvSpPr>
          <p:cNvPr id="33795" name="Rectangle 1027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457200" y="1600200"/>
            <a:ext cx="8229600" cy="42973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sz="2400" dirty="0" smtClean="0"/>
              <a:t>Base </a:t>
            </a:r>
            <a:r>
              <a:rPr lang="en-US" sz="2400" dirty="0"/>
              <a:t>lecture length on single topic and if possible, keep lectures less than 20 min with average 10 min. or less</a:t>
            </a:r>
          </a:p>
          <a:p>
            <a:pPr lvl="1"/>
            <a:r>
              <a:rPr lang="en-US" sz="2400" dirty="0" smtClean="0"/>
              <a:t>chunking</a:t>
            </a:r>
            <a:r>
              <a:rPr lang="en-US" sz="2400" dirty="0"/>
              <a:t>, learn better if focus shorter lectures on single topic/concept</a:t>
            </a:r>
          </a:p>
          <a:p>
            <a:r>
              <a:rPr lang="en-US" sz="2400" dirty="0" smtClean="0"/>
              <a:t>Often </a:t>
            </a:r>
            <a:r>
              <a:rPr lang="en-US" sz="2400" dirty="0"/>
              <a:t>helpful to have simple CATs in video so that students can assess their understanding of topic</a:t>
            </a:r>
          </a:p>
          <a:p>
            <a:r>
              <a:rPr lang="en-US" sz="2400" dirty="0" err="1" smtClean="0"/>
              <a:t>Powerpoint</a:t>
            </a:r>
            <a:r>
              <a:rPr lang="en-US" sz="2400" dirty="0"/>
              <a:t>: use pointer during lecture capture to highlight what you are talking about	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01984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1026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457200" y="274638"/>
            <a:ext cx="8229600" cy="13255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dirty="0" smtClean="0"/>
              <a:t>Best Practices</a:t>
            </a:r>
            <a:br>
              <a:rPr lang="en-US" dirty="0" smtClean="0"/>
            </a:br>
            <a:endParaRPr lang="en-US" dirty="0" smtClean="0"/>
          </a:p>
        </p:txBody>
      </p:sp>
      <p:sp>
        <p:nvSpPr>
          <p:cNvPr id="33795" name="Rectangle 1027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457200" y="1600200"/>
            <a:ext cx="8229600" cy="42973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dirty="0" smtClean="0"/>
              <a:t>Can record work at a black/whiteboard but may be difficult to get good results</a:t>
            </a:r>
          </a:p>
          <a:p>
            <a:pPr lvl="1"/>
            <a:r>
              <a:rPr lang="en-US" dirty="0" smtClean="0"/>
              <a:t>Use screen capture</a:t>
            </a:r>
          </a:p>
        </p:txBody>
      </p:sp>
    </p:spTree>
    <p:extLst>
      <p:ext uri="{BB962C8B-B14F-4D97-AF65-F5344CB8AC3E}">
        <p14:creationId xmlns:p14="http://schemas.microsoft.com/office/powerpoint/2010/main" val="1289156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1026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457200" y="274638"/>
            <a:ext cx="8229600" cy="13255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dirty="0" smtClean="0"/>
              <a:t>Some Other Considerations</a:t>
            </a:r>
            <a:br>
              <a:rPr lang="en-US" dirty="0" smtClean="0"/>
            </a:br>
            <a:endParaRPr lang="en-US" dirty="0" smtClean="0"/>
          </a:p>
        </p:txBody>
      </p:sp>
      <p:sp>
        <p:nvSpPr>
          <p:cNvPr id="33795" name="Rectangle 1027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457200" y="1600200"/>
            <a:ext cx="8229600" cy="42973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dirty="0" smtClean="0"/>
              <a:t>Lecture: Streaming vs. Downloadable Format</a:t>
            </a:r>
          </a:p>
          <a:p>
            <a:pPr lvl="1"/>
            <a:r>
              <a:rPr lang="en-US" dirty="0" smtClean="0"/>
              <a:t>Check university </a:t>
            </a:r>
            <a:r>
              <a:rPr lang="en-US" dirty="0" smtClean="0"/>
              <a:t>policies </a:t>
            </a:r>
            <a:r>
              <a:rPr lang="en-US" dirty="0" smtClean="0">
                <a:solidFill>
                  <a:srgbClr val="FF0000"/>
                </a:solidFill>
              </a:rPr>
              <a:t>(6/11 based on our discussion at the workshop, it sounds like this really varies  with institutions and states) </a:t>
            </a:r>
            <a:endParaRPr lang="en-US" dirty="0" smtClean="0">
              <a:solidFill>
                <a:srgbClr val="FF0000"/>
              </a:solidFill>
            </a:endParaRPr>
          </a:p>
          <a:p>
            <a:pPr lvl="1"/>
            <a:r>
              <a:rPr lang="en-US" dirty="0" smtClean="0"/>
              <a:t>Probably your lectures are your intellectual property</a:t>
            </a:r>
          </a:p>
          <a:p>
            <a:pPr lvl="2"/>
            <a:r>
              <a:rPr lang="en-US" dirty="0" smtClean="0"/>
              <a:t>Students should not attempt to copy and reproduce</a:t>
            </a:r>
          </a:p>
          <a:p>
            <a:pPr lvl="1"/>
            <a:r>
              <a:rPr lang="en-US" dirty="0" smtClean="0"/>
              <a:t>Students allowed to download </a:t>
            </a:r>
          </a:p>
          <a:p>
            <a:pPr lvl="2"/>
            <a:r>
              <a:rPr lang="en-US" dirty="0" smtClean="0"/>
              <a:t>Students are allowed to make multiple copies and redistribute</a:t>
            </a:r>
          </a:p>
          <a:p>
            <a:pPr lvl="2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812184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1026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457200" y="274638"/>
            <a:ext cx="8229600" cy="13255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dirty="0" smtClean="0"/>
              <a:t>Some Other Considerations</a:t>
            </a:r>
            <a:br>
              <a:rPr lang="en-US" dirty="0" smtClean="0"/>
            </a:br>
            <a:endParaRPr lang="en-US" dirty="0" smtClean="0"/>
          </a:p>
        </p:txBody>
      </p:sp>
      <p:sp>
        <p:nvSpPr>
          <p:cNvPr id="33795" name="Rectangle 1027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457200" y="1600200"/>
            <a:ext cx="8229600" cy="42973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dirty="0" smtClean="0"/>
              <a:t>Student Privacy</a:t>
            </a:r>
          </a:p>
          <a:p>
            <a:pPr lvl="1"/>
            <a:r>
              <a:rPr lang="en-US" dirty="0" smtClean="0"/>
              <a:t>During class: public space</a:t>
            </a:r>
          </a:p>
          <a:p>
            <a:pPr lvl="2"/>
            <a:r>
              <a:rPr lang="en-US" dirty="0" smtClean="0"/>
              <a:t>cannot have expectation of privacy</a:t>
            </a:r>
          </a:p>
          <a:p>
            <a:pPr lvl="1"/>
            <a:r>
              <a:rPr lang="en-US" dirty="0" smtClean="0"/>
              <a:t>Before/After class (recording running)</a:t>
            </a:r>
          </a:p>
          <a:p>
            <a:pPr lvl="2"/>
            <a:r>
              <a:rPr lang="en-US" dirty="0" smtClean="0"/>
              <a:t>Not public, must be edited</a:t>
            </a:r>
          </a:p>
          <a:p>
            <a:pPr lvl="2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12752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1026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457200" y="274638"/>
            <a:ext cx="8229600" cy="13255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dirty="0" smtClean="0"/>
              <a:t>Some Other Considerations</a:t>
            </a:r>
            <a:br>
              <a:rPr lang="en-US" dirty="0" smtClean="0"/>
            </a:br>
            <a:endParaRPr lang="en-US" dirty="0" smtClean="0"/>
          </a:p>
        </p:txBody>
      </p:sp>
      <p:sp>
        <p:nvSpPr>
          <p:cNvPr id="33795" name="Rectangle 1027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457200" y="1600200"/>
            <a:ext cx="8229600" cy="42973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dirty="0" smtClean="0"/>
              <a:t>Choice of technology</a:t>
            </a:r>
          </a:p>
          <a:p>
            <a:pPr lvl="1"/>
            <a:r>
              <a:rPr lang="en-US" dirty="0" smtClean="0"/>
              <a:t>Time involved in “Flipping the Class”</a:t>
            </a:r>
          </a:p>
          <a:p>
            <a:pPr lvl="1"/>
            <a:r>
              <a:rPr lang="en-US" dirty="0" err="1" smtClean="0"/>
              <a:t>Tegrity</a:t>
            </a:r>
            <a:r>
              <a:rPr lang="en-US" dirty="0" smtClean="0"/>
              <a:t> Lecture Capture</a:t>
            </a:r>
          </a:p>
          <a:p>
            <a:pPr lvl="2"/>
            <a:r>
              <a:rPr lang="en-US" dirty="0" smtClean="0"/>
              <a:t>Limitations</a:t>
            </a:r>
          </a:p>
          <a:p>
            <a:pPr lvl="2"/>
            <a:r>
              <a:rPr lang="en-US" dirty="0" smtClean="0"/>
              <a:t>Shorter learning curve</a:t>
            </a:r>
          </a:p>
        </p:txBody>
      </p:sp>
    </p:spTree>
    <p:extLst>
      <p:ext uri="{BB962C8B-B14F-4D97-AF65-F5344CB8AC3E}">
        <p14:creationId xmlns:p14="http://schemas.microsoft.com/office/powerpoint/2010/main" val="3231010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1026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457200" y="274638"/>
            <a:ext cx="8229600" cy="13255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dirty="0" err="1" smtClean="0"/>
              <a:t>Tegrity</a:t>
            </a:r>
            <a:endParaRPr lang="en-US" dirty="0" smtClean="0"/>
          </a:p>
        </p:txBody>
      </p:sp>
      <p:sp>
        <p:nvSpPr>
          <p:cNvPr id="33795" name="Rectangle 1027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457200" y="1600200"/>
            <a:ext cx="8229600" cy="42973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dirty="0" smtClean="0"/>
              <a:t>Record lectures</a:t>
            </a:r>
          </a:p>
          <a:p>
            <a:r>
              <a:rPr lang="en-US" dirty="0" smtClean="0"/>
              <a:t>Limited capability for editing</a:t>
            </a:r>
          </a:p>
          <a:p>
            <a:r>
              <a:rPr lang="en-US" dirty="0" smtClean="0"/>
              <a:t>Stored on cloud</a:t>
            </a:r>
          </a:p>
          <a:p>
            <a:r>
              <a:rPr lang="en-US" dirty="0" smtClean="0"/>
              <a:t>Accessed through </a:t>
            </a:r>
            <a:r>
              <a:rPr lang="en-US" dirty="0" err="1" smtClean="0"/>
              <a:t>Tegrity</a:t>
            </a:r>
            <a:r>
              <a:rPr lang="en-US" dirty="0" smtClean="0"/>
              <a:t> or Blackboard</a:t>
            </a:r>
          </a:p>
          <a:p>
            <a:pPr lvl="1"/>
            <a:r>
              <a:rPr lang="en-US" dirty="0" smtClean="0"/>
              <a:t>Streaming or download</a:t>
            </a:r>
          </a:p>
        </p:txBody>
      </p:sp>
    </p:spTree>
    <p:extLst>
      <p:ext uri="{BB962C8B-B14F-4D97-AF65-F5344CB8AC3E}">
        <p14:creationId xmlns:p14="http://schemas.microsoft.com/office/powerpoint/2010/main" val="128849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1026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457200" y="274638"/>
            <a:ext cx="8229600" cy="13255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dirty="0"/>
              <a:t>What is Lecture </a:t>
            </a:r>
            <a:r>
              <a:rPr lang="en-US" dirty="0" smtClean="0"/>
              <a:t>Capture?</a:t>
            </a:r>
          </a:p>
        </p:txBody>
      </p:sp>
      <p:sp>
        <p:nvSpPr>
          <p:cNvPr id="33795" name="Rectangle 1027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457200" y="1600200"/>
            <a:ext cx="8229600" cy="42973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dirty="0" smtClean="0"/>
              <a:t>Technology </a:t>
            </a:r>
            <a:r>
              <a:rPr lang="en-US" dirty="0"/>
              <a:t>for recording </a:t>
            </a:r>
            <a:r>
              <a:rPr lang="en-US" dirty="0" smtClean="0"/>
              <a:t>lecture</a:t>
            </a:r>
          </a:p>
          <a:p>
            <a:pPr lvl="1"/>
            <a:r>
              <a:rPr lang="en-US" dirty="0" smtClean="0"/>
              <a:t>Students watch at convenience</a:t>
            </a:r>
          </a:p>
          <a:p>
            <a:pPr lvl="1"/>
            <a:r>
              <a:rPr lang="en-US" dirty="0" smtClean="0"/>
              <a:t>Variety </a:t>
            </a:r>
            <a:r>
              <a:rPr lang="en-US" dirty="0"/>
              <a:t>of programs and approaches </a:t>
            </a:r>
            <a:endParaRPr lang="en-US" dirty="0" smtClean="0"/>
          </a:p>
          <a:p>
            <a:pPr lvl="2"/>
            <a:r>
              <a:rPr lang="en-US" dirty="0" smtClean="0"/>
              <a:t>Depends on your goals</a:t>
            </a:r>
          </a:p>
        </p:txBody>
      </p:sp>
    </p:spTree>
    <p:extLst>
      <p:ext uri="{BB962C8B-B14F-4D97-AF65-F5344CB8AC3E}">
        <p14:creationId xmlns:p14="http://schemas.microsoft.com/office/powerpoint/2010/main" val="6512690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3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1026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457200" y="274638"/>
            <a:ext cx="8229600" cy="13255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dirty="0" err="1" smtClean="0"/>
              <a:t>Tegrity</a:t>
            </a:r>
            <a:endParaRPr lang="en-US" dirty="0" smtClean="0"/>
          </a:p>
        </p:txBody>
      </p:sp>
      <p:sp>
        <p:nvSpPr>
          <p:cNvPr id="33795" name="Rectangle 1027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457200" y="1600200"/>
            <a:ext cx="8229600" cy="42973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dirty="0"/>
              <a:t>Students can access portions of lectures by thumbnails</a:t>
            </a:r>
          </a:p>
          <a:p>
            <a:r>
              <a:rPr lang="en-US" dirty="0"/>
              <a:t>Can convert other files into </a:t>
            </a:r>
            <a:r>
              <a:rPr lang="en-US" dirty="0" err="1"/>
              <a:t>Tegrity</a:t>
            </a:r>
            <a:r>
              <a:rPr lang="en-US" dirty="0"/>
              <a:t> </a:t>
            </a:r>
            <a:r>
              <a:rPr lang="en-US" dirty="0" smtClean="0"/>
              <a:t>lectures</a:t>
            </a:r>
          </a:p>
          <a:p>
            <a:pPr lvl="1"/>
            <a:r>
              <a:rPr lang="en-US" dirty="0" err="1" smtClean="0"/>
              <a:t>Camatasia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3910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1026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457200" y="274638"/>
            <a:ext cx="8229600" cy="13255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dirty="0" smtClean="0"/>
              <a:t>Other Lecture Capture</a:t>
            </a:r>
          </a:p>
        </p:txBody>
      </p:sp>
      <p:sp>
        <p:nvSpPr>
          <p:cNvPr id="33795" name="Rectangle 1027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457200" y="1600200"/>
            <a:ext cx="8229600" cy="42973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dirty="0"/>
              <a:t>Course Online</a:t>
            </a:r>
          </a:p>
          <a:p>
            <a:r>
              <a:rPr lang="en-US" dirty="0"/>
              <a:t>Accordant</a:t>
            </a:r>
          </a:p>
          <a:p>
            <a:r>
              <a:rPr lang="en-US" dirty="0"/>
              <a:t>Echo 360</a:t>
            </a:r>
          </a:p>
          <a:p>
            <a:r>
              <a:rPr lang="en-US" dirty="0" err="1"/>
              <a:t>Elluminate</a:t>
            </a:r>
            <a:endParaRPr lang="en-US" dirty="0"/>
          </a:p>
          <a:p>
            <a:r>
              <a:rPr lang="en-US" dirty="0" err="1"/>
              <a:t>Panopto</a:t>
            </a:r>
            <a:endParaRPr lang="en-US" dirty="0"/>
          </a:p>
          <a:p>
            <a:r>
              <a:rPr lang="en-US" dirty="0"/>
              <a:t>Sonic Foundry</a:t>
            </a:r>
          </a:p>
          <a:p>
            <a:r>
              <a:rPr lang="en-US" dirty="0" err="1"/>
              <a:t>Techsmith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446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1026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457200" y="274638"/>
            <a:ext cx="8229600" cy="13255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dirty="0" smtClean="0"/>
              <a:t>Some Useful Websites</a:t>
            </a:r>
          </a:p>
        </p:txBody>
      </p:sp>
      <p:sp>
        <p:nvSpPr>
          <p:cNvPr id="33795" name="Rectangle 1027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457200" y="1600200"/>
            <a:ext cx="8229600" cy="42973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sz="2400" dirty="0" smtClean="0"/>
              <a:t>UNC Charlotte</a:t>
            </a:r>
          </a:p>
          <a:p>
            <a:pPr lvl="1"/>
            <a:r>
              <a:rPr lang="en-US" sz="2400" u="sng" dirty="0">
                <a:hlinkClick r:id="rId3"/>
              </a:rPr>
              <a:t>https://</a:t>
            </a:r>
            <a:r>
              <a:rPr lang="en-US" sz="2400" u="sng" dirty="0" smtClean="0">
                <a:hlinkClick r:id="rId3"/>
              </a:rPr>
              <a:t>teaching.uncc.edu/learning-resources/articles-books/tip-sheets/lecture-capture</a:t>
            </a:r>
            <a:endParaRPr lang="en-US" sz="2400" u="sng" dirty="0" smtClean="0"/>
          </a:p>
          <a:p>
            <a:r>
              <a:rPr lang="en-US" sz="2400" dirty="0" err="1" smtClean="0"/>
              <a:t>Educause</a:t>
            </a:r>
            <a:endParaRPr lang="en-US" sz="2400" dirty="0" smtClean="0"/>
          </a:p>
          <a:p>
            <a:pPr lvl="1"/>
            <a:r>
              <a:rPr lang="en-US" sz="2400" u="sng" dirty="0">
                <a:hlinkClick r:id="rId4"/>
              </a:rPr>
              <a:t>http://</a:t>
            </a:r>
            <a:r>
              <a:rPr lang="en-US" sz="2400" u="sng" dirty="0" smtClean="0">
                <a:hlinkClick r:id="rId4"/>
              </a:rPr>
              <a:t>www.educause.edu/ero/article/engaging-lecture-capture-lights-camera-interaction</a:t>
            </a:r>
            <a:endParaRPr lang="en-US" dirty="0"/>
          </a:p>
          <a:p>
            <a:r>
              <a:rPr lang="en-US" sz="2400" dirty="0" smtClean="0"/>
              <a:t>St. Louis University</a:t>
            </a:r>
          </a:p>
          <a:p>
            <a:pPr lvl="1"/>
            <a:r>
              <a:rPr lang="en-US" sz="2400" u="sng" dirty="0">
                <a:hlinkClick r:id="rId5"/>
              </a:rPr>
              <a:t>http://www.slu.edu/its/services-and-products/academic-resources/tegrity-lecture-capture/lecture-capture-policies-and-guidelines</a:t>
            </a:r>
            <a:endParaRPr lang="en-US" sz="2400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9874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1026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457200" y="274638"/>
            <a:ext cx="8229600" cy="13255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dirty="0"/>
              <a:t>Ways to Use</a:t>
            </a:r>
            <a:endParaRPr lang="en-US" dirty="0" smtClean="0"/>
          </a:p>
        </p:txBody>
      </p:sp>
      <p:sp>
        <p:nvSpPr>
          <p:cNvPr id="33795" name="Rectangle 1027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457200" y="1295400"/>
            <a:ext cx="8229600" cy="46021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sz="2800" dirty="0"/>
              <a:t>Record “traditional 50 – 90 minute lecture while giving it in </a:t>
            </a:r>
            <a:r>
              <a:rPr lang="en-US" sz="2800" dirty="0" smtClean="0"/>
              <a:t>lecture hall</a:t>
            </a:r>
          </a:p>
          <a:p>
            <a:r>
              <a:rPr lang="en-US" sz="2800" dirty="0"/>
              <a:t>Record mini-lectures for flipped classroom</a:t>
            </a:r>
          </a:p>
          <a:p>
            <a:pPr lvl="1"/>
            <a:r>
              <a:rPr lang="en-US" sz="2400" dirty="0" smtClean="0"/>
              <a:t>watch </a:t>
            </a:r>
            <a:r>
              <a:rPr lang="en-US" sz="2400" dirty="0"/>
              <a:t>before class</a:t>
            </a:r>
          </a:p>
          <a:p>
            <a:pPr lvl="1"/>
            <a:r>
              <a:rPr lang="en-US" sz="2400" dirty="0" smtClean="0"/>
              <a:t>perform </a:t>
            </a:r>
            <a:r>
              <a:rPr lang="en-US" sz="2400" dirty="0"/>
              <a:t>assignment to show that watched</a:t>
            </a:r>
          </a:p>
          <a:p>
            <a:pPr lvl="1"/>
            <a:r>
              <a:rPr lang="en-US" sz="2400" dirty="0" smtClean="0"/>
              <a:t>come </a:t>
            </a:r>
            <a:r>
              <a:rPr lang="en-US" sz="2400" dirty="0"/>
              <a:t>to class for problem solving and other group </a:t>
            </a:r>
            <a:r>
              <a:rPr lang="en-US" sz="2400" dirty="0" smtClean="0"/>
              <a:t>activities</a:t>
            </a:r>
          </a:p>
          <a:p>
            <a:r>
              <a:rPr lang="en-US" sz="2800" dirty="0"/>
              <a:t>Record mini-lectures for flipped classroom, then also record activity in face to face </a:t>
            </a:r>
            <a:r>
              <a:rPr lang="en-US" sz="2800" dirty="0" smtClean="0"/>
              <a:t>class</a:t>
            </a:r>
          </a:p>
          <a:p>
            <a:pPr lvl="1"/>
            <a:r>
              <a:rPr lang="en-US" sz="2400" dirty="0" smtClean="0"/>
              <a:t>Some considerations</a:t>
            </a:r>
            <a:endParaRPr lang="en-US" sz="2400" dirty="0"/>
          </a:p>
          <a:p>
            <a:endParaRPr lang="en-US" dirty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5565702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3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37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37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37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1026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457200" y="274638"/>
            <a:ext cx="8229600" cy="13255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dirty="0" smtClean="0"/>
              <a:t>Benefits for Students</a:t>
            </a:r>
          </a:p>
        </p:txBody>
      </p:sp>
      <p:sp>
        <p:nvSpPr>
          <p:cNvPr id="33795" name="Rectangle 1027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457200" y="1600200"/>
            <a:ext cx="8229600" cy="42973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dirty="0"/>
              <a:t>students use as resource for</a:t>
            </a:r>
          </a:p>
          <a:p>
            <a:pPr lvl="1"/>
            <a:r>
              <a:rPr lang="en-US" dirty="0" smtClean="0"/>
              <a:t>review</a:t>
            </a:r>
            <a:endParaRPr lang="en-US" dirty="0"/>
          </a:p>
          <a:p>
            <a:pPr lvl="1"/>
            <a:r>
              <a:rPr lang="en-US" dirty="0" smtClean="0"/>
              <a:t>study </a:t>
            </a:r>
            <a:r>
              <a:rPr lang="en-US" dirty="0"/>
              <a:t>for exams/quizzes</a:t>
            </a:r>
          </a:p>
          <a:p>
            <a:pPr lvl="1"/>
            <a:r>
              <a:rPr lang="en-US" dirty="0" smtClean="0"/>
              <a:t>go </a:t>
            </a:r>
            <a:r>
              <a:rPr lang="en-US" dirty="0"/>
              <a:t>over difficult topics</a:t>
            </a:r>
          </a:p>
          <a:p>
            <a:pPr lvl="1"/>
            <a:r>
              <a:rPr lang="en-US" dirty="0" smtClean="0"/>
              <a:t>may </a:t>
            </a:r>
            <a:r>
              <a:rPr lang="en-US" dirty="0"/>
              <a:t>watch several times</a:t>
            </a:r>
          </a:p>
          <a:p>
            <a:pPr lvl="1"/>
            <a:r>
              <a:rPr lang="en-US" dirty="0" smtClean="0"/>
              <a:t>missed classes</a:t>
            </a:r>
            <a:endParaRPr lang="en-US" dirty="0"/>
          </a:p>
          <a:p>
            <a:r>
              <a:rPr lang="en-US" dirty="0"/>
              <a:t>evidence shows that students will still come to class particularly for interaction</a:t>
            </a:r>
          </a:p>
          <a:p>
            <a:endParaRPr lang="en-US" dirty="0"/>
          </a:p>
          <a:p>
            <a:endParaRPr lang="en-US" dirty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34337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1026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457200" y="274638"/>
            <a:ext cx="8229600" cy="13255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dirty="0" smtClean="0"/>
              <a:t>Benefits for Students</a:t>
            </a:r>
          </a:p>
        </p:txBody>
      </p:sp>
      <p:sp>
        <p:nvSpPr>
          <p:cNvPr id="33795" name="Rectangle 1027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457200" y="1600200"/>
            <a:ext cx="8229600" cy="42973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sz="2400" dirty="0"/>
              <a:t>The University of New South Wales surveyed students from </a:t>
            </a:r>
            <a:r>
              <a:rPr lang="en-US" sz="2400" dirty="0" smtClean="0"/>
              <a:t>4 </a:t>
            </a:r>
            <a:r>
              <a:rPr lang="en-US" sz="2400" dirty="0"/>
              <a:t>universities </a:t>
            </a:r>
            <a:r>
              <a:rPr lang="en-US" sz="2400" dirty="0" smtClean="0"/>
              <a:t>(2006).</a:t>
            </a:r>
          </a:p>
          <a:p>
            <a:r>
              <a:rPr lang="en-US" sz="2400" dirty="0" smtClean="0"/>
              <a:t> </a:t>
            </a:r>
            <a:r>
              <a:rPr lang="en-US" sz="2400" dirty="0"/>
              <a:t>In regards to lecture recording types, students preferred screen capture (57</a:t>
            </a:r>
            <a:r>
              <a:rPr lang="en-US" sz="2400" dirty="0" smtClean="0"/>
              <a:t>%)</a:t>
            </a:r>
          </a:p>
          <a:p>
            <a:r>
              <a:rPr lang="en-US" sz="2400" dirty="0" smtClean="0"/>
              <a:t>28</a:t>
            </a:r>
            <a:r>
              <a:rPr lang="en-US" sz="2400" dirty="0"/>
              <a:t>% of students always attended live lectures, even with captured lectures available. 52% regularly attended live lectures, 15% occasionally, and 5% never went to class</a:t>
            </a:r>
            <a:r>
              <a:rPr lang="en-US" sz="2400" dirty="0" smtClean="0"/>
              <a:t>.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786108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1026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457200" y="274638"/>
            <a:ext cx="8229600" cy="13255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dirty="0" smtClean="0"/>
              <a:t>Benefits for Students</a:t>
            </a:r>
          </a:p>
        </p:txBody>
      </p:sp>
      <p:sp>
        <p:nvSpPr>
          <p:cNvPr id="33795" name="Rectangle 1027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457200" y="1600200"/>
            <a:ext cx="8229600" cy="42973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sz="2400" dirty="0" smtClean="0"/>
              <a:t>61</a:t>
            </a:r>
            <a:r>
              <a:rPr lang="en-US" sz="2400" dirty="0"/>
              <a:t>% of students used lecture capture for studying for </a:t>
            </a:r>
            <a:r>
              <a:rPr lang="en-US" sz="2400" dirty="0" smtClean="0"/>
              <a:t>exams, 57</a:t>
            </a:r>
            <a:r>
              <a:rPr lang="en-US" sz="2400" dirty="0"/>
              <a:t>% used it for review, and 41% used it due to schedule conflicts</a:t>
            </a:r>
            <a:r>
              <a:rPr lang="en-US" sz="2400"/>
              <a:t>. </a:t>
            </a:r>
            <a:endParaRPr lang="en-US" sz="2400" smtClean="0"/>
          </a:p>
          <a:p>
            <a:r>
              <a:rPr lang="en-US" sz="2400" smtClean="0"/>
              <a:t>63</a:t>
            </a:r>
            <a:r>
              <a:rPr lang="en-US" sz="2400" dirty="0"/>
              <a:t>% of students ranked recorded lectures as essential, another 37% ranked them as useful, and less than 1% ranked them as not important.</a:t>
            </a:r>
          </a:p>
          <a:p>
            <a:endParaRPr lang="en-US" dirty="0"/>
          </a:p>
          <a:p>
            <a:endParaRPr lang="en-US" dirty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708291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1026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457200" y="274638"/>
            <a:ext cx="8229600" cy="13255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dirty="0" smtClean="0"/>
              <a:t>Benefits for Faculty</a:t>
            </a:r>
          </a:p>
        </p:txBody>
      </p:sp>
      <p:sp>
        <p:nvSpPr>
          <p:cNvPr id="33795" name="Rectangle 1027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457200" y="1600200"/>
            <a:ext cx="8229600" cy="42973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dirty="0" smtClean="0"/>
              <a:t>Now </a:t>
            </a:r>
            <a:r>
              <a:rPr lang="en-US" dirty="0"/>
              <a:t>allows best of both worlds</a:t>
            </a:r>
          </a:p>
          <a:p>
            <a:pPr lvl="1"/>
            <a:r>
              <a:rPr lang="en-US" dirty="0" smtClean="0"/>
              <a:t>active </a:t>
            </a:r>
            <a:r>
              <a:rPr lang="en-US" dirty="0"/>
              <a:t>learning in face to face class while retaining traditional lecture (broken up into mini-lectures)</a:t>
            </a:r>
          </a:p>
          <a:p>
            <a:pPr lvl="1"/>
            <a:r>
              <a:rPr lang="en-US" dirty="0" smtClean="0"/>
              <a:t>solves </a:t>
            </a:r>
            <a:r>
              <a:rPr lang="en-US" dirty="0"/>
              <a:t>problem of “bad</a:t>
            </a:r>
            <a:r>
              <a:rPr lang="en-US"/>
              <a:t>” </a:t>
            </a:r>
            <a:r>
              <a:rPr lang="en-US" smtClean="0"/>
              <a:t>day</a:t>
            </a:r>
            <a:endParaRPr lang="en-US" dirty="0" smtClean="0"/>
          </a:p>
          <a:p>
            <a:r>
              <a:rPr lang="en-US" dirty="0" smtClean="0"/>
              <a:t>Potentially </a:t>
            </a:r>
            <a:r>
              <a:rPr lang="en-US" dirty="0"/>
              <a:t>save time and more efficient in long run</a:t>
            </a:r>
          </a:p>
          <a:p>
            <a:endParaRPr lang="en-US" dirty="0"/>
          </a:p>
          <a:p>
            <a:endParaRPr lang="en-US" dirty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516652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1026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457200" y="274638"/>
            <a:ext cx="8229600" cy="13255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dirty="0"/>
              <a:t>Ways to </a:t>
            </a:r>
            <a:r>
              <a:rPr lang="en-US" smtClean="0"/>
              <a:t>Record Lecture</a:t>
            </a:r>
            <a:endParaRPr lang="en-US" dirty="0" smtClean="0"/>
          </a:p>
        </p:txBody>
      </p:sp>
      <p:sp>
        <p:nvSpPr>
          <p:cNvPr id="33795" name="Rectangle 1027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457200" y="1600200"/>
            <a:ext cx="8229600" cy="42973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dirty="0" smtClean="0"/>
              <a:t>Audio </a:t>
            </a:r>
            <a:r>
              <a:rPr lang="en-US" dirty="0"/>
              <a:t>only</a:t>
            </a:r>
          </a:p>
          <a:p>
            <a:r>
              <a:rPr lang="en-US" dirty="0" smtClean="0"/>
              <a:t>Audio </a:t>
            </a:r>
            <a:r>
              <a:rPr lang="en-US" dirty="0"/>
              <a:t>plus screen capture, shows whatever is on screen (</a:t>
            </a:r>
            <a:r>
              <a:rPr lang="en-US" dirty="0" err="1"/>
              <a:t>Powerpoint</a:t>
            </a:r>
            <a:r>
              <a:rPr lang="en-US" dirty="0"/>
              <a:t> + annotation + pointer) (annotation </a:t>
            </a:r>
            <a:r>
              <a:rPr lang="en-US" dirty="0" smtClean="0"/>
              <a:t>tablet)</a:t>
            </a:r>
            <a:endParaRPr lang="en-US" dirty="0"/>
          </a:p>
          <a:p>
            <a:r>
              <a:rPr lang="en-US" dirty="0" smtClean="0"/>
              <a:t>Audio </a:t>
            </a:r>
            <a:r>
              <a:rPr lang="en-US" dirty="0"/>
              <a:t>+screen capture + video</a:t>
            </a:r>
          </a:p>
          <a:p>
            <a:endParaRPr lang="en-US" dirty="0"/>
          </a:p>
          <a:p>
            <a:endParaRPr lang="en-US" dirty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844606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1026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457200" y="274638"/>
            <a:ext cx="8229600" cy="13255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dirty="0"/>
              <a:t>Ways to </a:t>
            </a:r>
            <a:r>
              <a:rPr lang="en-US" dirty="0" smtClean="0"/>
              <a:t>Record Lecture</a:t>
            </a:r>
          </a:p>
        </p:txBody>
      </p:sp>
      <p:sp>
        <p:nvSpPr>
          <p:cNvPr id="33795" name="Rectangle 1027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457200" y="1600200"/>
            <a:ext cx="8229600" cy="42973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dirty="0" smtClean="0"/>
              <a:t>Audio </a:t>
            </a:r>
            <a:r>
              <a:rPr lang="en-US" dirty="0"/>
              <a:t>only</a:t>
            </a:r>
          </a:p>
          <a:p>
            <a:r>
              <a:rPr lang="en-US" dirty="0" smtClean="0"/>
              <a:t>Audio </a:t>
            </a:r>
            <a:r>
              <a:rPr lang="en-US" dirty="0"/>
              <a:t>plus screen capture, shows whatever is on screen (</a:t>
            </a:r>
            <a:r>
              <a:rPr lang="en-US" dirty="0" err="1"/>
              <a:t>Powerpoint</a:t>
            </a:r>
            <a:r>
              <a:rPr lang="en-US" dirty="0"/>
              <a:t> + annotation + pointer) (annotation </a:t>
            </a:r>
            <a:r>
              <a:rPr lang="en-US" dirty="0" smtClean="0"/>
              <a:t>tablet)</a:t>
            </a:r>
            <a:endParaRPr lang="en-US" dirty="0"/>
          </a:p>
          <a:p>
            <a:r>
              <a:rPr lang="en-US" dirty="0" smtClean="0"/>
              <a:t>Audio </a:t>
            </a:r>
            <a:r>
              <a:rPr lang="en-US" dirty="0"/>
              <a:t>+screen capture + </a:t>
            </a:r>
            <a:r>
              <a:rPr lang="en-US" dirty="0" smtClean="0"/>
              <a:t>video</a:t>
            </a:r>
          </a:p>
          <a:p>
            <a:pPr lvl="1"/>
            <a:r>
              <a:rPr lang="en-US" dirty="0" smtClean="0"/>
              <a:t>No consensus on importance of video of instructor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35794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8"/>
  <p:tag name="MMPROD_UIDATA" val="&lt;database version=&quot;6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1 - &amp;quot;Clickers in Organic Chemsitry&amp;quot;&quot;/&gt;&lt;property id=&quot;20307&quot; value=&quot;256&quot;/&gt;&lt;/object&gt;&lt;object type=&quot;3&quot; unique_id=&quot;10005&quot;&gt;&lt;property id=&quot;20148&quot; value=&quot;5&quot;/&gt;&lt;property id=&quot;20300&quot; value=&quot;Slide 2 - &amp;quot;Introduction&amp;quot;&quot;/&gt;&lt;property id=&quot;20307&quot; value=&quot;259&quot;/&gt;&lt;/object&gt;&lt;object type=&quot;3&quot; unique_id=&quot;10006&quot;&gt;&lt;property id=&quot;20148&quot; value=&quot;5&quot;/&gt;&lt;property id=&quot;20300&quot; value=&quot;Slide 3 - &amp;quot;Classroom Assessment Techniques (CATs)&amp;quot;&quot;/&gt;&lt;property id=&quot;20307&quot; value=&quot;260&quot;/&gt;&lt;/object&gt;&lt;object type=&quot;3&quot; unique_id=&quot;10007&quot;&gt;&lt;property id=&quot;20148&quot; value=&quot;5&quot;/&gt;&lt;property id=&quot;20300&quot; value=&quot;Slide 4 - &amp;quot;Example&amp;quot;&quot;/&gt;&lt;property id=&quot;20307&quot; value=&quot;261&quot;/&gt;&lt;/object&gt;&lt;object type=&quot;3&quot; unique_id=&quot;10008&quot;&gt;&lt;property id=&quot;20148&quot; value=&quot;5&quot;/&gt;&lt;property id=&quot;20300&quot; value=&quot;Slide 5 - &amp;quot;Benefits&amp;quot;&quot;/&gt;&lt;property id=&quot;20307&quot; value=&quot;262&quot;/&gt;&lt;/object&gt;&lt;object type=&quot;3&quot; unique_id=&quot;10009&quot;&gt;&lt;property id=&quot;20148&quot; value=&quot;5&quot;/&gt;&lt;property id=&quot;20300&quot; value=&quot;Slide 6 - &amp;quot;Benefits&amp;quot;&quot;/&gt;&lt;property id=&quot;20307&quot; value=&quot;263&quot;/&gt;&lt;/object&gt;&lt;object type=&quot;3&quot; unique_id=&quot;10010&quot;&gt;&lt;property id=&quot;20148&quot; value=&quot;5&quot;/&gt;&lt;property id=&quot;20300&quot; value=&quot;Slide 8 - &amp;quot;Types of Questions&amp;quot;&quot;/&gt;&lt;property id=&quot;20307&quot; value=&quot;264&quot;/&gt;&lt;/object&gt;&lt;object type=&quot;3&quot; unique_id=&quot;10011&quot;&gt;&lt;property id=&quot;20148&quot; value=&quot;5&quot;/&gt;&lt;property id=&quot;20300&quot; value=&quot;Slide 9 - &amp;quot;Types of Questions&amp;quot;&quot;/&gt;&lt;property id=&quot;20307&quot; value=&quot;265&quot;/&gt;&lt;/object&gt;&lt;object type=&quot;3&quot; unique_id=&quot;10012&quot;&gt;&lt;property id=&quot;20148&quot; value=&quot;5&quot;/&gt;&lt;property id=&quot;20300&quot; value=&quot;Slide 10 - &amp;quot;Types of Questions&amp;quot;&quot;/&gt;&lt;property id=&quot;20307&quot; value=&quot;266&quot;/&gt;&lt;/object&gt;&lt;object type=&quot;3&quot; unique_id=&quot;10013&quot;&gt;&lt;property id=&quot;20148&quot; value=&quot;5&quot;/&gt;&lt;property id=&quot;20300&quot; value=&quot;Slide 11 - &amp;quot;Types of Questions&amp;quot;&quot;/&gt;&lt;property id=&quot;20307&quot; value=&quot;267&quot;/&gt;&lt;/object&gt;&lt;object type=&quot;3&quot; unique_id=&quot;10014&quot;&gt;&lt;property id=&quot;20148&quot; value=&quot;5&quot;/&gt;&lt;property id=&quot;20300&quot; value=&quot;Slide 12 - &amp;quot;Practices&amp;quot;&quot;/&gt;&lt;property id=&quot;20307&quot; value=&quot;268&quot;/&gt;&lt;/object&gt;&lt;object type=&quot;3&quot; unique_id=&quot;10067&quot;&gt;&lt;property id=&quot;20148&quot; value=&quot;5&quot;/&gt;&lt;property id=&quot;20300&quot; value=&quot;Slide 7 - &amp;quot;Benefits&amp;quot;&quot;/&gt;&lt;property id=&quot;20307&quot; value=&quot;269&quot;/&gt;&lt;/object&gt;&lt;object type=&quot;3&quot; unique_id=&quot;10124&quot;&gt;&lt;property id=&quot;20148&quot; value=&quot;5&quot;/&gt;&lt;property id=&quot;20300&quot; value=&quot;Slide 13 - &amp;quot;Practices&amp;quot;&quot;/&gt;&lt;property id=&quot;20307&quot; value=&quot;270&quot;/&gt;&lt;/object&gt;&lt;object type=&quot;3&quot; unique_id=&quot;10125&quot;&gt;&lt;property id=&quot;20148&quot; value=&quot;5&quot;/&gt;&lt;property id=&quot;20300&quot; value=&quot;Slide 14 - &amp;quot;Practices&amp;quot;&quot;/&gt;&lt;property id=&quot;20307&quot; value=&quot;271&quot;/&gt;&lt;/object&gt;&lt;object type=&quot;3&quot; unique_id=&quot;10174&quot;&gt;&lt;property id=&quot;20148&quot; value=&quot;5&quot;/&gt;&lt;property id=&quot;20300&quot; value=&quot;Slide 15 - &amp;quot;Practices&amp;quot;&quot;/&gt;&lt;property id=&quot;20307&quot; value=&quot;272&quot;/&gt;&lt;/object&gt;&lt;object type=&quot;3&quot; unique_id=&quot;10294&quot;&gt;&lt;property id=&quot;20148&quot; value=&quot;5&quot;/&gt;&lt;property id=&quot;20300&quot; value=&quot;Slide 16 - &amp;quot;Practices&amp;quot;&quot;/&gt;&lt;property id=&quot;20307&quot; value=&quot;273&quot;/&gt;&lt;/object&gt;&lt;object type=&quot;3&quot; unique_id=&quot;10349&quot;&gt;&lt;property id=&quot;20148&quot; value=&quot;5&quot;/&gt;&lt;property id=&quot;20300&quot; value=&quot;Slide 17 - &amp;quot;Thanks &amp;quot;&quot;/&gt;&lt;property id=&quot;20307&quot; value=&quot;274&quot;/&gt;&lt;/object&gt;&lt;/object&gt;&lt;/object&gt;&lt;/database&gt;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3155</TotalTime>
  <Words>749</Words>
  <Application>Microsoft Office PowerPoint</Application>
  <PresentationFormat>On-screen Show (4:3)</PresentationFormat>
  <Paragraphs>128</Paragraphs>
  <Slides>22</Slides>
  <Notes>22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5" baseType="lpstr">
      <vt:lpstr>Arial</vt:lpstr>
      <vt:lpstr>Calibri</vt:lpstr>
      <vt:lpstr>Office Theme</vt:lpstr>
      <vt:lpstr>Lecture Capture  Applications, “Best Practices”, Considerations  </vt:lpstr>
      <vt:lpstr>What is Lecture Capture?</vt:lpstr>
      <vt:lpstr>Ways to Use</vt:lpstr>
      <vt:lpstr>Benefits for Students</vt:lpstr>
      <vt:lpstr>Benefits for Students</vt:lpstr>
      <vt:lpstr>Benefits for Students</vt:lpstr>
      <vt:lpstr>Benefits for Faculty</vt:lpstr>
      <vt:lpstr>Ways to Record Lecture</vt:lpstr>
      <vt:lpstr>Ways to Record Lecture</vt:lpstr>
      <vt:lpstr>Best Practices</vt:lpstr>
      <vt:lpstr>Best Practices (Common Sense?)</vt:lpstr>
      <vt:lpstr>Best Practices</vt:lpstr>
      <vt:lpstr>Best Practices </vt:lpstr>
      <vt:lpstr>Best Practices </vt:lpstr>
      <vt:lpstr>Best Practices </vt:lpstr>
      <vt:lpstr>Some Other Considerations </vt:lpstr>
      <vt:lpstr>Some Other Considerations </vt:lpstr>
      <vt:lpstr>Some Other Considerations </vt:lpstr>
      <vt:lpstr>Tegrity</vt:lpstr>
      <vt:lpstr>Tegrity</vt:lpstr>
      <vt:lpstr>Other Lecture Capture</vt:lpstr>
      <vt:lpstr>Some Useful Websites</vt:lpstr>
    </vt:vector>
  </TitlesOfParts>
  <Company>Indiana University - Purdue University Fort Wayne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of Presentation</dc:title>
  <dc:creator>Univeristy Relations</dc:creator>
  <cp:lastModifiedBy>Vincent Maloney</cp:lastModifiedBy>
  <cp:revision>277</cp:revision>
  <cp:lastPrinted>2014-06-03T16:23:36Z</cp:lastPrinted>
  <dcterms:created xsi:type="dcterms:W3CDTF">2007-07-10T15:27:22Z</dcterms:created>
  <dcterms:modified xsi:type="dcterms:W3CDTF">2014-06-11T15:31:30Z</dcterms:modified>
</cp:coreProperties>
</file>