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6" r:id="rId9"/>
    <p:sldId id="274" r:id="rId10"/>
    <p:sldId id="275" r:id="rId11"/>
    <p:sldId id="262" r:id="rId12"/>
    <p:sldId id="263" r:id="rId13"/>
    <p:sldId id="264" r:id="rId14"/>
    <p:sldId id="267" r:id="rId15"/>
    <p:sldId id="268" r:id="rId16"/>
    <p:sldId id="270" r:id="rId17"/>
    <p:sldId id="269" r:id="rId18"/>
    <p:sldId id="271" r:id="rId19"/>
    <p:sldId id="273" r:id="rId20"/>
    <p:sldId id="272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2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7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3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4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8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7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9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2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5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74EE-5F53-4F52-B3BA-D0A0D15079B7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9F09-0F6E-42C8-96DE-5A60C7F8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7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4.e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2.emf"/><Relationship Id="rId2" Type="http://schemas.openxmlformats.org/officeDocument/2006/relationships/tags" Target="../tags/tag3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2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4.emf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Just-in-Time Teaching</a:t>
            </a:r>
            <a:br>
              <a:rPr lang="en-US" dirty="0" smtClean="0"/>
            </a:br>
            <a:r>
              <a:rPr lang="en-US" dirty="0" smtClean="0"/>
              <a:t>with Peer Instruction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</a:t>
            </a:r>
            <a:r>
              <a:rPr lang="en-US" dirty="0" err="1" smtClean="0"/>
              <a:t>Muzyka</a:t>
            </a:r>
            <a:endParaRPr lang="en-US" dirty="0" smtClean="0"/>
          </a:p>
          <a:p>
            <a:r>
              <a:rPr lang="en-US" dirty="0" err="1" smtClean="0"/>
              <a:t>cCWCS</a:t>
            </a:r>
            <a:r>
              <a:rPr lang="en-US" dirty="0" smtClean="0"/>
              <a:t> Workshop</a:t>
            </a:r>
          </a:p>
          <a:p>
            <a:r>
              <a:rPr lang="en-US" dirty="0" smtClean="0"/>
              <a:t>Active Learning in Organic Chemistry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4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Of these three goals, which do you think you can make headway on outside of class by your own reading and studying?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71070126"/>
              </p:ext>
            </p:extLst>
          </p:nvPr>
        </p:nvGraphicFramePr>
        <p:xfrm>
          <a:off x="127000" y="1422400"/>
          <a:ext cx="9144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hart" r:id="rId6" imgW="9144077" imgH="3067140" progId="MSGraph.Chart.8">
                  <p:embed followColorScheme="full"/>
                </p:oleObj>
              </mc:Choice>
              <mc:Fallback>
                <p:oleObj name="Chart" r:id="rId6" imgW="9144077" imgH="306714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22400"/>
                        <a:ext cx="9144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Acquiring information (facts, principles, concepts)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Learning how to use information and knowledge in new situations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Developing lifelong learning skills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0545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questions &amp; students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 point students to important topics</a:t>
            </a:r>
          </a:p>
          <a:p>
            <a:r>
              <a:rPr lang="en-US" dirty="0" smtClean="0"/>
              <a:t>Students process ideas as they write</a:t>
            </a:r>
          </a:p>
          <a:p>
            <a:r>
              <a:rPr lang="en-US" dirty="0" smtClean="0"/>
              <a:t>Students develop reading skills</a:t>
            </a:r>
          </a:p>
          <a:p>
            <a:r>
              <a:rPr lang="en-US" dirty="0" smtClean="0"/>
              <a:t>Students develop writing skills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2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questions &amp; faculty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questions</a:t>
            </a:r>
          </a:p>
          <a:p>
            <a:r>
              <a:rPr lang="en-US" dirty="0" smtClean="0"/>
              <a:t>Read/grade student responses</a:t>
            </a:r>
          </a:p>
          <a:p>
            <a:r>
              <a:rPr lang="en-US" dirty="0" smtClean="0"/>
              <a:t>Develop class materials based on student responses</a:t>
            </a:r>
          </a:p>
          <a:p>
            <a:r>
              <a:rPr lang="en-US" dirty="0" smtClean="0"/>
              <a:t>Feedback from otherwise silent students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class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time on definitions</a:t>
            </a:r>
          </a:p>
          <a:p>
            <a:r>
              <a:rPr lang="en-US" dirty="0" smtClean="0"/>
              <a:t>More time on complex concepts</a:t>
            </a:r>
          </a:p>
          <a:p>
            <a:r>
              <a:rPr lang="en-US" dirty="0" smtClean="0"/>
              <a:t>Slide with reading question</a:t>
            </a:r>
          </a:p>
          <a:p>
            <a:r>
              <a:rPr lang="en-US" dirty="0" smtClean="0"/>
              <a:t>Slide(s) with student responses</a:t>
            </a:r>
          </a:p>
          <a:p>
            <a:r>
              <a:rPr lang="en-US" dirty="0" smtClean="0"/>
              <a:t>Address questions</a:t>
            </a:r>
          </a:p>
          <a:p>
            <a:r>
              <a:rPr lang="en-US" dirty="0" smtClean="0"/>
              <a:t>Clicker questions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30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structural features cause some organic compounds to be acidic?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anions of the organic compounds are stabilized by having negative charge on a highly electronegative atom or by resonance.</a:t>
            </a:r>
          </a:p>
          <a:p>
            <a:r>
              <a:rPr lang="en-US" dirty="0"/>
              <a:t>In general, functional groups can cause some organic compounds to be acidic.  The main functional group that causes acidity is carboxylic acid.</a:t>
            </a:r>
          </a:p>
          <a:p>
            <a:r>
              <a:rPr lang="en-US" dirty="0"/>
              <a:t>The structural feature is a functional group with a carbon-oxygen double bond.  This is otherwise known as a carbonyl group.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79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What factors influence whether substitution or elimination will occur between an alkyl halide and a nucleophile/base?  Summarize these factors in 2-3 sentences.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 don't have a great grasp on this yet but I think that elimination will likely happen in the presence of a strong base and the SN2 reaction dominates when the substrate is not highly substituted. Other than that it seems like there could be mixtures. </a:t>
            </a:r>
          </a:p>
          <a:p>
            <a:r>
              <a:rPr lang="en-US" sz="2400" dirty="0" smtClean="0"/>
              <a:t>For bimolecular reactions, elimination will occur if the reaction involves a strong base. Bimolecular reactions occur under more neutral conditions, like with the use of ethanol and water. I think this is the right answer, but </a:t>
            </a:r>
            <a:r>
              <a:rPr lang="en-US" sz="2400" dirty="0" err="1" smtClean="0"/>
              <a:t>i'm</a:t>
            </a:r>
            <a:r>
              <a:rPr lang="en-US" sz="2400" dirty="0" smtClean="0"/>
              <a:t> not 100% sure because I don't see any extremely obvious trends. Maybe </a:t>
            </a:r>
            <a:r>
              <a:rPr lang="en-US" sz="2400" dirty="0" err="1" smtClean="0"/>
              <a:t>i'm</a:t>
            </a:r>
            <a:r>
              <a:rPr lang="en-US" sz="2400" dirty="0" smtClean="0"/>
              <a:t> just missing them, though. 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5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respond individually to clicker question</a:t>
            </a:r>
          </a:p>
          <a:p>
            <a:r>
              <a:rPr lang="en-US" dirty="0" smtClean="0"/>
              <a:t>Instructor looks at response graph</a:t>
            </a:r>
          </a:p>
          <a:p>
            <a:r>
              <a:rPr lang="en-US" dirty="0" smtClean="0"/>
              <a:t>Students discuss concept</a:t>
            </a:r>
          </a:p>
          <a:p>
            <a:r>
              <a:rPr lang="en-US" dirty="0" smtClean="0"/>
              <a:t>Students respond to clicker question again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7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Which of the following reactions is favored by the use of a nucleophile which is a strong base?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3568726"/>
              </p:ext>
            </p:extLst>
          </p:nvPr>
        </p:nvGraphicFramePr>
        <p:xfrm>
          <a:off x="127000" y="1460500"/>
          <a:ext cx="914400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hart" r:id="rId6" imgW="9144077" imgH="2647899" progId="MSGraph.Chart.8">
                  <p:embed followColorScheme="full"/>
                </p:oleObj>
              </mc:Choice>
              <mc:Fallback>
                <p:oleObj name="Chart" r:id="rId6" imgW="9144077" imgH="264789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60500"/>
                        <a:ext cx="9144000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</a:t>
            </a:r>
            <a:r>
              <a:rPr lang="en-US" baseline="-25000" dirty="0" smtClean="0"/>
              <a:t>N</a:t>
            </a: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</a:t>
            </a:r>
            <a:r>
              <a:rPr lang="en-US" baseline="-25000" dirty="0" smtClean="0"/>
              <a:t>N</a:t>
            </a: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E2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2724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quality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what is meant by the term </a:t>
            </a:r>
            <a:r>
              <a:rPr lang="en-US" dirty="0" err="1" smtClean="0"/>
              <a:t>regiochemistry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Describe the </a:t>
            </a:r>
            <a:r>
              <a:rPr lang="en-US" dirty="0" err="1" smtClean="0"/>
              <a:t>regiochemistry</a:t>
            </a:r>
            <a:r>
              <a:rPr lang="en-US" dirty="0" smtClean="0"/>
              <a:t> observed in the reaction of 1-hexene with </a:t>
            </a:r>
            <a:r>
              <a:rPr lang="en-US" dirty="0" err="1" smtClean="0"/>
              <a:t>HCl</a:t>
            </a:r>
            <a:r>
              <a:rPr lang="en-US" dirty="0" smtClean="0"/>
              <a:t>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63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Novak, G. M.; </a:t>
            </a:r>
            <a:r>
              <a:rPr lang="en-US" dirty="0" err="1"/>
              <a:t>Gavrin</a:t>
            </a:r>
            <a:r>
              <a:rPr lang="en-US" dirty="0"/>
              <a:t>, A.; Christian, W.; Patterson, E. </a:t>
            </a:r>
            <a:r>
              <a:rPr lang="en-US" i="1" dirty="0"/>
              <a:t>Just-in-time teaching : blending active learning with web technology</a:t>
            </a:r>
            <a:r>
              <a:rPr lang="en-US" dirty="0"/>
              <a:t>; Prentice Hall: Upper Saddle River, NJ, 1999.</a:t>
            </a:r>
          </a:p>
          <a:p>
            <a:r>
              <a:rPr lang="en-US" dirty="0" err="1" smtClean="0"/>
              <a:t>Simkins</a:t>
            </a:r>
            <a:r>
              <a:rPr lang="en-US" dirty="0"/>
              <a:t>, S.; Maier, M.; </a:t>
            </a:r>
            <a:r>
              <a:rPr lang="en-US" dirty="0" err="1"/>
              <a:t>Rhem</a:t>
            </a:r>
            <a:r>
              <a:rPr lang="en-US" dirty="0"/>
              <a:t>, J. </a:t>
            </a:r>
            <a:r>
              <a:rPr lang="en-US" i="1" dirty="0"/>
              <a:t>Just-in-time teaching: across the disciplines, across the academy</a:t>
            </a:r>
            <a:r>
              <a:rPr lang="en-US" dirty="0"/>
              <a:t>; New pedagogies and practices for teaching in higher education; 1st ed.; Stylus Pub: Sterling, </a:t>
            </a:r>
            <a:r>
              <a:rPr lang="en-US" dirty="0" smtClean="0"/>
              <a:t>VA, </a:t>
            </a:r>
            <a:r>
              <a:rPr lang="en-US" dirty="0"/>
              <a:t>2010</a:t>
            </a:r>
            <a:r>
              <a:rPr lang="en-US" dirty="0" smtClean="0"/>
              <a:t>.</a:t>
            </a:r>
          </a:p>
          <a:p>
            <a:r>
              <a:rPr lang="en-US" dirty="0" smtClean="0"/>
              <a:t>Smith, M.K.; Wood, W.B.; Adams, W.K.; </a:t>
            </a:r>
            <a:r>
              <a:rPr lang="en-US" dirty="0" err="1" smtClean="0"/>
              <a:t>Wieman</a:t>
            </a:r>
            <a:r>
              <a:rPr lang="en-US" dirty="0" smtClean="0"/>
              <a:t>, C.; Knight, J.K. Guild, N.; Su, T.T.  “Why Peer Discussion Improves Student Performance on In-Class Concept Questions,” </a:t>
            </a:r>
            <a:r>
              <a:rPr lang="en-US" i="1" dirty="0" smtClean="0"/>
              <a:t>Science</a:t>
            </a:r>
            <a:r>
              <a:rPr lang="en-US" dirty="0" smtClean="0"/>
              <a:t> </a:t>
            </a:r>
            <a:r>
              <a:rPr lang="en-US" b="1" dirty="0" smtClean="0"/>
              <a:t>2009</a:t>
            </a:r>
            <a:r>
              <a:rPr lang="en-US" dirty="0" smtClean="0"/>
              <a:t>,  </a:t>
            </a:r>
            <a:r>
              <a:rPr lang="en-US" i="1" dirty="0" smtClean="0"/>
              <a:t>323</a:t>
            </a:r>
            <a:r>
              <a:rPr lang="en-US" dirty="0" smtClean="0"/>
              <a:t>, 122-124.</a:t>
            </a:r>
          </a:p>
          <a:p>
            <a:r>
              <a:rPr lang="en-US" dirty="0" smtClean="0"/>
              <a:t>Smith, G. A.  “First-Day Questions for the Learner-Centered Classroom,”  </a:t>
            </a:r>
            <a:r>
              <a:rPr lang="en-US" i="1" dirty="0" smtClean="0"/>
              <a:t>The National Teaching &amp; Learning Forum</a:t>
            </a:r>
            <a:r>
              <a:rPr lang="en-US" dirty="0" smtClean="0"/>
              <a:t> </a:t>
            </a:r>
            <a:r>
              <a:rPr lang="en-US" b="1" dirty="0" smtClean="0"/>
              <a:t>2008</a:t>
            </a:r>
            <a:r>
              <a:rPr lang="en-US" dirty="0" smtClean="0"/>
              <a:t>, </a:t>
            </a:r>
            <a:r>
              <a:rPr lang="en-US" i="1" dirty="0" smtClean="0"/>
              <a:t>17</a:t>
            </a:r>
            <a:r>
              <a:rPr lang="en-US" dirty="0" smtClean="0"/>
              <a:t> (5), 1-4.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encourage your students to read the textbook before class?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43876099"/>
              </p:ext>
            </p:extLst>
          </p:nvPr>
        </p:nvGraphicFramePr>
        <p:xfrm>
          <a:off x="127000" y="1422400"/>
          <a:ext cx="91440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6" imgW="9144077" imgH="2095397" progId="MSGraph.Chart.8">
                  <p:embed followColorScheme="full"/>
                </p:oleObj>
              </mc:Choice>
              <mc:Fallback>
                <p:oleObj name="Chart" r:id="rId6" imgW="9144077" imgH="209539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22400"/>
                        <a:ext cx="9144000" cy="209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Sometimes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6684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activity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8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 you think your students read the textbook before encountering topics in class?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37968838"/>
              </p:ext>
            </p:extLst>
          </p:nvPr>
        </p:nvGraphicFramePr>
        <p:xfrm>
          <a:off x="127000" y="1460500"/>
          <a:ext cx="914400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art" r:id="rId6" imgW="9144077" imgH="2647899" progId="MSGraph.Chart.8">
                  <p:embed followColorScheme="full"/>
                </p:oleObj>
              </mc:Choice>
              <mc:Fallback>
                <p:oleObj name="Chart" r:id="rId6" imgW="9144077" imgH="264789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60500"/>
                        <a:ext cx="9144000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Sometimes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few students, maybe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231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Do you think class time would be more effectively spent if students had read the book before class?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41740281"/>
              </p:ext>
            </p:extLst>
          </p:nvPr>
        </p:nvGraphicFramePr>
        <p:xfrm>
          <a:off x="127000" y="1460500"/>
          <a:ext cx="914400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art" r:id="rId6" imgW="9144077" imgH="2647899" progId="MSGraph.Chart.8">
                  <p:embed followColorScheme="full"/>
                </p:oleObj>
              </mc:Choice>
              <mc:Fallback>
                <p:oleObj name="Chart" r:id="rId6" imgW="9144077" imgH="264789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60500"/>
                        <a:ext cx="9144000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Maybe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Sometimes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5171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 you think students struggle when reading technical materials (like organic textbooks)? 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48779744"/>
              </p:ext>
            </p:extLst>
          </p:nvPr>
        </p:nvGraphicFramePr>
        <p:xfrm>
          <a:off x="127000" y="1460500"/>
          <a:ext cx="914400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Chart" r:id="rId6" imgW="9144077" imgH="2647899" progId="MSGraph.Chart.8">
                  <p:embed followColorScheme="full"/>
                </p:oleObj>
              </mc:Choice>
              <mc:Fallback>
                <p:oleObj name="Chart" r:id="rId6" imgW="9144077" imgH="264789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60500"/>
                        <a:ext cx="9144000" cy="264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Maybe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Some students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928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Just-in-Time Teaching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Pre-class reading assignment</a:t>
            </a:r>
          </a:p>
          <a:p>
            <a:r>
              <a:rPr lang="en-US" dirty="0" smtClean="0"/>
              <a:t>Questions about reading</a:t>
            </a:r>
          </a:p>
          <a:p>
            <a:r>
              <a:rPr lang="en-US" dirty="0" smtClean="0"/>
              <a:t>Student responses reviewed </a:t>
            </a:r>
          </a:p>
          <a:p>
            <a:r>
              <a:rPr lang="en-US" dirty="0" smtClean="0"/>
              <a:t>Class – answer student questions</a:t>
            </a:r>
          </a:p>
          <a:p>
            <a:r>
              <a:rPr lang="en-US" dirty="0" smtClean="0"/>
              <a:t>Address misconceptions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8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Moodle </a:t>
            </a:r>
          </a:p>
          <a:p>
            <a:r>
              <a:rPr lang="en-US" dirty="0" smtClean="0"/>
              <a:t>Quiz deadlines</a:t>
            </a:r>
          </a:p>
          <a:p>
            <a:r>
              <a:rPr lang="en-US" dirty="0" smtClean="0"/>
              <a:t>Essay questions</a:t>
            </a:r>
          </a:p>
          <a:p>
            <a:r>
              <a:rPr lang="en-US" dirty="0" smtClean="0"/>
              <a:t>Two content questions</a:t>
            </a:r>
          </a:p>
          <a:p>
            <a:r>
              <a:rPr lang="en-US" dirty="0" smtClean="0"/>
              <a:t>One open question, identifying confusion</a:t>
            </a:r>
          </a:p>
          <a:p>
            <a:r>
              <a:rPr lang="en-US" dirty="0" smtClean="0"/>
              <a:t>Generating student buy-in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04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oodle screen capture anonymized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6400"/>
            <a:ext cx="9144000" cy="60304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58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Thinking of what you want to get out of your college education and this course, which of the following is most important to you?</a:t>
            </a:r>
            <a:endParaRPr lang="en-US" sz="2800" dirty="0"/>
          </a:p>
        </p:txBody>
      </p:sp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0148886"/>
              </p:ext>
            </p:extLst>
          </p:nvPr>
        </p:nvGraphicFramePr>
        <p:xfrm>
          <a:off x="127000" y="1422400"/>
          <a:ext cx="9144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Chart" r:id="rId6" imgW="9144077" imgH="3067140" progId="MSGraph.Chart.8">
                  <p:embed followColorScheme="full"/>
                </p:oleObj>
              </mc:Choice>
              <mc:Fallback>
                <p:oleObj name="Chart" r:id="rId6" imgW="9144077" imgH="306714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000" y="1422400"/>
                        <a:ext cx="9144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160020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Acquiring information (facts, principles, concepts)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Learning how to use information and knowledge in new situations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Developing lifelong learning skills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5192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4.0"/>
  <p:tag name="TPVERSION" val="2008"/>
  <p:tag name="PPVERSION" val="14.0"/>
  <p:tag name="DELIMITERS" val="3.1"/>
  <p:tag name="SHOWBARVISIBLE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GRIDFONTSIZE" val="12"/>
  <p:tag name="POLLINGCYCLE" val="2"/>
  <p:tag name="CHARTCOLORS" val="0"/>
  <p:tag name="CHARTLABELS" val="1"/>
  <p:tag name="RESETCHARTS" val="True"/>
  <p:tag name="INCLUDENONRESPONDERS" val="False"/>
  <p:tag name="MULTIRESPDIVISOR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TASKPANEKEY" val="cc5e9b44-8677-420c-80c3-5406aa295815"/>
  <p:tag name="TPFULLVERSION" val="4.3.2.1178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2"/>
  <p:tag name="FONTSIZE" val="32"/>
  <p:tag name="BULLETTYPE" val="ppBulletArabicPeriod"/>
  <p:tag name="ANSWERTEXT" val="Yes&#10;No&#10;Maybe&#10;Sometim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4BF7C3174B4B1CAB3907AB2DF9E190"/>
  <p:tag name="SLIDEID" val="AD4BF7C3174B4B1CAB3907AB2DF9E19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think students struggle when reading technical materials (like organic textbooks)? "/>
  <p:tag name="ANSWERSALIAS" val="Yes|smicln|No|smicln|Maybe|smicln|Some students"/>
  <p:tag name="VALUES" val="No Value|smicln|No Value|smicln|No Value|smicln|No Value"/>
  <p:tag name="TOTALRESPONSES" val="0"/>
  <p:tag name="ANONYMOUSTEMP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6"/>
  <p:tag name="FONTSIZE" val="32"/>
  <p:tag name="BULLETTYPE" val="ppBulletArabicPeriod"/>
  <p:tag name="ANSWERTEXT" val="Yes&#10;No&#10;Maybe&#10;Some student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8FA5F1C4FFD4E1287A0309F033CF29B"/>
  <p:tag name="SLIDEID" val="18FA5F1C4FFD4E1287A0309F033CF29B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inking of what you want to get out of your college education and this course, which of the following is most important to you?"/>
  <p:tag name="ANSWERSALIAS" val="Acquiring information (facts, principles, concepts)|smicln|Learning how to use information and knowledge in new situations|smicln|Developing lifelong learning skills"/>
  <p:tag name="VALUES" val="No Value|smicln|No Value|smicln|No Value"/>
  <p:tag name="TOTALRESPONSES" val="0"/>
  <p:tag name="ANONYMOUSTEMP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51"/>
  <p:tag name="FONTSIZE" val="32"/>
  <p:tag name="BULLETTYPE" val="ppBulletArabicPeriod"/>
  <p:tag name="ANSWERTEXT" val="Acquiring information (facts, principles, concepts)&#10;Learning how to use information and knowledge in new situations&#10;Developing lifelong learning skill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42E5B5C833040F2955557A3B3428CE3"/>
  <p:tag name="SLIDEID" val="C42E5B5C833040F2955557A3B3428CE3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Of these three goals, which do you think you can make headway on outside of class by your own reading and studying?"/>
  <p:tag name="ANSWERSALIAS" val="Acquiring information (facts, principles, concepts)|smicln|Learning how to use information and knowledge in new situations|smicln|Developing lifelong learning skills"/>
  <p:tag name="VALUES" val="No Value|smicln|No Value|smicln|No Value"/>
  <p:tag name="TOTALRESPONSES" val="0"/>
  <p:tag name="ANONYMOUSTEMP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51"/>
  <p:tag name="FONTSIZE" val="32"/>
  <p:tag name="BULLETTYPE" val="ppBulletArabicPeriod"/>
  <p:tag name="ANSWERTEXT" val="Acquiring information (facts, principles, concepts)&#10;Learning how to use information and knowledge in new situations&#10;Developing lifelong learning skill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89F86FB7A1145D4B819AA89686EC316"/>
  <p:tag name="SLIDEID" val="889F86FB7A1145D4B819AA89686EC31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encourage your students to read the textbook before class?"/>
  <p:tag name="ANSWERSALIAS" val="Yes|smicln|No|smicln|Sometimes"/>
  <p:tag name="VALUES" val="No Value|smicln|No Value|smicln|No Value"/>
  <p:tag name="TOTALRESPONSES" val="0"/>
  <p:tag name="ANONYMOUSTEMP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7DFA4BE255341209DE2E85DBE80EC56"/>
  <p:tag name="SLIDEID" val="C7DFA4BE255341209DE2E85DBE80EC5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of the following reactions is favored by the use of a nucleophile which is a strong base?"/>
  <p:tag name="ANSWERSALIAS" val="SN1|smicln|SN2|smicln|E1|smicln|E2"/>
  <p:tag name="VALUES" val="Incorrect|smicln|Incorrect|smicln|Incorrect|smicln|Correct"/>
  <p:tag name="TOTALRESPONSES" val="0"/>
  <p:tag name="ANONYMOUSTEMP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"/>
  <p:tag name="FONTSIZE" val="32"/>
  <p:tag name="BULLETTYPE" val="ppBulletArabicPeriod"/>
  <p:tag name="ANSWERTEXT" val="SN1&#10;SN2&#10;E1&#10;E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6"/>
  <p:tag name="FONTSIZE" val="32"/>
  <p:tag name="BULLETTYPE" val="ppBulletArabicPeriod"/>
  <p:tag name="ANSWERTEXT" val="Yes&#10;No&#10;Sometim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CEC640397F04087AF3C35A2C2CC1C70"/>
  <p:tag name="SLIDEID" val="5CEC640397F04087AF3C35A2C2CC1C7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think your students read the textbook before encountering topics in class?"/>
  <p:tag name="ANSWERSALIAS" val="Yes|smicln|No|smicln|Sometimes|smicln|A few students, maybe"/>
  <p:tag name="VALUES" val="No Value|smicln|No Value|smicln|No Value|smicln|No Value"/>
  <p:tag name="TOTALRESPONSES" val="0"/>
  <p:tag name="ANONYMOUSTEMP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8"/>
  <p:tag name="FONTSIZE" val="32"/>
  <p:tag name="BULLETTYPE" val="ppBulletArabicPeriod"/>
  <p:tag name="ANSWERTEXT" val="Yes&#10;No&#10;Sometimes&#10;A few students, mayb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7F8849F11A483B90A197C0E3E92662"/>
  <p:tag name="SLIDEID" val="137F8849F11A483B90A197C0E3E92662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think class time might be better spent if students had read the book before class?"/>
  <p:tag name="ANSWERSALIAS" val="Yes|smicln|No|smicln|Maybe|smicln|Sometimes"/>
  <p:tag name="VALUES" val="No Value|smicln|No Value|smicln|No Value|smicln|No Value"/>
  <p:tag name="TOTALRESPONSES" val="0"/>
  <p:tag name="ANONYMOUSTEMP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598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Microsoft Graph Chart</vt:lpstr>
      <vt:lpstr>Just-in-Time Teaching with Peer Instruction</vt:lpstr>
      <vt:lpstr>Do you encourage your students to read the textbook before class?</vt:lpstr>
      <vt:lpstr>Do you think your students read the textbook before encountering topics in class?</vt:lpstr>
      <vt:lpstr>Do you think class time would be more effectively spent if students had read the book before class?</vt:lpstr>
      <vt:lpstr>Do you think students struggle when reading technical materials (like organic textbooks)? </vt:lpstr>
      <vt:lpstr>Just-in-Time Teaching</vt:lpstr>
      <vt:lpstr>Logistics</vt:lpstr>
      <vt:lpstr>PowerPoint Presentation</vt:lpstr>
      <vt:lpstr>Thinking of what you want to get out of your college education and this course, which of the following is most important to you?</vt:lpstr>
      <vt:lpstr>Of these three goals, which do you think you can make headway on outside of class by your own reading and studying?</vt:lpstr>
      <vt:lpstr>Reading questions &amp; students</vt:lpstr>
      <vt:lpstr>Reading questions &amp; faculty</vt:lpstr>
      <vt:lpstr>Changes in class</vt:lpstr>
      <vt:lpstr>What structural features cause some organic compounds to be acidic?</vt:lpstr>
      <vt:lpstr>What factors influence whether substitution or elimination will occur between an alkyl halide and a nucleophile/base?  Summarize these factors in 2-3 sentences.</vt:lpstr>
      <vt:lpstr>Peer instruction</vt:lpstr>
      <vt:lpstr>Which of the following reactions is favored by the use of a nucleophile which is a strong base?</vt:lpstr>
      <vt:lpstr>Question quality</vt:lpstr>
      <vt:lpstr>References</vt:lpstr>
      <vt:lpstr>Small group activity</vt:lpstr>
    </vt:vector>
  </TitlesOfParts>
  <Company>Centre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L. Muzyka</dc:creator>
  <cp:lastModifiedBy>Jennifer</cp:lastModifiedBy>
  <cp:revision>19</cp:revision>
  <dcterms:created xsi:type="dcterms:W3CDTF">2013-06-03T12:58:10Z</dcterms:created>
  <dcterms:modified xsi:type="dcterms:W3CDTF">2013-06-07T21:28:08Z</dcterms:modified>
</cp:coreProperties>
</file>