
<file path=[Content_Types].xml><?xml version="1.0" encoding="utf-8"?>
<Types xmlns="http://schemas.openxmlformats.org/package/2006/content-types">
  <Default Extension="xml" ContentType="application/xml"/>
  <Default Extension="mov" ContentType="video/unknown"/>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7" r:id="rId1"/>
    <p:sldMasterId id="2147483939" r:id="rId2"/>
    <p:sldMasterId id="2147483891" r:id="rId3"/>
    <p:sldMasterId id="2147483951" r:id="rId4"/>
    <p:sldMasterId id="2147483975" r:id="rId5"/>
  </p:sldMasterIdLst>
  <p:notesMasterIdLst>
    <p:notesMasterId r:id="rId24"/>
  </p:notesMasterIdLst>
  <p:handoutMasterIdLst>
    <p:handoutMasterId r:id="rId25"/>
  </p:handoutMasterIdLst>
  <p:sldIdLst>
    <p:sldId id="306" r:id="rId6"/>
    <p:sldId id="336" r:id="rId7"/>
    <p:sldId id="291" r:id="rId8"/>
    <p:sldId id="337" r:id="rId9"/>
    <p:sldId id="328" r:id="rId10"/>
    <p:sldId id="338" r:id="rId11"/>
    <p:sldId id="274" r:id="rId12"/>
    <p:sldId id="311" r:id="rId13"/>
    <p:sldId id="287" r:id="rId14"/>
    <p:sldId id="335" r:id="rId15"/>
    <p:sldId id="339" r:id="rId16"/>
    <p:sldId id="329" r:id="rId17"/>
    <p:sldId id="334" r:id="rId18"/>
    <p:sldId id="330" r:id="rId19"/>
    <p:sldId id="340" r:id="rId20"/>
    <p:sldId id="313" r:id="rId21"/>
    <p:sldId id="331" r:id="rId22"/>
    <p:sldId id="315"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996633"/>
    <a:srgbClr val="8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35" autoAdjust="0"/>
    <p:restoredTop sz="99634" autoAdjust="0"/>
  </p:normalViewPr>
  <p:slideViewPr>
    <p:cSldViewPr>
      <p:cViewPr varScale="1">
        <p:scale>
          <a:sx n="92" d="100"/>
          <a:sy n="92" d="100"/>
        </p:scale>
        <p:origin x="-2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snapToGrid="0" snapToObjects="1">
      <p:cViewPr varScale="1">
        <p:scale>
          <a:sx n="108" d="100"/>
          <a:sy n="108" d="100"/>
        </p:scale>
        <p:origin x="-32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3958C-2E82-094B-A40C-7C5D4B68F17E}" type="doc">
      <dgm:prSet loTypeId="urn:microsoft.com/office/officeart/2005/8/layout/chevron1" loCatId="" qsTypeId="urn:microsoft.com/office/officeart/2005/8/quickstyle/simple4" qsCatId="simple" csTypeId="urn:microsoft.com/office/officeart/2005/8/colors/colorful4" csCatId="colorful" phldr="1"/>
      <dgm:spPr/>
      <dgm:t>
        <a:bodyPr/>
        <a:lstStyle/>
        <a:p>
          <a:endParaRPr lang="en-US"/>
        </a:p>
      </dgm:t>
    </dgm:pt>
    <dgm:pt modelId="{3DF4564E-7EF2-9643-9AF2-514C84571737}">
      <dgm:prSet/>
      <dgm:spPr/>
      <dgm:t>
        <a:bodyPr/>
        <a:lstStyle/>
        <a:p>
          <a:pPr algn="ctr" rtl="0"/>
          <a:r>
            <a:rPr lang="en-US" dirty="0" smtClean="0"/>
            <a:t>Pre-class</a:t>
          </a:r>
          <a:endParaRPr lang="en-US" i="1" dirty="0"/>
        </a:p>
      </dgm:t>
    </dgm:pt>
    <dgm:pt modelId="{D20F25D7-F0EF-FB44-B4AD-5740517F1A13}" type="parTrans" cxnId="{79F01705-4E75-1A47-9D3A-A37BE85B0356}">
      <dgm:prSet/>
      <dgm:spPr/>
      <dgm:t>
        <a:bodyPr/>
        <a:lstStyle/>
        <a:p>
          <a:endParaRPr lang="en-US"/>
        </a:p>
      </dgm:t>
    </dgm:pt>
    <dgm:pt modelId="{9A16A80C-4760-624A-862C-A33BC7DB6272}" type="sibTrans" cxnId="{79F01705-4E75-1A47-9D3A-A37BE85B0356}">
      <dgm:prSet/>
      <dgm:spPr/>
      <dgm:t>
        <a:bodyPr/>
        <a:lstStyle/>
        <a:p>
          <a:endParaRPr lang="en-US"/>
        </a:p>
      </dgm:t>
    </dgm:pt>
    <dgm:pt modelId="{82E98163-5ECC-0744-B0B8-981AD2638741}">
      <dgm:prSet/>
      <dgm:spPr/>
      <dgm:t>
        <a:bodyPr/>
        <a:lstStyle/>
        <a:p>
          <a:pPr algn="ctr" rtl="0"/>
          <a:r>
            <a:rPr lang="en-US" dirty="0" smtClean="0"/>
            <a:t>Class</a:t>
          </a:r>
          <a:endParaRPr lang="en-US" i="1" dirty="0"/>
        </a:p>
      </dgm:t>
    </dgm:pt>
    <dgm:pt modelId="{14B873D3-3945-FC41-A50D-E609B87D0573}" type="parTrans" cxnId="{6FA72B33-AE10-B34A-B31E-C15261C42352}">
      <dgm:prSet/>
      <dgm:spPr/>
      <dgm:t>
        <a:bodyPr/>
        <a:lstStyle/>
        <a:p>
          <a:endParaRPr lang="en-US"/>
        </a:p>
      </dgm:t>
    </dgm:pt>
    <dgm:pt modelId="{D31A6C3D-B8C5-9244-BA97-ED24B59F802E}" type="sibTrans" cxnId="{6FA72B33-AE10-B34A-B31E-C15261C42352}">
      <dgm:prSet/>
      <dgm:spPr/>
      <dgm:t>
        <a:bodyPr/>
        <a:lstStyle/>
        <a:p>
          <a:endParaRPr lang="en-US"/>
        </a:p>
      </dgm:t>
    </dgm:pt>
    <dgm:pt modelId="{97B7C460-4CC3-E84D-BC5D-E70F1B7E2067}">
      <dgm:prSet/>
      <dgm:spPr/>
      <dgm:t>
        <a:bodyPr/>
        <a:lstStyle/>
        <a:p>
          <a:pPr algn="ctr" rtl="0"/>
          <a:r>
            <a:rPr lang="en-US" dirty="0" smtClean="0"/>
            <a:t>Post-class</a:t>
          </a:r>
          <a:endParaRPr lang="en-US" i="1" dirty="0"/>
        </a:p>
      </dgm:t>
    </dgm:pt>
    <dgm:pt modelId="{46FCCCF3-A10F-5E4F-9B39-2D58A36F56EB}" type="parTrans" cxnId="{73F51CBF-56B6-A046-9134-CB1673E23169}">
      <dgm:prSet/>
      <dgm:spPr/>
      <dgm:t>
        <a:bodyPr/>
        <a:lstStyle/>
        <a:p>
          <a:endParaRPr lang="en-US"/>
        </a:p>
      </dgm:t>
    </dgm:pt>
    <dgm:pt modelId="{E62D432D-B503-2C44-AD2C-5EACA87C9613}" type="sibTrans" cxnId="{73F51CBF-56B6-A046-9134-CB1673E23169}">
      <dgm:prSet/>
      <dgm:spPr/>
      <dgm:t>
        <a:bodyPr/>
        <a:lstStyle/>
        <a:p>
          <a:endParaRPr lang="en-US"/>
        </a:p>
      </dgm:t>
    </dgm:pt>
    <dgm:pt modelId="{59B92AF9-4396-A343-A247-910C2F2AF028}" type="pres">
      <dgm:prSet presAssocID="{6D13958C-2E82-094B-A40C-7C5D4B68F17E}" presName="Name0" presStyleCnt="0">
        <dgm:presLayoutVars>
          <dgm:dir/>
          <dgm:animLvl val="lvl"/>
          <dgm:resizeHandles val="exact"/>
        </dgm:presLayoutVars>
      </dgm:prSet>
      <dgm:spPr/>
      <dgm:t>
        <a:bodyPr/>
        <a:lstStyle/>
        <a:p>
          <a:endParaRPr lang="en-US"/>
        </a:p>
      </dgm:t>
    </dgm:pt>
    <dgm:pt modelId="{C45B83CF-2D2D-6A45-A439-28045AB631D5}" type="pres">
      <dgm:prSet presAssocID="{3DF4564E-7EF2-9643-9AF2-514C84571737}" presName="parTxOnly" presStyleLbl="node1" presStyleIdx="0" presStyleCnt="3">
        <dgm:presLayoutVars>
          <dgm:chMax val="0"/>
          <dgm:chPref val="0"/>
          <dgm:bulletEnabled val="1"/>
        </dgm:presLayoutVars>
      </dgm:prSet>
      <dgm:spPr/>
      <dgm:t>
        <a:bodyPr/>
        <a:lstStyle/>
        <a:p>
          <a:endParaRPr lang="en-US"/>
        </a:p>
      </dgm:t>
    </dgm:pt>
    <dgm:pt modelId="{6D7E0BB7-52DF-9842-ADB9-DAFAFE97C7B9}" type="pres">
      <dgm:prSet presAssocID="{9A16A80C-4760-624A-862C-A33BC7DB6272}" presName="parTxOnlySpace" presStyleCnt="0"/>
      <dgm:spPr/>
    </dgm:pt>
    <dgm:pt modelId="{46A30064-EF97-3543-AEB9-F3AD932E7158}" type="pres">
      <dgm:prSet presAssocID="{82E98163-5ECC-0744-B0B8-981AD2638741}" presName="parTxOnly" presStyleLbl="node1" presStyleIdx="1" presStyleCnt="3">
        <dgm:presLayoutVars>
          <dgm:chMax val="0"/>
          <dgm:chPref val="0"/>
          <dgm:bulletEnabled val="1"/>
        </dgm:presLayoutVars>
      </dgm:prSet>
      <dgm:spPr/>
      <dgm:t>
        <a:bodyPr/>
        <a:lstStyle/>
        <a:p>
          <a:endParaRPr lang="en-US"/>
        </a:p>
      </dgm:t>
    </dgm:pt>
    <dgm:pt modelId="{878E1AAA-62C2-1547-9B01-B13695F0E3D3}" type="pres">
      <dgm:prSet presAssocID="{D31A6C3D-B8C5-9244-BA97-ED24B59F802E}" presName="parTxOnlySpace" presStyleCnt="0"/>
      <dgm:spPr/>
    </dgm:pt>
    <dgm:pt modelId="{64D37DE6-0B42-324E-9C40-6A825F7B1832}" type="pres">
      <dgm:prSet presAssocID="{97B7C460-4CC3-E84D-BC5D-E70F1B7E2067}" presName="parTxOnly" presStyleLbl="node1" presStyleIdx="2" presStyleCnt="3">
        <dgm:presLayoutVars>
          <dgm:chMax val="0"/>
          <dgm:chPref val="0"/>
          <dgm:bulletEnabled val="1"/>
        </dgm:presLayoutVars>
      </dgm:prSet>
      <dgm:spPr/>
      <dgm:t>
        <a:bodyPr/>
        <a:lstStyle/>
        <a:p>
          <a:endParaRPr lang="en-US"/>
        </a:p>
      </dgm:t>
    </dgm:pt>
  </dgm:ptLst>
  <dgm:cxnLst>
    <dgm:cxn modelId="{CE4EB63E-6B9D-374B-96B2-0E18FCA70994}" type="presOf" srcId="{3DF4564E-7EF2-9643-9AF2-514C84571737}" destId="{C45B83CF-2D2D-6A45-A439-28045AB631D5}" srcOrd="0" destOrd="0" presId="urn:microsoft.com/office/officeart/2005/8/layout/chevron1"/>
    <dgm:cxn modelId="{DAFCDDA5-75D6-CC4C-835C-625A36A6D9A9}" type="presOf" srcId="{82E98163-5ECC-0744-B0B8-981AD2638741}" destId="{46A30064-EF97-3543-AEB9-F3AD932E7158}" srcOrd="0" destOrd="0" presId="urn:microsoft.com/office/officeart/2005/8/layout/chevron1"/>
    <dgm:cxn modelId="{73F51CBF-56B6-A046-9134-CB1673E23169}" srcId="{6D13958C-2E82-094B-A40C-7C5D4B68F17E}" destId="{97B7C460-4CC3-E84D-BC5D-E70F1B7E2067}" srcOrd="2" destOrd="0" parTransId="{46FCCCF3-A10F-5E4F-9B39-2D58A36F56EB}" sibTransId="{E62D432D-B503-2C44-AD2C-5EACA87C9613}"/>
    <dgm:cxn modelId="{79F01705-4E75-1A47-9D3A-A37BE85B0356}" srcId="{6D13958C-2E82-094B-A40C-7C5D4B68F17E}" destId="{3DF4564E-7EF2-9643-9AF2-514C84571737}" srcOrd="0" destOrd="0" parTransId="{D20F25D7-F0EF-FB44-B4AD-5740517F1A13}" sibTransId="{9A16A80C-4760-624A-862C-A33BC7DB6272}"/>
    <dgm:cxn modelId="{1F6DF940-C3D3-D749-8A2F-256D0F1D21A2}" type="presOf" srcId="{97B7C460-4CC3-E84D-BC5D-E70F1B7E2067}" destId="{64D37DE6-0B42-324E-9C40-6A825F7B1832}" srcOrd="0" destOrd="0" presId="urn:microsoft.com/office/officeart/2005/8/layout/chevron1"/>
    <dgm:cxn modelId="{6FA72B33-AE10-B34A-B31E-C15261C42352}" srcId="{6D13958C-2E82-094B-A40C-7C5D4B68F17E}" destId="{82E98163-5ECC-0744-B0B8-981AD2638741}" srcOrd="1" destOrd="0" parTransId="{14B873D3-3945-FC41-A50D-E609B87D0573}" sibTransId="{D31A6C3D-B8C5-9244-BA97-ED24B59F802E}"/>
    <dgm:cxn modelId="{FC26F7AD-5A9E-8A40-8046-0CB3FF686DE0}" type="presOf" srcId="{6D13958C-2E82-094B-A40C-7C5D4B68F17E}" destId="{59B92AF9-4396-A343-A247-910C2F2AF028}" srcOrd="0" destOrd="0" presId="urn:microsoft.com/office/officeart/2005/8/layout/chevron1"/>
    <dgm:cxn modelId="{A7F8A355-1D3D-F44F-BC2A-05E242954B35}" type="presParOf" srcId="{59B92AF9-4396-A343-A247-910C2F2AF028}" destId="{C45B83CF-2D2D-6A45-A439-28045AB631D5}" srcOrd="0" destOrd="0" presId="urn:microsoft.com/office/officeart/2005/8/layout/chevron1"/>
    <dgm:cxn modelId="{C9D32BFE-791B-AF43-A7C8-46272A345577}" type="presParOf" srcId="{59B92AF9-4396-A343-A247-910C2F2AF028}" destId="{6D7E0BB7-52DF-9842-ADB9-DAFAFE97C7B9}" srcOrd="1" destOrd="0" presId="urn:microsoft.com/office/officeart/2005/8/layout/chevron1"/>
    <dgm:cxn modelId="{229F9A7B-9A8E-7A40-B465-C70A9DBE25E5}" type="presParOf" srcId="{59B92AF9-4396-A343-A247-910C2F2AF028}" destId="{46A30064-EF97-3543-AEB9-F3AD932E7158}" srcOrd="2" destOrd="0" presId="urn:microsoft.com/office/officeart/2005/8/layout/chevron1"/>
    <dgm:cxn modelId="{B1236E86-EADD-BE4F-9618-0D9C93CEDAF7}" type="presParOf" srcId="{59B92AF9-4396-A343-A247-910C2F2AF028}" destId="{878E1AAA-62C2-1547-9B01-B13695F0E3D3}" srcOrd="3" destOrd="0" presId="urn:microsoft.com/office/officeart/2005/8/layout/chevron1"/>
    <dgm:cxn modelId="{0FA89AFF-AB8E-7E40-90C7-7CB1C1A82F66}" type="presParOf" srcId="{59B92AF9-4396-A343-A247-910C2F2AF028}" destId="{64D37DE6-0B42-324E-9C40-6A825F7B183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13958C-2E82-094B-A40C-7C5D4B68F17E}" type="doc">
      <dgm:prSet loTypeId="urn:microsoft.com/office/officeart/2005/8/layout/chevron1" loCatId="" qsTypeId="urn:microsoft.com/office/officeart/2005/8/quickstyle/simple4" qsCatId="simple" csTypeId="urn:microsoft.com/office/officeart/2005/8/colors/colorful4" csCatId="colorful" phldr="1"/>
      <dgm:spPr/>
      <dgm:t>
        <a:bodyPr/>
        <a:lstStyle/>
        <a:p>
          <a:endParaRPr lang="en-US"/>
        </a:p>
      </dgm:t>
    </dgm:pt>
    <dgm:pt modelId="{3DF4564E-7EF2-9643-9AF2-514C84571737}">
      <dgm:prSet/>
      <dgm:spPr>
        <a:solidFill>
          <a:schemeClr val="accent4"/>
        </a:solidFill>
      </dgm:spPr>
      <dgm:t>
        <a:bodyPr/>
        <a:lstStyle/>
        <a:p>
          <a:pPr algn="ctr" rtl="0"/>
          <a:r>
            <a:rPr lang="en-US" dirty="0" smtClean="0"/>
            <a:t>Class</a:t>
          </a:r>
          <a:endParaRPr lang="en-US" i="1" dirty="0"/>
        </a:p>
      </dgm:t>
    </dgm:pt>
    <dgm:pt modelId="{D20F25D7-F0EF-FB44-B4AD-5740517F1A13}" type="parTrans" cxnId="{79F01705-4E75-1A47-9D3A-A37BE85B0356}">
      <dgm:prSet/>
      <dgm:spPr/>
      <dgm:t>
        <a:bodyPr/>
        <a:lstStyle/>
        <a:p>
          <a:endParaRPr lang="en-US"/>
        </a:p>
      </dgm:t>
    </dgm:pt>
    <dgm:pt modelId="{9A16A80C-4760-624A-862C-A33BC7DB6272}" type="sibTrans" cxnId="{79F01705-4E75-1A47-9D3A-A37BE85B0356}">
      <dgm:prSet/>
      <dgm:spPr/>
      <dgm:t>
        <a:bodyPr/>
        <a:lstStyle/>
        <a:p>
          <a:endParaRPr lang="en-US"/>
        </a:p>
      </dgm:t>
    </dgm:pt>
    <dgm:pt modelId="{C1E0D37C-592A-CF4A-BCBA-E2BA630DBA63}">
      <dgm:prSet custT="1"/>
      <dgm:spPr/>
      <dgm:t>
        <a:bodyPr/>
        <a:lstStyle/>
        <a:p>
          <a:pPr algn="l" rtl="0"/>
          <a:r>
            <a:rPr lang="en-US" sz="4400" i="1" dirty="0" smtClean="0"/>
            <a:t>Clarification</a:t>
          </a:r>
          <a:endParaRPr lang="en-US" sz="4400" i="1" dirty="0"/>
        </a:p>
      </dgm:t>
    </dgm:pt>
    <dgm:pt modelId="{440813CB-D793-7F4B-8C9D-D76477749973}" type="parTrans" cxnId="{741656FD-AFE9-DC4F-BD08-95620212B3E1}">
      <dgm:prSet/>
      <dgm:spPr/>
      <dgm:t>
        <a:bodyPr/>
        <a:lstStyle/>
        <a:p>
          <a:endParaRPr lang="en-US"/>
        </a:p>
      </dgm:t>
    </dgm:pt>
    <dgm:pt modelId="{045AF397-0A0A-0942-8EE0-687BD4F7FD69}" type="sibTrans" cxnId="{741656FD-AFE9-DC4F-BD08-95620212B3E1}">
      <dgm:prSet/>
      <dgm:spPr/>
      <dgm:t>
        <a:bodyPr/>
        <a:lstStyle/>
        <a:p>
          <a:endParaRPr lang="en-US"/>
        </a:p>
      </dgm:t>
    </dgm:pt>
    <dgm:pt modelId="{EE0EFE9E-35B4-6341-9471-77D4B6D4DC8C}">
      <dgm:prSet custT="1"/>
      <dgm:spPr/>
      <dgm:t>
        <a:bodyPr/>
        <a:lstStyle/>
        <a:p>
          <a:pPr algn="l" rtl="0"/>
          <a:r>
            <a:rPr lang="en-US" sz="4400" i="1" dirty="0" smtClean="0"/>
            <a:t>Collaboration</a:t>
          </a:r>
          <a:endParaRPr lang="en-US" sz="4400" i="1" dirty="0"/>
        </a:p>
      </dgm:t>
    </dgm:pt>
    <dgm:pt modelId="{24883D5A-7EBC-FB47-8F7A-DF521A7BA805}" type="parTrans" cxnId="{91E2FF85-947D-8B45-87E3-66FA377D69FB}">
      <dgm:prSet/>
      <dgm:spPr/>
      <dgm:t>
        <a:bodyPr/>
        <a:lstStyle/>
        <a:p>
          <a:endParaRPr lang="en-US"/>
        </a:p>
      </dgm:t>
    </dgm:pt>
    <dgm:pt modelId="{9F5D6772-582A-B34D-8426-FD84A0F887D7}" type="sibTrans" cxnId="{91E2FF85-947D-8B45-87E3-66FA377D69FB}">
      <dgm:prSet/>
      <dgm:spPr/>
      <dgm:t>
        <a:bodyPr/>
        <a:lstStyle/>
        <a:p>
          <a:endParaRPr lang="en-US"/>
        </a:p>
      </dgm:t>
    </dgm:pt>
    <dgm:pt modelId="{59B92AF9-4396-A343-A247-910C2F2AF028}" type="pres">
      <dgm:prSet presAssocID="{6D13958C-2E82-094B-A40C-7C5D4B68F17E}" presName="Name0" presStyleCnt="0">
        <dgm:presLayoutVars>
          <dgm:dir/>
          <dgm:animLvl val="lvl"/>
          <dgm:resizeHandles val="exact"/>
        </dgm:presLayoutVars>
      </dgm:prSet>
      <dgm:spPr/>
      <dgm:t>
        <a:bodyPr/>
        <a:lstStyle/>
        <a:p>
          <a:endParaRPr lang="en-US"/>
        </a:p>
      </dgm:t>
    </dgm:pt>
    <dgm:pt modelId="{F8A05DFC-C7D6-5747-B171-96702BBA5E3A}" type="pres">
      <dgm:prSet presAssocID="{3DF4564E-7EF2-9643-9AF2-514C84571737}" presName="composite" presStyleCnt="0"/>
      <dgm:spPr/>
    </dgm:pt>
    <dgm:pt modelId="{1C891EE2-5224-F341-B1D6-7C67423C0CDE}" type="pres">
      <dgm:prSet presAssocID="{3DF4564E-7EF2-9643-9AF2-514C84571737}" presName="parTx" presStyleLbl="node1" presStyleIdx="0" presStyleCnt="1" custScaleX="66667" custScaleY="82415" custLinFactNeighborX="3367" custLinFactNeighborY="-3791">
        <dgm:presLayoutVars>
          <dgm:chMax val="0"/>
          <dgm:chPref val="0"/>
          <dgm:bulletEnabled val="1"/>
        </dgm:presLayoutVars>
      </dgm:prSet>
      <dgm:spPr/>
      <dgm:t>
        <a:bodyPr/>
        <a:lstStyle/>
        <a:p>
          <a:endParaRPr lang="en-US"/>
        </a:p>
      </dgm:t>
    </dgm:pt>
    <dgm:pt modelId="{54141D57-CB8F-DD4B-9FAA-6DAB2D162A43}" type="pres">
      <dgm:prSet presAssocID="{3DF4564E-7EF2-9643-9AF2-514C84571737}" presName="desTx" presStyleLbl="revTx" presStyleIdx="0" presStyleCnt="1" custScaleX="73972" custLinFactNeighborX="-2631" custLinFactNeighborY="-7721">
        <dgm:presLayoutVars>
          <dgm:bulletEnabled val="1"/>
        </dgm:presLayoutVars>
      </dgm:prSet>
      <dgm:spPr/>
      <dgm:t>
        <a:bodyPr/>
        <a:lstStyle/>
        <a:p>
          <a:endParaRPr lang="en-US"/>
        </a:p>
      </dgm:t>
    </dgm:pt>
  </dgm:ptLst>
  <dgm:cxnLst>
    <dgm:cxn modelId="{91E2FF85-947D-8B45-87E3-66FA377D69FB}" srcId="{3DF4564E-7EF2-9643-9AF2-514C84571737}" destId="{EE0EFE9E-35B4-6341-9471-77D4B6D4DC8C}" srcOrd="1" destOrd="0" parTransId="{24883D5A-7EBC-FB47-8F7A-DF521A7BA805}" sibTransId="{9F5D6772-582A-B34D-8426-FD84A0F887D7}"/>
    <dgm:cxn modelId="{741656FD-AFE9-DC4F-BD08-95620212B3E1}" srcId="{3DF4564E-7EF2-9643-9AF2-514C84571737}" destId="{C1E0D37C-592A-CF4A-BCBA-E2BA630DBA63}" srcOrd="0" destOrd="0" parTransId="{440813CB-D793-7F4B-8C9D-D76477749973}" sibTransId="{045AF397-0A0A-0942-8EE0-687BD4F7FD69}"/>
    <dgm:cxn modelId="{32C6E749-CB87-3A44-98F2-3CB8D59EA76C}" type="presOf" srcId="{EE0EFE9E-35B4-6341-9471-77D4B6D4DC8C}" destId="{54141D57-CB8F-DD4B-9FAA-6DAB2D162A43}" srcOrd="0" destOrd="1" presId="urn:microsoft.com/office/officeart/2005/8/layout/chevron1"/>
    <dgm:cxn modelId="{D9D2B24B-6B91-4241-877F-3284406F8E56}" type="presOf" srcId="{3DF4564E-7EF2-9643-9AF2-514C84571737}" destId="{1C891EE2-5224-F341-B1D6-7C67423C0CDE}" srcOrd="0" destOrd="0" presId="urn:microsoft.com/office/officeart/2005/8/layout/chevron1"/>
    <dgm:cxn modelId="{78AA7141-4B22-D746-A931-E40657780589}" type="presOf" srcId="{6D13958C-2E82-094B-A40C-7C5D4B68F17E}" destId="{59B92AF9-4396-A343-A247-910C2F2AF028}" srcOrd="0" destOrd="0" presId="urn:microsoft.com/office/officeart/2005/8/layout/chevron1"/>
    <dgm:cxn modelId="{79F01705-4E75-1A47-9D3A-A37BE85B0356}" srcId="{6D13958C-2E82-094B-A40C-7C5D4B68F17E}" destId="{3DF4564E-7EF2-9643-9AF2-514C84571737}" srcOrd="0" destOrd="0" parTransId="{D20F25D7-F0EF-FB44-B4AD-5740517F1A13}" sibTransId="{9A16A80C-4760-624A-862C-A33BC7DB6272}"/>
    <dgm:cxn modelId="{1045F116-78F8-CC4F-B299-391207933CA9}" type="presOf" srcId="{C1E0D37C-592A-CF4A-BCBA-E2BA630DBA63}" destId="{54141D57-CB8F-DD4B-9FAA-6DAB2D162A43}" srcOrd="0" destOrd="0" presId="urn:microsoft.com/office/officeart/2005/8/layout/chevron1"/>
    <dgm:cxn modelId="{FB206A09-C19C-C749-BD38-BFCA69E935EF}" type="presParOf" srcId="{59B92AF9-4396-A343-A247-910C2F2AF028}" destId="{F8A05DFC-C7D6-5747-B171-96702BBA5E3A}" srcOrd="0" destOrd="0" presId="urn:microsoft.com/office/officeart/2005/8/layout/chevron1"/>
    <dgm:cxn modelId="{356D1AFC-CE54-6E47-A7FA-5490E6FCCD18}" type="presParOf" srcId="{F8A05DFC-C7D6-5747-B171-96702BBA5E3A}" destId="{1C891EE2-5224-F341-B1D6-7C67423C0CDE}" srcOrd="0" destOrd="0" presId="urn:microsoft.com/office/officeart/2005/8/layout/chevron1"/>
    <dgm:cxn modelId="{F0DEC6A1-D71B-0741-BAD9-D275067C96D0}" type="presParOf" srcId="{F8A05DFC-C7D6-5747-B171-96702BBA5E3A}" destId="{54141D57-CB8F-DD4B-9FAA-6DAB2D162A4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71433-58FF-A547-9467-EF5D8E6F47B9}" type="doc">
      <dgm:prSet loTypeId="urn:microsoft.com/office/officeart/2005/8/layout/cycle8" loCatId="" qsTypeId="urn:microsoft.com/office/officeart/2005/8/quickstyle/simple2" qsCatId="simple" csTypeId="urn:microsoft.com/office/officeart/2005/8/colors/colorful4" csCatId="colorful" phldr="1"/>
      <dgm:spPr/>
    </dgm:pt>
    <dgm:pt modelId="{BEED108D-650A-9249-B6F7-17FEA5D05345}">
      <dgm:prSet phldrT="[Text]"/>
      <dgm:spPr/>
      <dgm:t>
        <a:bodyPr/>
        <a:lstStyle/>
        <a:p>
          <a:r>
            <a:rPr lang="en-US" dirty="0" smtClean="0"/>
            <a:t>Discuss </a:t>
          </a:r>
          <a:r>
            <a:rPr lang="en-US" dirty="0" err="1" smtClean="0"/>
            <a:t>JiTT</a:t>
          </a:r>
          <a:r>
            <a:rPr lang="en-US" dirty="0" smtClean="0"/>
            <a:t> prompt answers</a:t>
          </a:r>
          <a:endParaRPr lang="en-US" dirty="0"/>
        </a:p>
      </dgm:t>
    </dgm:pt>
    <dgm:pt modelId="{DC9C32C9-ED7F-EF4E-A1EE-56149E5BC401}" type="parTrans" cxnId="{E347526E-03D8-E14D-99EC-BFAF27D1E01E}">
      <dgm:prSet/>
      <dgm:spPr/>
      <dgm:t>
        <a:bodyPr/>
        <a:lstStyle/>
        <a:p>
          <a:endParaRPr lang="en-US"/>
        </a:p>
      </dgm:t>
    </dgm:pt>
    <dgm:pt modelId="{0968B2B3-8872-3F44-A975-920CF2DD2D49}" type="sibTrans" cxnId="{E347526E-03D8-E14D-99EC-BFAF27D1E01E}">
      <dgm:prSet/>
      <dgm:spPr/>
      <dgm:t>
        <a:bodyPr/>
        <a:lstStyle/>
        <a:p>
          <a:endParaRPr lang="en-US"/>
        </a:p>
      </dgm:t>
    </dgm:pt>
    <dgm:pt modelId="{89A81D05-2E2B-E44B-B1E3-69ACD10A4421}">
      <dgm:prSet phldrT="[Text]"/>
      <dgm:spPr/>
      <dgm:t>
        <a:bodyPr/>
        <a:lstStyle/>
        <a:p>
          <a:r>
            <a:rPr lang="en-US" dirty="0" smtClean="0"/>
            <a:t>Students work in groups</a:t>
          </a:r>
          <a:endParaRPr lang="en-US" dirty="0"/>
        </a:p>
      </dgm:t>
    </dgm:pt>
    <dgm:pt modelId="{221DBF7A-0283-F34E-9402-9A1A8D0D07CA}" type="parTrans" cxnId="{EAB84EAB-73B8-654F-A873-C9AE36AE66A9}">
      <dgm:prSet/>
      <dgm:spPr/>
      <dgm:t>
        <a:bodyPr/>
        <a:lstStyle/>
        <a:p>
          <a:endParaRPr lang="en-US"/>
        </a:p>
      </dgm:t>
    </dgm:pt>
    <dgm:pt modelId="{8F41C571-9DBF-4949-BEF3-D6364CC041C8}" type="sibTrans" cxnId="{EAB84EAB-73B8-654F-A873-C9AE36AE66A9}">
      <dgm:prSet/>
      <dgm:spPr/>
      <dgm:t>
        <a:bodyPr/>
        <a:lstStyle/>
        <a:p>
          <a:endParaRPr lang="en-US"/>
        </a:p>
      </dgm:t>
    </dgm:pt>
    <dgm:pt modelId="{184B3B44-03C2-3E4D-B733-406220267D42}">
      <dgm:prSet phldrT="[Text]"/>
      <dgm:spPr/>
      <dgm:t>
        <a:bodyPr/>
        <a:lstStyle/>
        <a:p>
          <a:r>
            <a:rPr lang="en-US" dirty="0" smtClean="0"/>
            <a:t>Review group solutions</a:t>
          </a:r>
          <a:endParaRPr lang="en-US" dirty="0"/>
        </a:p>
      </dgm:t>
    </dgm:pt>
    <dgm:pt modelId="{1CDF341D-9F59-0C4E-B451-428BBBE72B66}" type="parTrans" cxnId="{1C9A1822-4010-A443-8D47-6F5E2D1CD05C}">
      <dgm:prSet/>
      <dgm:spPr/>
      <dgm:t>
        <a:bodyPr/>
        <a:lstStyle/>
        <a:p>
          <a:endParaRPr lang="en-US"/>
        </a:p>
      </dgm:t>
    </dgm:pt>
    <dgm:pt modelId="{4F66CB99-3CA6-144E-A8E4-AA1E26EDA0F9}" type="sibTrans" cxnId="{1C9A1822-4010-A443-8D47-6F5E2D1CD05C}">
      <dgm:prSet/>
      <dgm:spPr/>
      <dgm:t>
        <a:bodyPr/>
        <a:lstStyle/>
        <a:p>
          <a:endParaRPr lang="en-US"/>
        </a:p>
      </dgm:t>
    </dgm:pt>
    <dgm:pt modelId="{B4DDEEE7-7B70-C24A-84CF-248D76922150}" type="pres">
      <dgm:prSet presAssocID="{DDB71433-58FF-A547-9467-EF5D8E6F47B9}" presName="compositeShape" presStyleCnt="0">
        <dgm:presLayoutVars>
          <dgm:chMax val="7"/>
          <dgm:dir/>
          <dgm:resizeHandles val="exact"/>
        </dgm:presLayoutVars>
      </dgm:prSet>
      <dgm:spPr/>
    </dgm:pt>
    <dgm:pt modelId="{224816E4-5F23-B045-BD30-C54EF3AB2634}" type="pres">
      <dgm:prSet presAssocID="{DDB71433-58FF-A547-9467-EF5D8E6F47B9}" presName="wedge1" presStyleLbl="node1" presStyleIdx="0" presStyleCnt="3"/>
      <dgm:spPr/>
      <dgm:t>
        <a:bodyPr/>
        <a:lstStyle/>
        <a:p>
          <a:endParaRPr lang="en-US"/>
        </a:p>
      </dgm:t>
    </dgm:pt>
    <dgm:pt modelId="{4EB5D241-4BB3-4946-A6D9-B89E2E95C551}" type="pres">
      <dgm:prSet presAssocID="{DDB71433-58FF-A547-9467-EF5D8E6F47B9}" presName="dummy1a" presStyleCnt="0"/>
      <dgm:spPr/>
    </dgm:pt>
    <dgm:pt modelId="{179E2BFC-4475-704A-9BBD-812BECA29CD7}" type="pres">
      <dgm:prSet presAssocID="{DDB71433-58FF-A547-9467-EF5D8E6F47B9}" presName="dummy1b" presStyleCnt="0"/>
      <dgm:spPr/>
    </dgm:pt>
    <dgm:pt modelId="{F206D9ED-580E-EF44-AF59-5E899FFF532E}" type="pres">
      <dgm:prSet presAssocID="{DDB71433-58FF-A547-9467-EF5D8E6F47B9}" presName="wedge1Tx" presStyleLbl="node1" presStyleIdx="0" presStyleCnt="3">
        <dgm:presLayoutVars>
          <dgm:chMax val="0"/>
          <dgm:chPref val="0"/>
          <dgm:bulletEnabled val="1"/>
        </dgm:presLayoutVars>
      </dgm:prSet>
      <dgm:spPr/>
      <dgm:t>
        <a:bodyPr/>
        <a:lstStyle/>
        <a:p>
          <a:endParaRPr lang="en-US"/>
        </a:p>
      </dgm:t>
    </dgm:pt>
    <dgm:pt modelId="{8B9A09D3-90A0-D440-80F0-5ECBF22E9CC9}" type="pres">
      <dgm:prSet presAssocID="{DDB71433-58FF-A547-9467-EF5D8E6F47B9}" presName="wedge2" presStyleLbl="node1" presStyleIdx="1" presStyleCnt="3"/>
      <dgm:spPr/>
      <dgm:t>
        <a:bodyPr/>
        <a:lstStyle/>
        <a:p>
          <a:endParaRPr lang="en-US"/>
        </a:p>
      </dgm:t>
    </dgm:pt>
    <dgm:pt modelId="{72E20724-F58B-5748-B212-3D826EBA0B44}" type="pres">
      <dgm:prSet presAssocID="{DDB71433-58FF-A547-9467-EF5D8E6F47B9}" presName="dummy2a" presStyleCnt="0"/>
      <dgm:spPr/>
    </dgm:pt>
    <dgm:pt modelId="{A340E5C8-3CB2-0840-8A10-AA124C67AFDE}" type="pres">
      <dgm:prSet presAssocID="{DDB71433-58FF-A547-9467-EF5D8E6F47B9}" presName="dummy2b" presStyleCnt="0"/>
      <dgm:spPr/>
    </dgm:pt>
    <dgm:pt modelId="{0B3A6541-E657-8042-864F-EA5A14AE2594}" type="pres">
      <dgm:prSet presAssocID="{DDB71433-58FF-A547-9467-EF5D8E6F47B9}" presName="wedge2Tx" presStyleLbl="node1" presStyleIdx="1" presStyleCnt="3">
        <dgm:presLayoutVars>
          <dgm:chMax val="0"/>
          <dgm:chPref val="0"/>
          <dgm:bulletEnabled val="1"/>
        </dgm:presLayoutVars>
      </dgm:prSet>
      <dgm:spPr/>
      <dgm:t>
        <a:bodyPr/>
        <a:lstStyle/>
        <a:p>
          <a:endParaRPr lang="en-US"/>
        </a:p>
      </dgm:t>
    </dgm:pt>
    <dgm:pt modelId="{4A19FA3E-9CF7-5C41-BDBC-2FD76B3DCA41}" type="pres">
      <dgm:prSet presAssocID="{DDB71433-58FF-A547-9467-EF5D8E6F47B9}" presName="wedge3" presStyleLbl="node1" presStyleIdx="2" presStyleCnt="3"/>
      <dgm:spPr/>
      <dgm:t>
        <a:bodyPr/>
        <a:lstStyle/>
        <a:p>
          <a:endParaRPr lang="en-US"/>
        </a:p>
      </dgm:t>
    </dgm:pt>
    <dgm:pt modelId="{04A8D2E5-E0F3-134D-8A55-E7CBC5325438}" type="pres">
      <dgm:prSet presAssocID="{DDB71433-58FF-A547-9467-EF5D8E6F47B9}" presName="dummy3a" presStyleCnt="0"/>
      <dgm:spPr/>
    </dgm:pt>
    <dgm:pt modelId="{BB306C27-43A1-794B-A89E-FD5CE250F08E}" type="pres">
      <dgm:prSet presAssocID="{DDB71433-58FF-A547-9467-EF5D8E6F47B9}" presName="dummy3b" presStyleCnt="0"/>
      <dgm:spPr/>
    </dgm:pt>
    <dgm:pt modelId="{BC2D30A3-BDBD-5E4A-A918-ACCE05F17D72}" type="pres">
      <dgm:prSet presAssocID="{DDB71433-58FF-A547-9467-EF5D8E6F47B9}" presName="wedge3Tx" presStyleLbl="node1" presStyleIdx="2" presStyleCnt="3">
        <dgm:presLayoutVars>
          <dgm:chMax val="0"/>
          <dgm:chPref val="0"/>
          <dgm:bulletEnabled val="1"/>
        </dgm:presLayoutVars>
      </dgm:prSet>
      <dgm:spPr/>
      <dgm:t>
        <a:bodyPr/>
        <a:lstStyle/>
        <a:p>
          <a:endParaRPr lang="en-US"/>
        </a:p>
      </dgm:t>
    </dgm:pt>
    <dgm:pt modelId="{8829795E-BF0F-7647-8240-EB28E9C7FE7D}" type="pres">
      <dgm:prSet presAssocID="{0968B2B3-8872-3F44-A975-920CF2DD2D49}" presName="arrowWedge1" presStyleLbl="fgSibTrans2D1" presStyleIdx="0" presStyleCnt="3"/>
      <dgm:spPr/>
    </dgm:pt>
    <dgm:pt modelId="{8C45CF01-010C-6F47-89B0-1AB559352384}" type="pres">
      <dgm:prSet presAssocID="{8F41C571-9DBF-4949-BEF3-D6364CC041C8}" presName="arrowWedge2" presStyleLbl="fgSibTrans2D1" presStyleIdx="1" presStyleCnt="3"/>
      <dgm:spPr/>
    </dgm:pt>
    <dgm:pt modelId="{668A04AE-7657-CD44-AE8A-7504FA0E023A}" type="pres">
      <dgm:prSet presAssocID="{4F66CB99-3CA6-144E-A8E4-AA1E26EDA0F9}" presName="arrowWedge3" presStyleLbl="fgSibTrans2D1" presStyleIdx="2" presStyleCnt="3"/>
      <dgm:spPr/>
    </dgm:pt>
  </dgm:ptLst>
  <dgm:cxnLst>
    <dgm:cxn modelId="{5E73F055-9F05-7B48-8A6A-686AB891FA0B}" type="presOf" srcId="{89A81D05-2E2B-E44B-B1E3-69ACD10A4421}" destId="{8B9A09D3-90A0-D440-80F0-5ECBF22E9CC9}" srcOrd="0" destOrd="0" presId="urn:microsoft.com/office/officeart/2005/8/layout/cycle8"/>
    <dgm:cxn modelId="{E347526E-03D8-E14D-99EC-BFAF27D1E01E}" srcId="{DDB71433-58FF-A547-9467-EF5D8E6F47B9}" destId="{BEED108D-650A-9249-B6F7-17FEA5D05345}" srcOrd="0" destOrd="0" parTransId="{DC9C32C9-ED7F-EF4E-A1EE-56149E5BC401}" sibTransId="{0968B2B3-8872-3F44-A975-920CF2DD2D49}"/>
    <dgm:cxn modelId="{FF68C483-32F4-7548-9652-2967715EC31A}" type="presOf" srcId="{BEED108D-650A-9249-B6F7-17FEA5D05345}" destId="{F206D9ED-580E-EF44-AF59-5E899FFF532E}" srcOrd="1" destOrd="0" presId="urn:microsoft.com/office/officeart/2005/8/layout/cycle8"/>
    <dgm:cxn modelId="{5FAD281D-4040-AB46-BB89-4AF590AA91E0}" type="presOf" srcId="{184B3B44-03C2-3E4D-B733-406220267D42}" destId="{4A19FA3E-9CF7-5C41-BDBC-2FD76B3DCA41}" srcOrd="0" destOrd="0" presId="urn:microsoft.com/office/officeart/2005/8/layout/cycle8"/>
    <dgm:cxn modelId="{AF6E1374-A0A7-ED4B-BA2A-2D17AE47B7E4}" type="presOf" srcId="{DDB71433-58FF-A547-9467-EF5D8E6F47B9}" destId="{B4DDEEE7-7B70-C24A-84CF-248D76922150}" srcOrd="0" destOrd="0" presId="urn:microsoft.com/office/officeart/2005/8/layout/cycle8"/>
    <dgm:cxn modelId="{83F1F14B-E7EA-9A49-B6DA-7346C7BDC9C6}" type="presOf" srcId="{89A81D05-2E2B-E44B-B1E3-69ACD10A4421}" destId="{0B3A6541-E657-8042-864F-EA5A14AE2594}" srcOrd="1" destOrd="0" presId="urn:microsoft.com/office/officeart/2005/8/layout/cycle8"/>
    <dgm:cxn modelId="{1C9A1822-4010-A443-8D47-6F5E2D1CD05C}" srcId="{DDB71433-58FF-A547-9467-EF5D8E6F47B9}" destId="{184B3B44-03C2-3E4D-B733-406220267D42}" srcOrd="2" destOrd="0" parTransId="{1CDF341D-9F59-0C4E-B451-428BBBE72B66}" sibTransId="{4F66CB99-3CA6-144E-A8E4-AA1E26EDA0F9}"/>
    <dgm:cxn modelId="{87224F94-3B95-D94A-B3DD-ABB03B63BF59}" type="presOf" srcId="{184B3B44-03C2-3E4D-B733-406220267D42}" destId="{BC2D30A3-BDBD-5E4A-A918-ACCE05F17D72}" srcOrd="1" destOrd="0" presId="urn:microsoft.com/office/officeart/2005/8/layout/cycle8"/>
    <dgm:cxn modelId="{261F0E4C-E613-2B45-8A29-8C7CC6FAAEBE}" type="presOf" srcId="{BEED108D-650A-9249-B6F7-17FEA5D05345}" destId="{224816E4-5F23-B045-BD30-C54EF3AB2634}" srcOrd="0" destOrd="0" presId="urn:microsoft.com/office/officeart/2005/8/layout/cycle8"/>
    <dgm:cxn modelId="{EAB84EAB-73B8-654F-A873-C9AE36AE66A9}" srcId="{DDB71433-58FF-A547-9467-EF5D8E6F47B9}" destId="{89A81D05-2E2B-E44B-B1E3-69ACD10A4421}" srcOrd="1" destOrd="0" parTransId="{221DBF7A-0283-F34E-9402-9A1A8D0D07CA}" sibTransId="{8F41C571-9DBF-4949-BEF3-D6364CC041C8}"/>
    <dgm:cxn modelId="{740FBCBF-6235-A747-85C7-0AAE65852ECB}" type="presParOf" srcId="{B4DDEEE7-7B70-C24A-84CF-248D76922150}" destId="{224816E4-5F23-B045-BD30-C54EF3AB2634}" srcOrd="0" destOrd="0" presId="urn:microsoft.com/office/officeart/2005/8/layout/cycle8"/>
    <dgm:cxn modelId="{0480F6B0-5E2A-F34E-8F5C-EBAFA5649FDD}" type="presParOf" srcId="{B4DDEEE7-7B70-C24A-84CF-248D76922150}" destId="{4EB5D241-4BB3-4946-A6D9-B89E2E95C551}" srcOrd="1" destOrd="0" presId="urn:microsoft.com/office/officeart/2005/8/layout/cycle8"/>
    <dgm:cxn modelId="{8B5C2F06-8B8C-9541-990D-B33961647297}" type="presParOf" srcId="{B4DDEEE7-7B70-C24A-84CF-248D76922150}" destId="{179E2BFC-4475-704A-9BBD-812BECA29CD7}" srcOrd="2" destOrd="0" presId="urn:microsoft.com/office/officeart/2005/8/layout/cycle8"/>
    <dgm:cxn modelId="{3F1A67E1-033C-814A-81A6-DB37F5A85AE5}" type="presParOf" srcId="{B4DDEEE7-7B70-C24A-84CF-248D76922150}" destId="{F206D9ED-580E-EF44-AF59-5E899FFF532E}" srcOrd="3" destOrd="0" presId="urn:microsoft.com/office/officeart/2005/8/layout/cycle8"/>
    <dgm:cxn modelId="{C6817B10-5DB7-7141-9BC3-6631E97ADBB5}" type="presParOf" srcId="{B4DDEEE7-7B70-C24A-84CF-248D76922150}" destId="{8B9A09D3-90A0-D440-80F0-5ECBF22E9CC9}" srcOrd="4" destOrd="0" presId="urn:microsoft.com/office/officeart/2005/8/layout/cycle8"/>
    <dgm:cxn modelId="{7F8C3124-5038-B84A-B39D-B0B56D2B6711}" type="presParOf" srcId="{B4DDEEE7-7B70-C24A-84CF-248D76922150}" destId="{72E20724-F58B-5748-B212-3D826EBA0B44}" srcOrd="5" destOrd="0" presId="urn:microsoft.com/office/officeart/2005/8/layout/cycle8"/>
    <dgm:cxn modelId="{625148EF-161E-2746-B95D-DA5CC01BD91D}" type="presParOf" srcId="{B4DDEEE7-7B70-C24A-84CF-248D76922150}" destId="{A340E5C8-3CB2-0840-8A10-AA124C67AFDE}" srcOrd="6" destOrd="0" presId="urn:microsoft.com/office/officeart/2005/8/layout/cycle8"/>
    <dgm:cxn modelId="{61587288-7F4E-AE4D-9C4C-D5E6D160444F}" type="presParOf" srcId="{B4DDEEE7-7B70-C24A-84CF-248D76922150}" destId="{0B3A6541-E657-8042-864F-EA5A14AE2594}" srcOrd="7" destOrd="0" presId="urn:microsoft.com/office/officeart/2005/8/layout/cycle8"/>
    <dgm:cxn modelId="{D2BC2385-A055-CB4A-A4B1-873C07C7813C}" type="presParOf" srcId="{B4DDEEE7-7B70-C24A-84CF-248D76922150}" destId="{4A19FA3E-9CF7-5C41-BDBC-2FD76B3DCA41}" srcOrd="8" destOrd="0" presId="urn:microsoft.com/office/officeart/2005/8/layout/cycle8"/>
    <dgm:cxn modelId="{CFF9494D-FD26-7645-BB12-CC3DAA968299}" type="presParOf" srcId="{B4DDEEE7-7B70-C24A-84CF-248D76922150}" destId="{04A8D2E5-E0F3-134D-8A55-E7CBC5325438}" srcOrd="9" destOrd="0" presId="urn:microsoft.com/office/officeart/2005/8/layout/cycle8"/>
    <dgm:cxn modelId="{0757B001-5B7F-DD4D-8E04-6876EA9EE0E3}" type="presParOf" srcId="{B4DDEEE7-7B70-C24A-84CF-248D76922150}" destId="{BB306C27-43A1-794B-A89E-FD5CE250F08E}" srcOrd="10" destOrd="0" presId="urn:microsoft.com/office/officeart/2005/8/layout/cycle8"/>
    <dgm:cxn modelId="{7D35C263-888E-A246-AA1D-AB483B2BBB20}" type="presParOf" srcId="{B4DDEEE7-7B70-C24A-84CF-248D76922150}" destId="{BC2D30A3-BDBD-5E4A-A918-ACCE05F17D72}" srcOrd="11" destOrd="0" presId="urn:microsoft.com/office/officeart/2005/8/layout/cycle8"/>
    <dgm:cxn modelId="{2B21AE79-7F0A-764E-8A2F-EE5BEA85B478}" type="presParOf" srcId="{B4DDEEE7-7B70-C24A-84CF-248D76922150}" destId="{8829795E-BF0F-7647-8240-EB28E9C7FE7D}" srcOrd="12" destOrd="0" presId="urn:microsoft.com/office/officeart/2005/8/layout/cycle8"/>
    <dgm:cxn modelId="{FEB25873-DBA6-EF46-92D7-9477B1B91FE8}" type="presParOf" srcId="{B4DDEEE7-7B70-C24A-84CF-248D76922150}" destId="{8C45CF01-010C-6F47-89B0-1AB559352384}" srcOrd="13" destOrd="0" presId="urn:microsoft.com/office/officeart/2005/8/layout/cycle8"/>
    <dgm:cxn modelId="{317BB0AC-93F0-4C45-BB98-E4DD97668A68}" type="presParOf" srcId="{B4DDEEE7-7B70-C24A-84CF-248D76922150}" destId="{668A04AE-7657-CD44-AE8A-7504FA0E023A}"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13958C-2E82-094B-A40C-7C5D4B68F17E}" type="doc">
      <dgm:prSet loTypeId="urn:microsoft.com/office/officeart/2005/8/layout/chevron1" loCatId="" qsTypeId="urn:microsoft.com/office/officeart/2005/8/quickstyle/simple4" qsCatId="simple" csTypeId="urn:microsoft.com/office/officeart/2005/8/colors/colorful4" csCatId="colorful" phldr="1"/>
      <dgm:spPr/>
      <dgm:t>
        <a:bodyPr/>
        <a:lstStyle/>
        <a:p>
          <a:endParaRPr lang="en-US"/>
        </a:p>
      </dgm:t>
    </dgm:pt>
    <dgm:pt modelId="{3DF4564E-7EF2-9643-9AF2-514C84571737}">
      <dgm:prSet/>
      <dgm:spPr>
        <a:solidFill>
          <a:schemeClr val="accent4">
            <a:lumMod val="75000"/>
          </a:schemeClr>
        </a:solidFill>
      </dgm:spPr>
      <dgm:t>
        <a:bodyPr/>
        <a:lstStyle/>
        <a:p>
          <a:pPr algn="ctr" rtl="0"/>
          <a:r>
            <a:rPr lang="en-US" dirty="0" smtClean="0"/>
            <a:t>Post Class</a:t>
          </a:r>
          <a:endParaRPr lang="en-US" i="1" dirty="0"/>
        </a:p>
      </dgm:t>
    </dgm:pt>
    <dgm:pt modelId="{D20F25D7-F0EF-FB44-B4AD-5740517F1A13}" type="parTrans" cxnId="{79F01705-4E75-1A47-9D3A-A37BE85B0356}">
      <dgm:prSet/>
      <dgm:spPr/>
      <dgm:t>
        <a:bodyPr/>
        <a:lstStyle/>
        <a:p>
          <a:endParaRPr lang="en-US"/>
        </a:p>
      </dgm:t>
    </dgm:pt>
    <dgm:pt modelId="{9A16A80C-4760-624A-862C-A33BC7DB6272}" type="sibTrans" cxnId="{79F01705-4E75-1A47-9D3A-A37BE85B0356}">
      <dgm:prSet/>
      <dgm:spPr/>
      <dgm:t>
        <a:bodyPr/>
        <a:lstStyle/>
        <a:p>
          <a:endParaRPr lang="en-US"/>
        </a:p>
      </dgm:t>
    </dgm:pt>
    <dgm:pt modelId="{C1E0D37C-592A-CF4A-BCBA-E2BA630DBA63}">
      <dgm:prSet custT="1"/>
      <dgm:spPr/>
      <dgm:t>
        <a:bodyPr/>
        <a:lstStyle/>
        <a:p>
          <a:pPr algn="ctr" rtl="0"/>
          <a:r>
            <a:rPr lang="en-US" sz="4400" i="1" dirty="0" smtClean="0"/>
            <a:t>Consolidate</a:t>
          </a:r>
          <a:endParaRPr lang="en-US" sz="6500" i="1" dirty="0"/>
        </a:p>
      </dgm:t>
    </dgm:pt>
    <dgm:pt modelId="{440813CB-D793-7F4B-8C9D-D76477749973}" type="parTrans" cxnId="{741656FD-AFE9-DC4F-BD08-95620212B3E1}">
      <dgm:prSet/>
      <dgm:spPr/>
      <dgm:t>
        <a:bodyPr/>
        <a:lstStyle/>
        <a:p>
          <a:endParaRPr lang="en-US"/>
        </a:p>
      </dgm:t>
    </dgm:pt>
    <dgm:pt modelId="{045AF397-0A0A-0942-8EE0-687BD4F7FD69}" type="sibTrans" cxnId="{741656FD-AFE9-DC4F-BD08-95620212B3E1}">
      <dgm:prSet/>
      <dgm:spPr/>
      <dgm:t>
        <a:bodyPr/>
        <a:lstStyle/>
        <a:p>
          <a:endParaRPr lang="en-US"/>
        </a:p>
      </dgm:t>
    </dgm:pt>
    <dgm:pt modelId="{59B92AF9-4396-A343-A247-910C2F2AF028}" type="pres">
      <dgm:prSet presAssocID="{6D13958C-2E82-094B-A40C-7C5D4B68F17E}" presName="Name0" presStyleCnt="0">
        <dgm:presLayoutVars>
          <dgm:dir/>
          <dgm:animLvl val="lvl"/>
          <dgm:resizeHandles val="exact"/>
        </dgm:presLayoutVars>
      </dgm:prSet>
      <dgm:spPr/>
      <dgm:t>
        <a:bodyPr/>
        <a:lstStyle/>
        <a:p>
          <a:endParaRPr lang="en-US"/>
        </a:p>
      </dgm:t>
    </dgm:pt>
    <dgm:pt modelId="{F8A05DFC-C7D6-5747-B171-96702BBA5E3A}" type="pres">
      <dgm:prSet presAssocID="{3DF4564E-7EF2-9643-9AF2-514C84571737}" presName="composite" presStyleCnt="0"/>
      <dgm:spPr/>
    </dgm:pt>
    <dgm:pt modelId="{1C891EE2-5224-F341-B1D6-7C67423C0CDE}" type="pres">
      <dgm:prSet presAssocID="{3DF4564E-7EF2-9643-9AF2-514C84571737}" presName="parTx" presStyleLbl="node1" presStyleIdx="0" presStyleCnt="1" custScaleX="66667" custScaleY="82415" custLinFactNeighborX="926" custLinFactNeighborY="-4533">
        <dgm:presLayoutVars>
          <dgm:chMax val="0"/>
          <dgm:chPref val="0"/>
          <dgm:bulletEnabled val="1"/>
        </dgm:presLayoutVars>
      </dgm:prSet>
      <dgm:spPr/>
      <dgm:t>
        <a:bodyPr/>
        <a:lstStyle/>
        <a:p>
          <a:endParaRPr lang="en-US"/>
        </a:p>
      </dgm:t>
    </dgm:pt>
    <dgm:pt modelId="{54141D57-CB8F-DD4B-9FAA-6DAB2D162A43}" type="pres">
      <dgm:prSet presAssocID="{3DF4564E-7EF2-9643-9AF2-514C84571737}" presName="desTx" presStyleLbl="revTx" presStyleIdx="0" presStyleCnt="1" custLinFactNeighborX="-9449" custLinFactNeighborY="-16216">
        <dgm:presLayoutVars>
          <dgm:bulletEnabled val="1"/>
        </dgm:presLayoutVars>
      </dgm:prSet>
      <dgm:spPr/>
      <dgm:t>
        <a:bodyPr/>
        <a:lstStyle/>
        <a:p>
          <a:endParaRPr lang="en-US"/>
        </a:p>
      </dgm:t>
    </dgm:pt>
  </dgm:ptLst>
  <dgm:cxnLst>
    <dgm:cxn modelId="{741656FD-AFE9-DC4F-BD08-95620212B3E1}" srcId="{3DF4564E-7EF2-9643-9AF2-514C84571737}" destId="{C1E0D37C-592A-CF4A-BCBA-E2BA630DBA63}" srcOrd="0" destOrd="0" parTransId="{440813CB-D793-7F4B-8C9D-D76477749973}" sibTransId="{045AF397-0A0A-0942-8EE0-687BD4F7FD69}"/>
    <dgm:cxn modelId="{482787E6-8BA8-5C43-89F1-5D720512500A}" type="presOf" srcId="{6D13958C-2E82-094B-A40C-7C5D4B68F17E}" destId="{59B92AF9-4396-A343-A247-910C2F2AF028}" srcOrd="0" destOrd="0" presId="urn:microsoft.com/office/officeart/2005/8/layout/chevron1"/>
    <dgm:cxn modelId="{79F01705-4E75-1A47-9D3A-A37BE85B0356}" srcId="{6D13958C-2E82-094B-A40C-7C5D4B68F17E}" destId="{3DF4564E-7EF2-9643-9AF2-514C84571737}" srcOrd="0" destOrd="0" parTransId="{D20F25D7-F0EF-FB44-B4AD-5740517F1A13}" sibTransId="{9A16A80C-4760-624A-862C-A33BC7DB6272}"/>
    <dgm:cxn modelId="{1D302BC6-9FDF-1648-83B1-A12A93F2E2D1}" type="presOf" srcId="{C1E0D37C-592A-CF4A-BCBA-E2BA630DBA63}" destId="{54141D57-CB8F-DD4B-9FAA-6DAB2D162A43}" srcOrd="0" destOrd="0" presId="urn:microsoft.com/office/officeart/2005/8/layout/chevron1"/>
    <dgm:cxn modelId="{ACCF447F-6354-4647-BBE4-9CEE97EB47AE}" type="presOf" srcId="{3DF4564E-7EF2-9643-9AF2-514C84571737}" destId="{1C891EE2-5224-F341-B1D6-7C67423C0CDE}" srcOrd="0" destOrd="0" presId="urn:microsoft.com/office/officeart/2005/8/layout/chevron1"/>
    <dgm:cxn modelId="{33296217-04D6-5848-8DE3-8129EFEAC44E}" type="presParOf" srcId="{59B92AF9-4396-A343-A247-910C2F2AF028}" destId="{F8A05DFC-C7D6-5747-B171-96702BBA5E3A}" srcOrd="0" destOrd="0" presId="urn:microsoft.com/office/officeart/2005/8/layout/chevron1"/>
    <dgm:cxn modelId="{A0645F6C-1CBD-D74B-A926-D090B385164F}" type="presParOf" srcId="{F8A05DFC-C7D6-5747-B171-96702BBA5E3A}" destId="{1C891EE2-5224-F341-B1D6-7C67423C0CDE}" srcOrd="0" destOrd="0" presId="urn:microsoft.com/office/officeart/2005/8/layout/chevron1"/>
    <dgm:cxn modelId="{ACB161C5-5BF7-3248-88F7-2AB3612640CA}" type="presParOf" srcId="{F8A05DFC-C7D6-5747-B171-96702BBA5E3A}" destId="{54141D57-CB8F-DD4B-9FAA-6DAB2D162A4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B83CF-2D2D-6A45-A439-28045AB631D5}">
      <dsp:nvSpPr>
        <dsp:cNvPr id="0" name=""/>
        <dsp:cNvSpPr/>
      </dsp:nvSpPr>
      <dsp:spPr>
        <a:xfrm>
          <a:off x="2411" y="1017155"/>
          <a:ext cx="2937420" cy="1174968"/>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rtl="0">
            <a:lnSpc>
              <a:spcPct val="90000"/>
            </a:lnSpc>
            <a:spcBef>
              <a:spcPct val="0"/>
            </a:spcBef>
            <a:spcAft>
              <a:spcPct val="35000"/>
            </a:spcAft>
          </a:pPr>
          <a:r>
            <a:rPr lang="en-US" sz="3800" kern="1200" dirty="0" smtClean="0"/>
            <a:t>Pre-class</a:t>
          </a:r>
          <a:endParaRPr lang="en-US" sz="3800" i="1" kern="1200" dirty="0"/>
        </a:p>
      </dsp:txBody>
      <dsp:txXfrm>
        <a:off x="589895" y="1017155"/>
        <a:ext cx="1762452" cy="1174968"/>
      </dsp:txXfrm>
    </dsp:sp>
    <dsp:sp modelId="{46A30064-EF97-3543-AEB9-F3AD932E7158}">
      <dsp:nvSpPr>
        <dsp:cNvPr id="0" name=""/>
        <dsp:cNvSpPr/>
      </dsp:nvSpPr>
      <dsp:spPr>
        <a:xfrm>
          <a:off x="2646089" y="1017155"/>
          <a:ext cx="2937420" cy="1174968"/>
        </a:xfrm>
        <a:prstGeom prst="chevron">
          <a:avLst/>
        </a:prstGeom>
        <a:gradFill rotWithShape="0">
          <a:gsLst>
            <a:gs pos="0">
              <a:schemeClr val="accent4">
                <a:hueOff val="-1231"/>
                <a:satOff val="175"/>
                <a:lumOff val="7549"/>
                <a:alphaOff val="0"/>
                <a:tint val="100000"/>
                <a:shade val="100000"/>
                <a:satMod val="130000"/>
              </a:schemeClr>
            </a:gs>
            <a:gs pos="100000">
              <a:schemeClr val="accent4">
                <a:hueOff val="-1231"/>
                <a:satOff val="175"/>
                <a:lumOff val="754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rtl="0">
            <a:lnSpc>
              <a:spcPct val="90000"/>
            </a:lnSpc>
            <a:spcBef>
              <a:spcPct val="0"/>
            </a:spcBef>
            <a:spcAft>
              <a:spcPct val="35000"/>
            </a:spcAft>
          </a:pPr>
          <a:r>
            <a:rPr lang="en-US" sz="3800" kern="1200" dirty="0" smtClean="0"/>
            <a:t>Class</a:t>
          </a:r>
          <a:endParaRPr lang="en-US" sz="3800" i="1" kern="1200" dirty="0"/>
        </a:p>
      </dsp:txBody>
      <dsp:txXfrm>
        <a:off x="3233573" y="1017155"/>
        <a:ext cx="1762452" cy="1174968"/>
      </dsp:txXfrm>
    </dsp:sp>
    <dsp:sp modelId="{64D37DE6-0B42-324E-9C40-6A825F7B1832}">
      <dsp:nvSpPr>
        <dsp:cNvPr id="0" name=""/>
        <dsp:cNvSpPr/>
      </dsp:nvSpPr>
      <dsp:spPr>
        <a:xfrm>
          <a:off x="5289768" y="1017155"/>
          <a:ext cx="2937420" cy="1174968"/>
        </a:xfrm>
        <a:prstGeom prst="chevron">
          <a:avLst/>
        </a:prstGeom>
        <a:gradFill rotWithShape="0">
          <a:gsLst>
            <a:gs pos="0">
              <a:schemeClr val="accent4">
                <a:hueOff val="-2462"/>
                <a:satOff val="350"/>
                <a:lumOff val="15099"/>
                <a:alphaOff val="0"/>
                <a:tint val="100000"/>
                <a:shade val="100000"/>
                <a:satMod val="130000"/>
              </a:schemeClr>
            </a:gs>
            <a:gs pos="100000">
              <a:schemeClr val="accent4">
                <a:hueOff val="-2462"/>
                <a:satOff val="350"/>
                <a:lumOff val="1509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019" tIns="50673" rIns="50673" bIns="50673" numCol="1" spcCol="1270" anchor="ctr" anchorCtr="0">
          <a:noAutofit/>
        </a:bodyPr>
        <a:lstStyle/>
        <a:p>
          <a:pPr lvl="0" algn="ctr" defTabSz="1689100" rtl="0">
            <a:lnSpc>
              <a:spcPct val="90000"/>
            </a:lnSpc>
            <a:spcBef>
              <a:spcPct val="0"/>
            </a:spcBef>
            <a:spcAft>
              <a:spcPct val="35000"/>
            </a:spcAft>
          </a:pPr>
          <a:r>
            <a:rPr lang="en-US" sz="3800" kern="1200" dirty="0" smtClean="0"/>
            <a:t>Post-class</a:t>
          </a:r>
          <a:endParaRPr lang="en-US" sz="3800" i="1" kern="1200" dirty="0"/>
        </a:p>
      </dsp:txBody>
      <dsp:txXfrm>
        <a:off x="5877252" y="1017155"/>
        <a:ext cx="1762452" cy="1174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91EE2-5224-F341-B1D6-7C67423C0CDE}">
      <dsp:nvSpPr>
        <dsp:cNvPr id="0" name=""/>
        <dsp:cNvSpPr/>
      </dsp:nvSpPr>
      <dsp:spPr>
        <a:xfrm>
          <a:off x="1648676" y="747647"/>
          <a:ext cx="5486427" cy="1518671"/>
        </a:xfrm>
        <a:prstGeom prst="chevron">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rtl="0">
            <a:lnSpc>
              <a:spcPct val="90000"/>
            </a:lnSpc>
            <a:spcBef>
              <a:spcPct val="0"/>
            </a:spcBef>
            <a:spcAft>
              <a:spcPct val="35000"/>
            </a:spcAft>
          </a:pPr>
          <a:r>
            <a:rPr lang="en-US" sz="6500" kern="1200" dirty="0" smtClean="0"/>
            <a:t>Class</a:t>
          </a:r>
          <a:endParaRPr lang="en-US" sz="6500" i="1" kern="1200" dirty="0"/>
        </a:p>
      </dsp:txBody>
      <dsp:txXfrm>
        <a:off x="2408012" y="747647"/>
        <a:ext cx="3967756" cy="1518671"/>
      </dsp:txXfrm>
    </dsp:sp>
    <dsp:sp modelId="{54141D57-CB8F-DD4B-9FAA-6DAB2D162A43}">
      <dsp:nvSpPr>
        <dsp:cNvPr id="0" name=""/>
        <dsp:cNvSpPr/>
      </dsp:nvSpPr>
      <dsp:spPr>
        <a:xfrm>
          <a:off x="1198369" y="2421559"/>
          <a:ext cx="4870079" cy="135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l" defTabSz="1955800" rtl="0">
            <a:lnSpc>
              <a:spcPct val="90000"/>
            </a:lnSpc>
            <a:spcBef>
              <a:spcPct val="0"/>
            </a:spcBef>
            <a:spcAft>
              <a:spcPct val="15000"/>
            </a:spcAft>
            <a:buChar char="••"/>
          </a:pPr>
          <a:r>
            <a:rPr lang="en-US" sz="4400" i="1" kern="1200" dirty="0" smtClean="0"/>
            <a:t>Clarification</a:t>
          </a:r>
          <a:endParaRPr lang="en-US" sz="4400" i="1" kern="1200" dirty="0"/>
        </a:p>
        <a:p>
          <a:pPr marL="285750" lvl="1" indent="-285750" algn="l" defTabSz="1955800" rtl="0">
            <a:lnSpc>
              <a:spcPct val="90000"/>
            </a:lnSpc>
            <a:spcBef>
              <a:spcPct val="0"/>
            </a:spcBef>
            <a:spcAft>
              <a:spcPct val="15000"/>
            </a:spcAft>
            <a:buChar char="••"/>
          </a:pPr>
          <a:r>
            <a:rPr lang="en-US" sz="4400" i="1" kern="1200" dirty="0" smtClean="0"/>
            <a:t>Collaboration</a:t>
          </a:r>
          <a:endParaRPr lang="en-US" sz="4400" i="1" kern="1200" dirty="0"/>
        </a:p>
      </dsp:txBody>
      <dsp:txXfrm>
        <a:off x="1198369" y="2421559"/>
        <a:ext cx="4870079" cy="1352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816E4-5F23-B045-BD30-C54EF3AB2634}">
      <dsp:nvSpPr>
        <dsp:cNvPr id="0" name=""/>
        <dsp:cNvSpPr/>
      </dsp:nvSpPr>
      <dsp:spPr>
        <a:xfrm>
          <a:off x="1411427" y="264159"/>
          <a:ext cx="3413760" cy="3413760"/>
        </a:xfrm>
        <a:prstGeom prst="pie">
          <a:avLst>
            <a:gd name="adj1" fmla="val 16200000"/>
            <a:gd name="adj2" fmla="val 180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Discuss </a:t>
          </a:r>
          <a:r>
            <a:rPr lang="en-US" sz="1700" kern="1200" dirty="0" err="1" smtClean="0"/>
            <a:t>JiTT</a:t>
          </a:r>
          <a:r>
            <a:rPr lang="en-US" sz="1700" kern="1200" dirty="0" smtClean="0"/>
            <a:t> prompt answers</a:t>
          </a:r>
          <a:endParaRPr lang="en-US" sz="1700" kern="1200" dirty="0"/>
        </a:p>
      </dsp:txBody>
      <dsp:txXfrm>
        <a:off x="3210560" y="987551"/>
        <a:ext cx="1219200" cy="1016000"/>
      </dsp:txXfrm>
    </dsp:sp>
    <dsp:sp modelId="{8B9A09D3-90A0-D440-80F0-5ECBF22E9CC9}">
      <dsp:nvSpPr>
        <dsp:cNvPr id="0" name=""/>
        <dsp:cNvSpPr/>
      </dsp:nvSpPr>
      <dsp:spPr>
        <a:xfrm>
          <a:off x="1341120" y="386079"/>
          <a:ext cx="3413760" cy="3413760"/>
        </a:xfrm>
        <a:prstGeom prst="pie">
          <a:avLst>
            <a:gd name="adj1" fmla="val 1800000"/>
            <a:gd name="adj2" fmla="val 9000000"/>
          </a:avLst>
        </a:prstGeom>
        <a:solidFill>
          <a:schemeClr val="accent4">
            <a:hueOff val="-1231"/>
            <a:satOff val="175"/>
            <a:lumOff val="7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Students work in groups</a:t>
          </a:r>
          <a:endParaRPr lang="en-US" sz="1700" kern="1200" dirty="0"/>
        </a:p>
      </dsp:txBody>
      <dsp:txXfrm>
        <a:off x="2153920" y="2600960"/>
        <a:ext cx="1828800" cy="894080"/>
      </dsp:txXfrm>
    </dsp:sp>
    <dsp:sp modelId="{4A19FA3E-9CF7-5C41-BDBC-2FD76B3DCA41}">
      <dsp:nvSpPr>
        <dsp:cNvPr id="0" name=""/>
        <dsp:cNvSpPr/>
      </dsp:nvSpPr>
      <dsp:spPr>
        <a:xfrm>
          <a:off x="1270812" y="264159"/>
          <a:ext cx="3413760" cy="3413760"/>
        </a:xfrm>
        <a:prstGeom prst="pie">
          <a:avLst>
            <a:gd name="adj1" fmla="val 9000000"/>
            <a:gd name="adj2" fmla="val 16200000"/>
          </a:avLst>
        </a:prstGeom>
        <a:solidFill>
          <a:schemeClr val="accent4">
            <a:hueOff val="-2462"/>
            <a:satOff val="350"/>
            <a:lumOff val="1509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Review group solutions</a:t>
          </a:r>
          <a:endParaRPr lang="en-US" sz="1700" kern="1200" dirty="0"/>
        </a:p>
      </dsp:txBody>
      <dsp:txXfrm>
        <a:off x="1666240" y="987551"/>
        <a:ext cx="1219200" cy="1016000"/>
      </dsp:txXfrm>
    </dsp:sp>
    <dsp:sp modelId="{8829795E-BF0F-7647-8240-EB28E9C7FE7D}">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C45CF01-010C-6F47-89B0-1AB559352384}">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4">
            <a:hueOff val="-1231"/>
            <a:satOff val="175"/>
            <a:lumOff val="754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668A04AE-7657-CD44-AE8A-7504FA0E023A}">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4">
            <a:hueOff val="-2462"/>
            <a:satOff val="350"/>
            <a:lumOff val="1509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91EE2-5224-F341-B1D6-7C67423C0CDE}">
      <dsp:nvSpPr>
        <dsp:cNvPr id="0" name=""/>
        <dsp:cNvSpPr/>
      </dsp:nvSpPr>
      <dsp:spPr>
        <a:xfrm>
          <a:off x="2793983" y="986712"/>
          <a:ext cx="3657636" cy="1490603"/>
        </a:xfrm>
        <a:prstGeom prst="chevron">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6025" tIns="65342" rIns="65342" bIns="65342" numCol="1" spcCol="1270" anchor="ctr" anchorCtr="0">
          <a:noAutofit/>
        </a:bodyPr>
        <a:lstStyle/>
        <a:p>
          <a:pPr lvl="0" algn="ctr" defTabSz="2178050" rtl="0">
            <a:lnSpc>
              <a:spcPct val="90000"/>
            </a:lnSpc>
            <a:spcBef>
              <a:spcPct val="0"/>
            </a:spcBef>
            <a:spcAft>
              <a:spcPct val="35000"/>
            </a:spcAft>
          </a:pPr>
          <a:r>
            <a:rPr lang="en-US" sz="4900" kern="1200" dirty="0" smtClean="0"/>
            <a:t>Post Class</a:t>
          </a:r>
          <a:endParaRPr lang="en-US" sz="4900" i="1" kern="1200" dirty="0"/>
        </a:p>
      </dsp:txBody>
      <dsp:txXfrm>
        <a:off x="3539285" y="986712"/>
        <a:ext cx="2167033" cy="1490603"/>
      </dsp:txXfrm>
    </dsp:sp>
    <dsp:sp modelId="{54141D57-CB8F-DD4B-9FAA-6DAB2D162A43}">
      <dsp:nvSpPr>
        <dsp:cNvPr id="0" name=""/>
        <dsp:cNvSpPr/>
      </dsp:nvSpPr>
      <dsp:spPr>
        <a:xfrm>
          <a:off x="1414053" y="2602602"/>
          <a:ext cx="4389141" cy="88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85750" lvl="1" indent="-285750" algn="ctr" defTabSz="1955800" rtl="0">
            <a:lnSpc>
              <a:spcPct val="90000"/>
            </a:lnSpc>
            <a:spcBef>
              <a:spcPct val="0"/>
            </a:spcBef>
            <a:spcAft>
              <a:spcPct val="15000"/>
            </a:spcAft>
            <a:buChar char="••"/>
          </a:pPr>
          <a:r>
            <a:rPr lang="en-US" sz="4400" i="1" kern="1200" dirty="0" smtClean="0"/>
            <a:t>Consolidate</a:t>
          </a:r>
          <a:endParaRPr lang="en-US" sz="6500" i="1" kern="1200" dirty="0"/>
        </a:p>
      </dsp:txBody>
      <dsp:txXfrm>
        <a:off x="1414053" y="2602602"/>
        <a:ext cx="4389141" cy="8820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F9CB39B-1730-42AF-8776-781F6F775073}" type="datetimeFigureOut">
              <a:rPr lang="en-US" altLang="en-US"/>
              <a:pPr/>
              <a:t>6/22/16</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4031881-D211-4D07-A2CB-41DEB5173DE1}" type="slidenum">
              <a:rPr lang="en-US" altLang="en-US"/>
              <a:pPr/>
              <a:t>‹#›</a:t>
            </a:fld>
            <a:endParaRPr lang="en-US" altLang="en-US" dirty="0"/>
          </a:p>
        </p:txBody>
      </p:sp>
    </p:spTree>
    <p:extLst>
      <p:ext uri="{BB962C8B-B14F-4D97-AF65-F5344CB8AC3E}">
        <p14:creationId xmlns:p14="http://schemas.microsoft.com/office/powerpoint/2010/main" val="2484344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1638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8208B248-CF86-4160-9145-28EA28570C74}" type="slidenum">
              <a:rPr lang="en-US" altLang="en-US"/>
              <a:pPr/>
              <a:t>‹#›</a:t>
            </a:fld>
            <a:endParaRPr lang="en-US" altLang="en-US" dirty="0"/>
          </a:p>
        </p:txBody>
      </p:sp>
    </p:spTree>
    <p:extLst>
      <p:ext uri="{BB962C8B-B14F-4D97-AF65-F5344CB8AC3E}">
        <p14:creationId xmlns:p14="http://schemas.microsoft.com/office/powerpoint/2010/main" val="1670975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268400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96859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41443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47825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87415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57279-64A6-2542-8638-93B581992092}"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480982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57279-64A6-2542-8638-93B581992092}"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556566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57279-64A6-2542-8638-93B581992092}" type="datetimeFigureOut">
              <a:rPr lang="en-US" smtClean="0"/>
              <a:t>6/22/16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7495353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57279-64A6-2542-8638-93B581992092}" type="datetimeFigureOut">
              <a:rPr lang="en-US" smtClean="0"/>
              <a:t>6/22/16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505558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57279-64A6-2542-8638-93B581992092}" type="datetimeFigureOut">
              <a:rPr lang="en-US" smtClean="0"/>
              <a:t>6/22/16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310178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57279-64A6-2542-8638-93B581992092}"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72568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2893040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57279-64A6-2542-8638-93B581992092}"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131737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247914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821957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2684003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2893040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FE565-3E6C-134F-A23F-D1AA7EBBB2C6}"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359838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FE565-3E6C-134F-A23F-D1AA7EBBB2C6}"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1491918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1FE565-3E6C-134F-A23F-D1AA7EBBB2C6}" type="datetimeFigureOut">
              <a:rPr lang="en-US" smtClean="0"/>
              <a:t>6/22/16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212831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1FE565-3E6C-134F-A23F-D1AA7EBBB2C6}" type="datetimeFigureOut">
              <a:rPr lang="en-US" smtClean="0"/>
              <a:t>6/22/16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946722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FE565-3E6C-134F-A23F-D1AA7EBBB2C6}" type="datetimeFigureOut">
              <a:rPr lang="en-US" smtClean="0"/>
              <a:t>6/22/16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98545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FE565-3E6C-134F-A23F-D1AA7EBBB2C6}"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359838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FE565-3E6C-134F-A23F-D1AA7EBBB2C6}"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613430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FE565-3E6C-134F-A23F-D1AA7EBBB2C6}"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1470553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968591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1FE565-3E6C-134F-A23F-D1AA7EBBB2C6}"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414431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684003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2893040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57279-64A6-2542-8638-93B581992092}"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359838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57279-64A6-2542-8638-93B581992092}"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491918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57279-64A6-2542-8638-93B581992092}" type="datetimeFigureOut">
              <a:rPr lang="en-US" smtClean="0"/>
              <a:t>6/22/16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212831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57279-64A6-2542-8638-93B581992092}" type="datetimeFigureOut">
              <a:rPr lang="en-US" smtClean="0"/>
              <a:t>6/22/16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94672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1FE565-3E6C-134F-A23F-D1AA7EBBB2C6}"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14919189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57279-64A6-2542-8638-93B581992092}" type="datetimeFigureOut">
              <a:rPr lang="en-US" smtClean="0"/>
              <a:t>6/22/16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985452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57279-64A6-2542-8638-93B581992092}"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6134306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57279-64A6-2542-8638-93B581992092}"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1470553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968591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57279-64A6-2542-8638-93B581992092}"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064713-1E92-9147-B414-7CD95FB1E5A3}" type="slidenum">
              <a:rPr lang="en-US" smtClean="0"/>
              <a:t>‹#›</a:t>
            </a:fld>
            <a:endParaRPr lang="en-US"/>
          </a:p>
        </p:txBody>
      </p:sp>
    </p:spTree>
    <p:extLst>
      <p:ext uri="{BB962C8B-B14F-4D97-AF65-F5344CB8AC3E}">
        <p14:creationId xmlns:p14="http://schemas.microsoft.com/office/powerpoint/2010/main" val="3414431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2390D7-85A8-7B40-8F58-887C50A63A18}"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3598901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390D7-85A8-7B40-8F58-887C50A63A18}"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21124486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2390D7-85A8-7B40-8F58-887C50A63A18}"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5276870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2390D7-85A8-7B40-8F58-887C50A63A18}"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4187887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2390D7-85A8-7B40-8F58-887C50A63A18}" type="datetimeFigureOut">
              <a:rPr lang="en-US" smtClean="0"/>
              <a:t>6/22/16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413598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1FE565-3E6C-134F-A23F-D1AA7EBBB2C6}" type="datetimeFigureOut">
              <a:rPr lang="en-US" smtClean="0"/>
              <a:t>6/22/16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2128313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2390D7-85A8-7B40-8F58-887C50A63A18}" type="datetimeFigureOut">
              <a:rPr lang="en-US" smtClean="0"/>
              <a:t>6/22/16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4720787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390D7-85A8-7B40-8F58-887C50A63A18}" type="datetimeFigureOut">
              <a:rPr lang="en-US" smtClean="0"/>
              <a:t>6/22/16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35287912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390D7-85A8-7B40-8F58-887C50A63A18}"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3736314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390D7-85A8-7B40-8F58-887C50A63A18}"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931006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390D7-85A8-7B40-8F58-887C50A63A18}"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5492255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2390D7-85A8-7B40-8F58-887C50A63A18}" type="datetimeFigureOut">
              <a:rPr lang="en-US" smtClean="0"/>
              <a:t>6/22/16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A8E1D-D571-5343-83ED-F597DCD38D6E}" type="slidenum">
              <a:rPr lang="en-US" smtClean="0"/>
              <a:t>‹#›</a:t>
            </a:fld>
            <a:endParaRPr lang="en-US"/>
          </a:p>
        </p:txBody>
      </p:sp>
    </p:spTree>
    <p:extLst>
      <p:ext uri="{BB962C8B-B14F-4D97-AF65-F5344CB8AC3E}">
        <p14:creationId xmlns:p14="http://schemas.microsoft.com/office/powerpoint/2010/main" val="339271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1FE565-3E6C-134F-A23F-D1AA7EBBB2C6}" type="datetimeFigureOut">
              <a:rPr lang="en-US" smtClean="0"/>
              <a:t>6/22/16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94672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FE565-3E6C-134F-A23F-D1AA7EBBB2C6}" type="datetimeFigureOut">
              <a:rPr lang="en-US" smtClean="0"/>
              <a:t>6/22/16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98545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FE565-3E6C-134F-A23F-D1AA7EBBB2C6}"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361343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FE565-3E6C-134F-A23F-D1AA7EBBB2C6}" type="datetimeFigureOut">
              <a:rPr lang="en-US" smtClean="0"/>
              <a:t>6/22/16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64F50-3D51-314C-95A8-F0075E301723}" type="slidenum">
              <a:rPr lang="en-US" smtClean="0"/>
              <a:t>‹#›</a:t>
            </a:fld>
            <a:endParaRPr lang="en-US"/>
          </a:p>
        </p:txBody>
      </p:sp>
    </p:spTree>
    <p:extLst>
      <p:ext uri="{BB962C8B-B14F-4D97-AF65-F5344CB8AC3E}">
        <p14:creationId xmlns:p14="http://schemas.microsoft.com/office/powerpoint/2010/main" val="14705535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E565-3E6C-134F-A23F-D1AA7EBBB2C6}" type="datetimeFigureOut">
              <a:rPr lang="en-US" smtClean="0"/>
              <a:t>6/22/16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4F50-3D51-314C-95A8-F0075E301723}" type="slidenum">
              <a:rPr lang="en-US" smtClean="0"/>
              <a:t>‹#›</a:t>
            </a:fld>
            <a:endParaRPr lang="en-US"/>
          </a:p>
        </p:txBody>
      </p:sp>
    </p:spTree>
    <p:extLst>
      <p:ext uri="{BB962C8B-B14F-4D97-AF65-F5344CB8AC3E}">
        <p14:creationId xmlns:p14="http://schemas.microsoft.com/office/powerpoint/2010/main" val="434076611"/>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57279-64A6-2542-8638-93B581992092}" type="datetimeFigureOut">
              <a:rPr lang="en-US" smtClean="0"/>
              <a:t>6/22/16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64713-1E92-9147-B414-7CD95FB1E5A3}" type="slidenum">
              <a:rPr lang="en-US" smtClean="0"/>
              <a:t>‹#›</a:t>
            </a:fld>
            <a:endParaRPr lang="en-US"/>
          </a:p>
        </p:txBody>
      </p:sp>
    </p:spTree>
    <p:extLst>
      <p:ext uri="{BB962C8B-B14F-4D97-AF65-F5344CB8AC3E}">
        <p14:creationId xmlns:p14="http://schemas.microsoft.com/office/powerpoint/2010/main" val="1019047596"/>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E565-3E6C-134F-A23F-D1AA7EBBB2C6}" type="datetimeFigureOut">
              <a:rPr lang="en-US" smtClean="0"/>
              <a:t>6/22/16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4F50-3D51-314C-95A8-F0075E301723}" type="slidenum">
              <a:rPr lang="en-US" smtClean="0"/>
              <a:t>‹#›</a:t>
            </a:fld>
            <a:endParaRPr lang="en-US"/>
          </a:p>
        </p:txBody>
      </p:sp>
      <p:sp>
        <p:nvSpPr>
          <p:cNvPr id="7" name="Rectangle 6"/>
          <p:cNvSpPr/>
          <p:nvPr/>
        </p:nvSpPr>
        <p:spPr>
          <a:xfrm>
            <a:off x="228600" y="1066800"/>
            <a:ext cx="8763000" cy="152400"/>
          </a:xfrm>
          <a:prstGeom prst="rect">
            <a:avLst/>
          </a:prstGeom>
          <a:gradFill flip="none" rotWithShape="1">
            <a:gsLst>
              <a:gs pos="0">
                <a:srgbClr val="FF0000"/>
              </a:gs>
              <a:gs pos="71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228600" y="1447800"/>
            <a:ext cx="8763000" cy="152400"/>
          </a:xfrm>
          <a:prstGeom prst="rect">
            <a:avLst/>
          </a:prstGeom>
          <a:gradFill flip="none" rotWithShape="1">
            <a:gsLst>
              <a:gs pos="0">
                <a:srgbClr val="FF0000"/>
              </a:gs>
              <a:gs pos="71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076611"/>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E565-3E6C-134F-A23F-D1AA7EBBB2C6}" type="datetimeFigureOut">
              <a:rPr lang="en-US" smtClean="0"/>
              <a:t>6/22/16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4F50-3D51-314C-95A8-F0075E301723}" type="slidenum">
              <a:rPr lang="en-US" smtClean="0"/>
              <a:t>‹#›</a:t>
            </a:fld>
            <a:endParaRPr lang="en-US"/>
          </a:p>
        </p:txBody>
      </p:sp>
      <p:sp>
        <p:nvSpPr>
          <p:cNvPr id="7" name="Rectangle 6"/>
          <p:cNvSpPr/>
          <p:nvPr/>
        </p:nvSpPr>
        <p:spPr>
          <a:xfrm>
            <a:off x="228600" y="1066800"/>
            <a:ext cx="8763000" cy="152400"/>
          </a:xfrm>
          <a:prstGeom prst="rect">
            <a:avLst/>
          </a:prstGeom>
          <a:gradFill flip="none" rotWithShape="1">
            <a:gsLst>
              <a:gs pos="0">
                <a:srgbClr val="FF0000"/>
              </a:gs>
              <a:gs pos="71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076611"/>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FE565-3E6C-134F-A23F-D1AA7EBBB2C6}" type="datetimeFigureOut">
              <a:rPr lang="en-US" smtClean="0"/>
              <a:t>6/22/16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64F50-3D51-314C-95A8-F0075E301723}" type="slidenum">
              <a:rPr lang="en-US" smtClean="0"/>
              <a:t>‹#›</a:t>
            </a:fld>
            <a:endParaRPr lang="en-US"/>
          </a:p>
        </p:txBody>
      </p:sp>
    </p:spTree>
    <p:extLst>
      <p:ext uri="{BB962C8B-B14F-4D97-AF65-F5344CB8AC3E}">
        <p14:creationId xmlns:p14="http://schemas.microsoft.com/office/powerpoint/2010/main" val="2333051734"/>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0.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6.xml"/><Relationship Id="rId4" Type="http://schemas.openxmlformats.org/officeDocument/2006/relationships/image" Target="../media/image12.png"/><Relationship Id="rId1" Type="http://schemas.microsoft.com/office/2007/relationships/media" Target="../media/media1.mov"/><Relationship Id="rId2" Type="http://schemas.openxmlformats.org/officeDocument/2006/relationships/video" Target="../media/media1.mo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46.xml"/><Relationship Id="rId2"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4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6.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6.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5.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76400"/>
            <a:ext cx="8763000" cy="3809999"/>
          </a:xfrm>
        </p:spPr>
        <p:txBody>
          <a:bodyPr anchor="t">
            <a:normAutofit fontScale="90000"/>
          </a:bodyPr>
          <a:lstStyle/>
          <a:p>
            <a:r>
              <a:rPr lang="en-US" sz="6000" dirty="0" smtClean="0"/>
              <a:t>Just-In-Time Teaching</a:t>
            </a:r>
            <a:br>
              <a:rPr lang="en-US" sz="6000" dirty="0" smtClean="0"/>
            </a:br>
            <a:r>
              <a:rPr lang="en-US" sz="6000" dirty="0" smtClean="0"/>
              <a:t> at Wittenberg University</a:t>
            </a:r>
            <a:br>
              <a:rPr lang="en-US" sz="6000" dirty="0" smtClean="0"/>
            </a:br>
            <a:r>
              <a:rPr lang="en-US" sz="6000" dirty="0" smtClean="0"/>
              <a:t/>
            </a:r>
            <a:br>
              <a:rPr lang="en-US" sz="6000" dirty="0" smtClean="0"/>
            </a:br>
            <a:r>
              <a:rPr lang="en-US" sz="2400" i="1" dirty="0" smtClean="0"/>
              <a:t>Active Learning in Organic Chemistry</a:t>
            </a:r>
            <a:br>
              <a:rPr lang="en-US" sz="2400" i="1" dirty="0" smtClean="0"/>
            </a:br>
            <a:r>
              <a:rPr lang="en-US" sz="2400" i="1" dirty="0" smtClean="0"/>
              <a:t>Cincinnati, Ohio.</a:t>
            </a:r>
            <a:br>
              <a:rPr lang="en-US" sz="2400" i="1" dirty="0" smtClean="0"/>
            </a:br>
            <a:r>
              <a:rPr lang="en-US" sz="2400" i="1" dirty="0" smtClean="0"/>
              <a:t>June 22, 2016</a:t>
            </a:r>
            <a:endParaRPr lang="en-US" sz="2400" i="1" dirty="0"/>
          </a:p>
        </p:txBody>
      </p:sp>
      <p:sp>
        <p:nvSpPr>
          <p:cNvPr id="3" name="Subtitle 2"/>
          <p:cNvSpPr>
            <a:spLocks noGrp="1"/>
          </p:cNvSpPr>
          <p:nvPr>
            <p:ph type="subTitle" idx="1"/>
          </p:nvPr>
        </p:nvSpPr>
        <p:spPr>
          <a:xfrm>
            <a:off x="228600" y="5562600"/>
            <a:ext cx="8686800" cy="990600"/>
          </a:xfrm>
        </p:spPr>
        <p:txBody>
          <a:bodyPr>
            <a:normAutofit/>
          </a:bodyPr>
          <a:lstStyle/>
          <a:p>
            <a:r>
              <a:rPr lang="en-US" sz="2400" dirty="0" smtClean="0"/>
              <a:t>Justin Houseknecht, PhD</a:t>
            </a:r>
          </a:p>
        </p:txBody>
      </p:sp>
    </p:spTree>
    <p:extLst>
      <p:ext uri="{BB962C8B-B14F-4D97-AF65-F5344CB8AC3E}">
        <p14:creationId xmlns:p14="http://schemas.microsoft.com/office/powerpoint/2010/main" val="4374980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14400"/>
          </a:xfrm>
        </p:spPr>
        <p:txBody>
          <a:bodyPr>
            <a:noAutofit/>
          </a:bodyPr>
          <a:lstStyle/>
          <a:p>
            <a:r>
              <a:rPr lang="en-US" sz="2200" dirty="0" smtClean="0"/>
              <a:t>[19.4,5,10] </a:t>
            </a:r>
            <a:r>
              <a:rPr lang="en-US" sz="2200" i="1" dirty="0"/>
              <a:t>I would just like to go over a few examples of the mechanisms and when the hydrate/</a:t>
            </a:r>
            <a:r>
              <a:rPr lang="en-US" sz="2200" i="1" dirty="0" err="1"/>
              <a:t>acetal</a:t>
            </a:r>
            <a:r>
              <a:rPr lang="en-US" sz="2200" i="1" dirty="0"/>
              <a:t> formation is favored or not.</a:t>
            </a:r>
          </a:p>
        </p:txBody>
      </p:sp>
      <p:sp>
        <p:nvSpPr>
          <p:cNvPr id="3" name="Content Placeholder 2"/>
          <p:cNvSpPr>
            <a:spLocks noGrp="1"/>
          </p:cNvSpPr>
          <p:nvPr>
            <p:ph idx="1"/>
          </p:nvPr>
        </p:nvSpPr>
        <p:spPr>
          <a:xfrm>
            <a:off x="457200" y="2514600"/>
            <a:ext cx="8229600" cy="4191000"/>
          </a:xfrm>
        </p:spPr>
        <p:txBody>
          <a:bodyPr>
            <a:normAutofit/>
          </a:bodyPr>
          <a:lstStyle/>
          <a:p>
            <a:r>
              <a:rPr lang="en-US" sz="2000" dirty="0" err="1" smtClean="0"/>
              <a:t>Sterics</a:t>
            </a:r>
            <a:endParaRPr lang="en-US" sz="2000" dirty="0" smtClean="0"/>
          </a:p>
          <a:p>
            <a:endParaRPr lang="en-US" sz="2000" dirty="0" smtClean="0"/>
          </a:p>
          <a:p>
            <a:r>
              <a:rPr lang="en-US" sz="2000" dirty="0" smtClean="0"/>
              <a:t>Entropy - </a:t>
            </a:r>
            <a:r>
              <a:rPr lang="en-US" sz="2000" i="1" dirty="0" smtClean="0"/>
              <a:t>Talking </a:t>
            </a:r>
            <a:r>
              <a:rPr lang="en-US" sz="2000" i="1" dirty="0"/>
              <a:t>about the entropy of the hydrate formation, the product is disfavored because it is just one product vs. two starting reactants, and is thus more organized and takes more energy to get there. I believe I understand it, but I was wondering if entropy plays a role in other reactions that we've been looking at? I don't remember discussing it before. Does it mostly play a large role in reversible reactions</a:t>
            </a:r>
            <a:r>
              <a:rPr lang="en-US" sz="2000" i="1" dirty="0" smtClean="0"/>
              <a:t>?</a:t>
            </a:r>
            <a:endParaRPr lang="en-US" sz="2000" dirty="0" smtClean="0"/>
          </a:p>
          <a:p>
            <a:endParaRPr lang="en-US" sz="2000" dirty="0" smtClean="0"/>
          </a:p>
          <a:p>
            <a:r>
              <a:rPr lang="en-US" sz="2000" dirty="0" smtClean="0"/>
              <a:t>Concentration</a:t>
            </a:r>
            <a:endParaRPr lang="en-US" sz="2000" dirty="0"/>
          </a:p>
        </p:txBody>
      </p:sp>
      <p:pic>
        <p:nvPicPr>
          <p:cNvPr id="4" name="Picture 3"/>
          <p:cNvPicPr>
            <a:picLocks noChangeAspect="1"/>
          </p:cNvPicPr>
          <p:nvPr/>
        </p:nvPicPr>
        <p:blipFill>
          <a:blip r:embed="rId2"/>
          <a:stretch>
            <a:fillRect/>
          </a:stretch>
        </p:blipFill>
        <p:spPr>
          <a:xfrm>
            <a:off x="1066800" y="1371600"/>
            <a:ext cx="6756400" cy="1244600"/>
          </a:xfrm>
          <a:prstGeom prst="rect">
            <a:avLst/>
          </a:prstGeom>
        </p:spPr>
      </p:pic>
    </p:spTree>
    <p:extLst>
      <p:ext uri="{BB962C8B-B14F-4D97-AF65-F5344CB8AC3E}">
        <p14:creationId xmlns:p14="http://schemas.microsoft.com/office/powerpoint/2010/main" val="4097050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Group Work</a:t>
            </a:r>
            <a:endParaRPr lang="en-US" dirty="0"/>
          </a:p>
        </p:txBody>
      </p:sp>
      <p:sp>
        <p:nvSpPr>
          <p:cNvPr id="3" name="Content Placeholder 2"/>
          <p:cNvSpPr>
            <a:spLocks noGrp="1"/>
          </p:cNvSpPr>
          <p:nvPr>
            <p:ph idx="1"/>
          </p:nvPr>
        </p:nvSpPr>
        <p:spPr/>
        <p:txBody>
          <a:bodyPr/>
          <a:lstStyle/>
          <a:p>
            <a:r>
              <a:rPr lang="en-US" dirty="0" smtClean="0"/>
              <a:t>Teams of 3-4</a:t>
            </a:r>
          </a:p>
          <a:p>
            <a:r>
              <a:rPr lang="en-US" dirty="0" smtClean="0"/>
              <a:t>Self-organized for each exam</a:t>
            </a:r>
          </a:p>
          <a:p>
            <a:pPr lvl="1"/>
            <a:r>
              <a:rPr lang="en-US" dirty="0" smtClean="0"/>
              <a:t>Reorganize with new people</a:t>
            </a:r>
          </a:p>
          <a:p>
            <a:r>
              <a:rPr lang="en-US" dirty="0" smtClean="0"/>
              <a:t>Each person must contribute substantially once before anyone does so twice</a:t>
            </a:r>
          </a:p>
          <a:p>
            <a:r>
              <a:rPr lang="en-US" dirty="0" smtClean="0"/>
              <a:t>Groups can earn extra credit on exam</a:t>
            </a:r>
          </a:p>
          <a:p>
            <a:r>
              <a:rPr lang="en-US" dirty="0" smtClean="0"/>
              <a:t>Contributions worth 10% of course grade</a:t>
            </a:r>
          </a:p>
          <a:p>
            <a:pPr lvl="1"/>
            <a:r>
              <a:rPr lang="en-US" dirty="0" smtClean="0"/>
              <a:t>CATME – </a:t>
            </a:r>
            <a:r>
              <a:rPr lang="en-US" dirty="0" err="1" smtClean="0"/>
              <a:t>www.catme.org</a:t>
            </a:r>
            <a:endParaRPr lang="en-US" dirty="0"/>
          </a:p>
        </p:txBody>
      </p:sp>
    </p:spTree>
    <p:extLst>
      <p:ext uri="{BB962C8B-B14F-4D97-AF65-F5344CB8AC3E}">
        <p14:creationId xmlns:p14="http://schemas.microsoft.com/office/powerpoint/2010/main" val="16677469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normAutofit fontScale="90000"/>
          </a:bodyPr>
          <a:lstStyle/>
          <a:p>
            <a:r>
              <a:rPr lang="en-US" sz="3600" dirty="0" smtClean="0"/>
              <a:t>Provide a mechanism and explain why products would be favored:</a:t>
            </a:r>
            <a:endParaRPr lang="en-US" sz="3600" dirty="0"/>
          </a:p>
        </p:txBody>
      </p:sp>
      <p:sp>
        <p:nvSpPr>
          <p:cNvPr id="5" name="TextBox 4"/>
          <p:cNvSpPr txBox="1"/>
          <p:nvPr/>
        </p:nvSpPr>
        <p:spPr>
          <a:xfrm>
            <a:off x="7924800" y="6324600"/>
            <a:ext cx="1206781" cy="461665"/>
          </a:xfrm>
          <a:prstGeom prst="rect">
            <a:avLst/>
          </a:prstGeom>
          <a:noFill/>
        </p:spPr>
        <p:txBody>
          <a:bodyPr wrap="none" rtlCol="0">
            <a:spAutoFit/>
          </a:bodyPr>
          <a:lstStyle/>
          <a:p>
            <a:r>
              <a:rPr lang="en-US" dirty="0" err="1" smtClean="0"/>
              <a:t>Acetals</a:t>
            </a:r>
            <a:endParaRPr lang="en-US" dirty="0"/>
          </a:p>
        </p:txBody>
      </p:sp>
      <p:pic>
        <p:nvPicPr>
          <p:cNvPr id="3" name="Picture 2"/>
          <p:cNvPicPr>
            <a:picLocks noChangeAspect="1"/>
          </p:cNvPicPr>
          <p:nvPr/>
        </p:nvPicPr>
        <p:blipFill>
          <a:blip r:embed="rId2"/>
          <a:stretch>
            <a:fillRect/>
          </a:stretch>
        </p:blipFill>
        <p:spPr>
          <a:xfrm>
            <a:off x="381000" y="1371600"/>
            <a:ext cx="8369300" cy="4965700"/>
          </a:xfrm>
          <a:prstGeom prst="rect">
            <a:avLst/>
          </a:prstGeom>
        </p:spPr>
      </p:pic>
      <p:sp>
        <p:nvSpPr>
          <p:cNvPr id="6" name="Rectangle 5"/>
          <p:cNvSpPr/>
          <p:nvPr/>
        </p:nvSpPr>
        <p:spPr>
          <a:xfrm>
            <a:off x="19050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3622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8194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766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191000" y="6324600"/>
            <a:ext cx="457200" cy="4572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11" name="Rectangle 10"/>
          <p:cNvSpPr/>
          <p:nvPr/>
        </p:nvSpPr>
        <p:spPr>
          <a:xfrm>
            <a:off x="3733800" y="6324600"/>
            <a:ext cx="457200" cy="4572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12" name="Rectangle 11"/>
          <p:cNvSpPr/>
          <p:nvPr/>
        </p:nvSpPr>
        <p:spPr>
          <a:xfrm>
            <a:off x="14478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9906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6200" y="6324600"/>
            <a:ext cx="4572000" cy="457200"/>
          </a:xfrm>
          <a:prstGeom prst="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334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6200" y="6324600"/>
            <a:ext cx="457200" cy="457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889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9000"/>
                                        <p:tgtEl>
                                          <p:spTgt spid="10"/>
                                        </p:tgtEl>
                                      </p:cBhvr>
                                    </p:animEffect>
                                    <p:set>
                                      <p:cBhvr>
                                        <p:cTn id="7" dur="1" fill="hold">
                                          <p:stCondLst>
                                            <p:cond delay="58999"/>
                                          </p:stCondLst>
                                        </p:cTn>
                                        <p:tgtEl>
                                          <p:spTgt spid="10"/>
                                        </p:tgtEl>
                                        <p:attrNameLst>
                                          <p:attrName>style.visibility</p:attrName>
                                        </p:attrNameLst>
                                      </p:cBhvr>
                                      <p:to>
                                        <p:strVal val="hidden"/>
                                      </p:to>
                                    </p:set>
                                  </p:childTnLst>
                                </p:cTn>
                              </p:par>
                            </p:childTnLst>
                          </p:cTn>
                        </p:par>
                        <p:par>
                          <p:cTn id="8" fill="hold">
                            <p:stCondLst>
                              <p:cond delay="59000"/>
                            </p:stCondLst>
                            <p:childTnLst>
                              <p:par>
                                <p:cTn id="9" presetID="22" presetClass="exit" presetSubtype="2" fill="hold" grpId="0" nodeType="afterEffect">
                                  <p:stCondLst>
                                    <p:cond delay="0"/>
                                  </p:stCondLst>
                                  <p:childTnLst>
                                    <p:animEffect transition="out" filter="wipe(right)">
                                      <p:cBhvr>
                                        <p:cTn id="10" dur="59000"/>
                                        <p:tgtEl>
                                          <p:spTgt spid="11"/>
                                        </p:tgtEl>
                                      </p:cBhvr>
                                    </p:animEffect>
                                    <p:set>
                                      <p:cBhvr>
                                        <p:cTn id="11" dur="1" fill="hold">
                                          <p:stCondLst>
                                            <p:cond delay="58999"/>
                                          </p:stCondLst>
                                        </p:cTn>
                                        <p:tgtEl>
                                          <p:spTgt spid="11"/>
                                        </p:tgtEl>
                                        <p:attrNameLst>
                                          <p:attrName>style.visibility</p:attrName>
                                        </p:attrNameLst>
                                      </p:cBhvr>
                                      <p:to>
                                        <p:strVal val="hidden"/>
                                      </p:to>
                                    </p:set>
                                  </p:childTnLst>
                                </p:cTn>
                              </p:par>
                            </p:childTnLst>
                          </p:cTn>
                        </p:par>
                        <p:par>
                          <p:cTn id="12" fill="hold">
                            <p:stCondLst>
                              <p:cond delay="118000"/>
                            </p:stCondLst>
                            <p:childTnLst>
                              <p:par>
                                <p:cTn id="13" presetID="22" presetClass="exit" presetSubtype="2" fill="hold" grpId="0" nodeType="afterEffect">
                                  <p:stCondLst>
                                    <p:cond delay="0"/>
                                  </p:stCondLst>
                                  <p:childTnLst>
                                    <p:animEffect transition="out" filter="wipe(right)">
                                      <p:cBhvr>
                                        <p:cTn id="14" dur="59000"/>
                                        <p:tgtEl>
                                          <p:spTgt spid="9"/>
                                        </p:tgtEl>
                                      </p:cBhvr>
                                    </p:animEffect>
                                    <p:set>
                                      <p:cBhvr>
                                        <p:cTn id="15" dur="1" fill="hold">
                                          <p:stCondLst>
                                            <p:cond delay="58999"/>
                                          </p:stCondLst>
                                        </p:cTn>
                                        <p:tgtEl>
                                          <p:spTgt spid="9"/>
                                        </p:tgtEl>
                                        <p:attrNameLst>
                                          <p:attrName>style.visibility</p:attrName>
                                        </p:attrNameLst>
                                      </p:cBhvr>
                                      <p:to>
                                        <p:strVal val="hidden"/>
                                      </p:to>
                                    </p:set>
                                  </p:childTnLst>
                                </p:cTn>
                              </p:par>
                            </p:childTnLst>
                          </p:cTn>
                        </p:par>
                        <p:par>
                          <p:cTn id="16" fill="hold">
                            <p:stCondLst>
                              <p:cond delay="177000"/>
                            </p:stCondLst>
                            <p:childTnLst>
                              <p:par>
                                <p:cTn id="17" presetID="22" presetClass="exit" presetSubtype="2" fill="hold" grpId="0" nodeType="afterEffect">
                                  <p:stCondLst>
                                    <p:cond delay="0"/>
                                  </p:stCondLst>
                                  <p:childTnLst>
                                    <p:animEffect transition="out" filter="wipe(right)">
                                      <p:cBhvr>
                                        <p:cTn id="18" dur="59000"/>
                                        <p:tgtEl>
                                          <p:spTgt spid="8"/>
                                        </p:tgtEl>
                                      </p:cBhvr>
                                    </p:animEffect>
                                    <p:set>
                                      <p:cBhvr>
                                        <p:cTn id="19" dur="1" fill="hold">
                                          <p:stCondLst>
                                            <p:cond delay="58999"/>
                                          </p:stCondLst>
                                        </p:cTn>
                                        <p:tgtEl>
                                          <p:spTgt spid="8"/>
                                        </p:tgtEl>
                                        <p:attrNameLst>
                                          <p:attrName>style.visibility</p:attrName>
                                        </p:attrNameLst>
                                      </p:cBhvr>
                                      <p:to>
                                        <p:strVal val="hidden"/>
                                      </p:to>
                                    </p:set>
                                  </p:childTnLst>
                                </p:cTn>
                              </p:par>
                            </p:childTnLst>
                          </p:cTn>
                        </p:par>
                        <p:par>
                          <p:cTn id="20" fill="hold">
                            <p:stCondLst>
                              <p:cond delay="236000"/>
                            </p:stCondLst>
                            <p:childTnLst>
                              <p:par>
                                <p:cTn id="21" presetID="22" presetClass="exit" presetSubtype="2" fill="hold" grpId="0" nodeType="afterEffect">
                                  <p:stCondLst>
                                    <p:cond delay="0"/>
                                  </p:stCondLst>
                                  <p:childTnLst>
                                    <p:animEffect transition="out" filter="wipe(right)">
                                      <p:cBhvr>
                                        <p:cTn id="22" dur="59000"/>
                                        <p:tgtEl>
                                          <p:spTgt spid="7"/>
                                        </p:tgtEl>
                                      </p:cBhvr>
                                    </p:animEffect>
                                    <p:set>
                                      <p:cBhvr>
                                        <p:cTn id="23" dur="1" fill="hold">
                                          <p:stCondLst>
                                            <p:cond delay="58999"/>
                                          </p:stCondLst>
                                        </p:cTn>
                                        <p:tgtEl>
                                          <p:spTgt spid="7"/>
                                        </p:tgtEl>
                                        <p:attrNameLst>
                                          <p:attrName>style.visibility</p:attrName>
                                        </p:attrNameLst>
                                      </p:cBhvr>
                                      <p:to>
                                        <p:strVal val="hidden"/>
                                      </p:to>
                                    </p:set>
                                  </p:childTnLst>
                                </p:cTn>
                              </p:par>
                            </p:childTnLst>
                          </p:cTn>
                        </p:par>
                        <p:par>
                          <p:cTn id="24" fill="hold">
                            <p:stCondLst>
                              <p:cond delay="295000"/>
                            </p:stCondLst>
                            <p:childTnLst>
                              <p:par>
                                <p:cTn id="25" presetID="22" presetClass="exit" presetSubtype="2" fill="hold" grpId="0" nodeType="afterEffect">
                                  <p:stCondLst>
                                    <p:cond delay="0"/>
                                  </p:stCondLst>
                                  <p:childTnLst>
                                    <p:animEffect transition="out" filter="wipe(right)">
                                      <p:cBhvr>
                                        <p:cTn id="26" dur="59000"/>
                                        <p:tgtEl>
                                          <p:spTgt spid="6"/>
                                        </p:tgtEl>
                                      </p:cBhvr>
                                    </p:animEffect>
                                    <p:set>
                                      <p:cBhvr>
                                        <p:cTn id="27" dur="1" fill="hold">
                                          <p:stCondLst>
                                            <p:cond delay="58999"/>
                                          </p:stCondLst>
                                        </p:cTn>
                                        <p:tgtEl>
                                          <p:spTgt spid="6"/>
                                        </p:tgtEl>
                                        <p:attrNameLst>
                                          <p:attrName>style.visibility</p:attrName>
                                        </p:attrNameLst>
                                      </p:cBhvr>
                                      <p:to>
                                        <p:strVal val="hidden"/>
                                      </p:to>
                                    </p:set>
                                  </p:childTnLst>
                                </p:cTn>
                              </p:par>
                            </p:childTnLst>
                          </p:cTn>
                        </p:par>
                        <p:par>
                          <p:cTn id="28" fill="hold">
                            <p:stCondLst>
                              <p:cond delay="354000"/>
                            </p:stCondLst>
                            <p:childTnLst>
                              <p:par>
                                <p:cTn id="29" presetID="22" presetClass="exit" presetSubtype="2" fill="hold" grpId="0" nodeType="afterEffect">
                                  <p:stCondLst>
                                    <p:cond delay="0"/>
                                  </p:stCondLst>
                                  <p:childTnLst>
                                    <p:animEffect transition="out" filter="wipe(right)">
                                      <p:cBhvr>
                                        <p:cTn id="30" dur="59000"/>
                                        <p:tgtEl>
                                          <p:spTgt spid="12"/>
                                        </p:tgtEl>
                                      </p:cBhvr>
                                    </p:animEffect>
                                    <p:set>
                                      <p:cBhvr>
                                        <p:cTn id="31" dur="1" fill="hold">
                                          <p:stCondLst>
                                            <p:cond delay="58999"/>
                                          </p:stCondLst>
                                        </p:cTn>
                                        <p:tgtEl>
                                          <p:spTgt spid="12"/>
                                        </p:tgtEl>
                                        <p:attrNameLst>
                                          <p:attrName>style.visibility</p:attrName>
                                        </p:attrNameLst>
                                      </p:cBhvr>
                                      <p:to>
                                        <p:strVal val="hidden"/>
                                      </p:to>
                                    </p:set>
                                  </p:childTnLst>
                                </p:cTn>
                              </p:par>
                            </p:childTnLst>
                          </p:cTn>
                        </p:par>
                        <p:par>
                          <p:cTn id="32" fill="hold">
                            <p:stCondLst>
                              <p:cond delay="413000"/>
                            </p:stCondLst>
                            <p:childTnLst>
                              <p:par>
                                <p:cTn id="33" presetID="22" presetClass="exit" presetSubtype="2" fill="hold" grpId="0" nodeType="afterEffect">
                                  <p:stCondLst>
                                    <p:cond delay="0"/>
                                  </p:stCondLst>
                                  <p:childTnLst>
                                    <p:animEffect transition="out" filter="wipe(right)">
                                      <p:cBhvr>
                                        <p:cTn id="34" dur="59000"/>
                                        <p:tgtEl>
                                          <p:spTgt spid="13"/>
                                        </p:tgtEl>
                                      </p:cBhvr>
                                    </p:animEffect>
                                    <p:set>
                                      <p:cBhvr>
                                        <p:cTn id="35" dur="1" fill="hold">
                                          <p:stCondLst>
                                            <p:cond delay="58999"/>
                                          </p:stCondLst>
                                        </p:cTn>
                                        <p:tgtEl>
                                          <p:spTgt spid="13"/>
                                        </p:tgtEl>
                                        <p:attrNameLst>
                                          <p:attrName>style.visibility</p:attrName>
                                        </p:attrNameLst>
                                      </p:cBhvr>
                                      <p:to>
                                        <p:strVal val="hidden"/>
                                      </p:to>
                                    </p:set>
                                  </p:childTnLst>
                                </p:cTn>
                              </p:par>
                            </p:childTnLst>
                          </p:cTn>
                        </p:par>
                        <p:par>
                          <p:cTn id="36" fill="hold">
                            <p:stCondLst>
                              <p:cond delay="472000"/>
                            </p:stCondLst>
                            <p:childTnLst>
                              <p:par>
                                <p:cTn id="37" presetID="22" presetClass="exit" presetSubtype="2" fill="hold" grpId="0" nodeType="afterEffect">
                                  <p:stCondLst>
                                    <p:cond delay="0"/>
                                  </p:stCondLst>
                                  <p:childTnLst>
                                    <p:animEffect transition="out" filter="wipe(right)">
                                      <p:cBhvr>
                                        <p:cTn id="38" dur="59000"/>
                                        <p:tgtEl>
                                          <p:spTgt spid="15"/>
                                        </p:tgtEl>
                                      </p:cBhvr>
                                    </p:animEffect>
                                    <p:set>
                                      <p:cBhvr>
                                        <p:cTn id="39" dur="1" fill="hold">
                                          <p:stCondLst>
                                            <p:cond delay="58999"/>
                                          </p:stCondLst>
                                        </p:cTn>
                                        <p:tgtEl>
                                          <p:spTgt spid="15"/>
                                        </p:tgtEl>
                                        <p:attrNameLst>
                                          <p:attrName>style.visibility</p:attrName>
                                        </p:attrNameLst>
                                      </p:cBhvr>
                                      <p:to>
                                        <p:strVal val="hidden"/>
                                      </p:to>
                                    </p:set>
                                  </p:childTnLst>
                                </p:cTn>
                              </p:par>
                            </p:childTnLst>
                          </p:cTn>
                        </p:par>
                        <p:par>
                          <p:cTn id="40" fill="hold">
                            <p:stCondLst>
                              <p:cond delay="531000"/>
                            </p:stCondLst>
                            <p:childTnLst>
                              <p:par>
                                <p:cTn id="41" presetID="22" presetClass="exit" presetSubtype="2" fill="hold" grpId="0" nodeType="afterEffect">
                                  <p:stCondLst>
                                    <p:cond delay="0"/>
                                  </p:stCondLst>
                                  <p:childTnLst>
                                    <p:animEffect transition="out" filter="wipe(right)">
                                      <p:cBhvr>
                                        <p:cTn id="42" dur="59000"/>
                                        <p:tgtEl>
                                          <p:spTgt spid="16"/>
                                        </p:tgtEl>
                                      </p:cBhvr>
                                    </p:animEffect>
                                    <p:set>
                                      <p:cBhvr>
                                        <p:cTn id="43" dur="1" fill="hold">
                                          <p:stCondLst>
                                            <p:cond delay="58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340600" y="4521200"/>
            <a:ext cx="1422400" cy="1422400"/>
          </a:xfrm>
          <a:prstGeom prst="rect">
            <a:avLst/>
          </a:prstGeom>
        </p:spPr>
      </p:pic>
      <p:pic>
        <p:nvPicPr>
          <p:cNvPr id="5" name="Picture 4" descr="Photo May 18, 1 03 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00200"/>
            <a:ext cx="6096000" cy="4572000"/>
          </a:xfrm>
          <a:prstGeom prst="rect">
            <a:avLst/>
          </a:prstGeom>
          <a:ln w="152400" cmpd="sng">
            <a:solidFill>
              <a:schemeClr val="tx1"/>
            </a:solidFill>
          </a:ln>
        </p:spPr>
      </p:pic>
      <p:sp>
        <p:nvSpPr>
          <p:cNvPr id="2" name="Title 1"/>
          <p:cNvSpPr>
            <a:spLocks noGrp="1"/>
          </p:cNvSpPr>
          <p:nvPr>
            <p:ph type="title"/>
          </p:nvPr>
        </p:nvSpPr>
        <p:spPr>
          <a:xfrm>
            <a:off x="457200" y="274638"/>
            <a:ext cx="8229600" cy="715962"/>
          </a:xfrm>
        </p:spPr>
        <p:txBody>
          <a:bodyPr>
            <a:normAutofit fontScale="90000"/>
          </a:bodyPr>
          <a:lstStyle/>
          <a:p>
            <a:r>
              <a:rPr lang="en-US" dirty="0" smtClean="0"/>
              <a:t>Explain Everything</a:t>
            </a:r>
            <a:endParaRPr lang="en-US" dirty="0"/>
          </a:p>
        </p:txBody>
      </p:sp>
      <p:sp>
        <p:nvSpPr>
          <p:cNvPr id="4" name="TextBox 3"/>
          <p:cNvSpPr txBox="1"/>
          <p:nvPr/>
        </p:nvSpPr>
        <p:spPr>
          <a:xfrm>
            <a:off x="1143000" y="6581001"/>
            <a:ext cx="7318380" cy="276999"/>
          </a:xfrm>
          <a:prstGeom prst="rect">
            <a:avLst/>
          </a:prstGeom>
          <a:noFill/>
        </p:spPr>
        <p:txBody>
          <a:bodyPr wrap="none" rtlCol="0">
            <a:spAutoFit/>
          </a:bodyPr>
          <a:lstStyle/>
          <a:p>
            <a:r>
              <a:rPr lang="en-US" sz="1200" dirty="0" smtClean="0"/>
              <a:t>Explain </a:t>
            </a:r>
            <a:r>
              <a:rPr lang="en-US" sz="1200" dirty="0"/>
              <a:t>Everything (version 2.31) [Mobile Application Software]. Retrieved from http://</a:t>
            </a:r>
            <a:r>
              <a:rPr lang="en-US" sz="1200" dirty="0" err="1"/>
              <a:t>itunes.apple.com</a:t>
            </a:r>
            <a:r>
              <a:rPr lang="en-US" sz="1200" dirty="0"/>
              <a:t> </a:t>
            </a:r>
          </a:p>
        </p:txBody>
      </p:sp>
    </p:spTree>
    <p:extLst>
      <p:ext uri="{BB962C8B-B14F-4D97-AF65-F5344CB8AC3E}">
        <p14:creationId xmlns:p14="http://schemas.microsoft.com/office/powerpoint/2010/main" val="30073340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14400"/>
          </a:xfrm>
        </p:spPr>
        <p:txBody>
          <a:bodyPr>
            <a:normAutofit fontScale="90000"/>
          </a:bodyPr>
          <a:lstStyle/>
          <a:p>
            <a:r>
              <a:rPr lang="en-US" sz="3600" dirty="0" smtClean="0"/>
              <a:t>Provide a mechanism and explain why products would be favored:</a:t>
            </a:r>
            <a:endParaRPr lang="en-US" sz="3600" dirty="0"/>
          </a:p>
        </p:txBody>
      </p:sp>
      <p:pic>
        <p:nvPicPr>
          <p:cNvPr id="4" name="acetal.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371600" y="1524000"/>
            <a:ext cx="6400800" cy="4800600"/>
          </a:xfrm>
          <a:prstGeom prst="rect">
            <a:avLst/>
          </a:prstGeom>
        </p:spPr>
      </p:pic>
    </p:spTree>
    <p:extLst>
      <p:ext uri="{BB962C8B-B14F-4D97-AF65-F5344CB8AC3E}">
        <p14:creationId xmlns:p14="http://schemas.microsoft.com/office/powerpoint/2010/main" val="423934180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5664" y="1828800"/>
            <a:ext cx="9002815" cy="3239369"/>
          </a:xfrm>
          <a:prstGeom prst="rect">
            <a:avLst/>
          </a:prstGeom>
        </p:spPr>
      </p:pic>
      <p:sp>
        <p:nvSpPr>
          <p:cNvPr id="6" name="TextBox 5"/>
          <p:cNvSpPr txBox="1"/>
          <p:nvPr/>
        </p:nvSpPr>
        <p:spPr>
          <a:xfrm>
            <a:off x="2227026" y="6556132"/>
            <a:ext cx="4680714" cy="461665"/>
          </a:xfrm>
          <a:prstGeom prst="rect">
            <a:avLst/>
          </a:prstGeom>
          <a:noFill/>
        </p:spPr>
        <p:txBody>
          <a:bodyPr wrap="none" rtlCol="0">
            <a:spAutoFit/>
          </a:bodyPr>
          <a:lstStyle/>
          <a:p>
            <a:pPr lvl="0"/>
            <a:r>
              <a:rPr lang="en-US" sz="1200" dirty="0"/>
              <a:t>Moodle (version 2.5) [Website]. Retrieved from https://</a:t>
            </a:r>
            <a:r>
              <a:rPr lang="en-US" sz="1200" dirty="0" err="1"/>
              <a:t>moodle.org</a:t>
            </a:r>
            <a:r>
              <a:rPr lang="en-US" sz="1200" dirty="0"/>
              <a:t>.</a:t>
            </a:r>
          </a:p>
          <a:p>
            <a:endParaRPr lang="en-US" sz="1200" dirty="0"/>
          </a:p>
        </p:txBody>
      </p:sp>
    </p:spTree>
    <p:extLst>
      <p:ext uri="{BB962C8B-B14F-4D97-AF65-F5344CB8AC3E}">
        <p14:creationId xmlns:p14="http://schemas.microsoft.com/office/powerpoint/2010/main" val="1205740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7501160"/>
              </p:ext>
            </p:extLst>
          </p:nvPr>
        </p:nvGraphicFramePr>
        <p:xfrm>
          <a:off x="-658066" y="1524000"/>
          <a:ext cx="8229600" cy="4696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57200" y="274638"/>
            <a:ext cx="8229600" cy="7921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Post class</a:t>
            </a:r>
            <a:endParaRPr lang="en-US" sz="3600" b="1" i="1" dirty="0"/>
          </a:p>
        </p:txBody>
      </p:sp>
    </p:spTree>
    <p:extLst>
      <p:ext uri="{BB962C8B-B14F-4D97-AF65-F5344CB8AC3E}">
        <p14:creationId xmlns:p14="http://schemas.microsoft.com/office/powerpoint/2010/main" val="292225189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8229600" cy="7921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Post class</a:t>
            </a:r>
            <a:endParaRPr lang="en-US" sz="3600" b="1" i="1" dirty="0"/>
          </a:p>
        </p:txBody>
      </p:sp>
      <p:pic>
        <p:nvPicPr>
          <p:cNvPr id="3" name="Picture 2"/>
          <p:cNvPicPr>
            <a:picLocks noChangeAspect="1"/>
          </p:cNvPicPr>
          <p:nvPr/>
        </p:nvPicPr>
        <p:blipFill>
          <a:blip r:embed="rId2"/>
          <a:stretch>
            <a:fillRect/>
          </a:stretch>
        </p:blipFill>
        <p:spPr>
          <a:xfrm>
            <a:off x="990600" y="2209800"/>
            <a:ext cx="6705600" cy="2431383"/>
          </a:xfrm>
          <a:prstGeom prst="rect">
            <a:avLst/>
          </a:prstGeom>
        </p:spPr>
      </p:pic>
    </p:spTree>
    <p:extLst>
      <p:ext uri="{BB962C8B-B14F-4D97-AF65-F5344CB8AC3E}">
        <p14:creationId xmlns:p14="http://schemas.microsoft.com/office/powerpoint/2010/main" val="36388663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err="1" smtClean="0"/>
              <a:t>JiTT</a:t>
            </a:r>
            <a:r>
              <a:rPr lang="en-US" dirty="0" smtClean="0"/>
              <a:t> at Witt</a:t>
            </a:r>
            <a:endParaRPr lang="en-US" dirty="0"/>
          </a:p>
        </p:txBody>
      </p:sp>
      <p:sp>
        <p:nvSpPr>
          <p:cNvPr id="3" name="Content Placeholder 2"/>
          <p:cNvSpPr>
            <a:spLocks noGrp="1"/>
          </p:cNvSpPr>
          <p:nvPr>
            <p:ph idx="1"/>
          </p:nvPr>
        </p:nvSpPr>
        <p:spPr>
          <a:xfrm>
            <a:off x="457200" y="1600200"/>
            <a:ext cx="8229600" cy="4952999"/>
          </a:xfrm>
        </p:spPr>
        <p:txBody>
          <a:bodyPr>
            <a:normAutofit/>
          </a:bodyPr>
          <a:lstStyle/>
          <a:p>
            <a:pPr marL="0" indent="0" algn="ctr">
              <a:buNone/>
            </a:pPr>
            <a:endParaRPr lang="en-US" sz="5400" dirty="0" smtClean="0"/>
          </a:p>
          <a:p>
            <a:pPr marL="0" indent="0" algn="ctr">
              <a:buNone/>
            </a:pPr>
            <a:r>
              <a:rPr lang="en-US" sz="7200" b="1" dirty="0" smtClean="0"/>
              <a:t>Questions?</a:t>
            </a:r>
          </a:p>
          <a:p>
            <a:endParaRPr lang="en-US" dirty="0" smtClean="0"/>
          </a:p>
          <a:p>
            <a:endParaRPr lang="en-US" dirty="0"/>
          </a:p>
          <a:p>
            <a:pPr marL="0" indent="0" algn="ctr">
              <a:buNone/>
            </a:pPr>
            <a:r>
              <a:rPr lang="en-US" sz="2800" dirty="0" smtClean="0"/>
              <a:t>Justin Houseknecht, PhD</a:t>
            </a:r>
          </a:p>
          <a:p>
            <a:pPr marL="0" indent="0" algn="ctr">
              <a:buNone/>
            </a:pPr>
            <a:r>
              <a:rPr lang="en-US" sz="2800" dirty="0" err="1" smtClean="0"/>
              <a:t>jhouseknecht@wittenberg.edu</a:t>
            </a:r>
            <a:endParaRPr lang="en-US" sz="2800" dirty="0" smtClean="0"/>
          </a:p>
        </p:txBody>
      </p:sp>
    </p:spTree>
    <p:extLst>
      <p:ext uri="{BB962C8B-B14F-4D97-AF65-F5344CB8AC3E}">
        <p14:creationId xmlns:p14="http://schemas.microsoft.com/office/powerpoint/2010/main" val="39086978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Where I Teach</a:t>
            </a:r>
            <a:endParaRPr lang="en-US" dirty="0"/>
          </a:p>
        </p:txBody>
      </p:sp>
      <p:sp>
        <p:nvSpPr>
          <p:cNvPr id="3" name="Content Placeholder 2"/>
          <p:cNvSpPr>
            <a:spLocks noGrp="1"/>
          </p:cNvSpPr>
          <p:nvPr>
            <p:ph idx="1"/>
          </p:nvPr>
        </p:nvSpPr>
        <p:spPr>
          <a:xfrm>
            <a:off x="304800" y="1371600"/>
            <a:ext cx="4572000" cy="2773363"/>
          </a:xfrm>
        </p:spPr>
        <p:txBody>
          <a:bodyPr>
            <a:normAutofit/>
          </a:bodyPr>
          <a:lstStyle/>
          <a:p>
            <a:r>
              <a:rPr lang="en-US" sz="2800" dirty="0" smtClean="0"/>
              <a:t>Liberal arts college</a:t>
            </a:r>
          </a:p>
          <a:p>
            <a:r>
              <a:rPr lang="en-US" sz="2800" dirty="0" smtClean="0"/>
              <a:t>Southwest Ohio</a:t>
            </a:r>
          </a:p>
          <a:p>
            <a:r>
              <a:rPr lang="en-US" sz="2800" dirty="0" smtClean="0"/>
              <a:t>1800 students</a:t>
            </a:r>
          </a:p>
          <a:p>
            <a:r>
              <a:rPr lang="en-US" sz="2800" dirty="0" smtClean="0"/>
              <a:t>~30 students in class</a:t>
            </a:r>
          </a:p>
          <a:p>
            <a:r>
              <a:rPr lang="en-US" sz="2800" dirty="0" smtClean="0"/>
              <a:t>~80% biology / pre-health</a:t>
            </a:r>
            <a:endParaRPr lang="en-US" sz="2800" dirty="0"/>
          </a:p>
        </p:txBody>
      </p:sp>
      <p:pic>
        <p:nvPicPr>
          <p:cNvPr id="5" name="Picture 4"/>
          <p:cNvPicPr>
            <a:picLocks noChangeAspect="1"/>
          </p:cNvPicPr>
          <p:nvPr/>
        </p:nvPicPr>
        <p:blipFill>
          <a:blip r:embed="rId2"/>
          <a:stretch>
            <a:fillRect/>
          </a:stretch>
        </p:blipFill>
        <p:spPr>
          <a:xfrm>
            <a:off x="405721" y="4114800"/>
            <a:ext cx="4013879" cy="2667000"/>
          </a:xfrm>
          <a:prstGeom prst="rect">
            <a:avLst/>
          </a:prstGeom>
        </p:spPr>
      </p:pic>
      <p:pic>
        <p:nvPicPr>
          <p:cNvPr id="4" name="Picture 3"/>
          <p:cNvPicPr>
            <a:picLocks noChangeAspect="1"/>
          </p:cNvPicPr>
          <p:nvPr/>
        </p:nvPicPr>
        <p:blipFill>
          <a:blip r:embed="rId3"/>
          <a:stretch>
            <a:fillRect/>
          </a:stretch>
        </p:blipFill>
        <p:spPr>
          <a:xfrm>
            <a:off x="4800600" y="4114800"/>
            <a:ext cx="4013879" cy="2667000"/>
          </a:xfrm>
          <a:prstGeom prst="rect">
            <a:avLst/>
          </a:prstGeom>
        </p:spPr>
      </p:pic>
      <p:pic>
        <p:nvPicPr>
          <p:cNvPr id="6" name="Picture 5"/>
          <p:cNvPicPr>
            <a:picLocks noChangeAspect="1"/>
          </p:cNvPicPr>
          <p:nvPr/>
        </p:nvPicPr>
        <p:blipFill>
          <a:blip r:embed="rId4"/>
          <a:stretch>
            <a:fillRect/>
          </a:stretch>
        </p:blipFill>
        <p:spPr>
          <a:xfrm>
            <a:off x="4812007" y="1676400"/>
            <a:ext cx="4027193" cy="2241804"/>
          </a:xfrm>
          <a:prstGeom prst="rect">
            <a:avLst/>
          </a:prstGeom>
        </p:spPr>
      </p:pic>
    </p:spTree>
    <p:extLst>
      <p:ext uri="{BB962C8B-B14F-4D97-AF65-F5344CB8AC3E}">
        <p14:creationId xmlns:p14="http://schemas.microsoft.com/office/powerpoint/2010/main" val="10261455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dirty="0" smtClean="0"/>
              <a:t>Principles / Goals</a:t>
            </a:r>
            <a:endParaRPr lang="en-US" dirty="0"/>
          </a:p>
        </p:txBody>
      </p:sp>
      <p:sp>
        <p:nvSpPr>
          <p:cNvPr id="3" name="Content Placeholder 2"/>
          <p:cNvSpPr>
            <a:spLocks noGrp="1"/>
          </p:cNvSpPr>
          <p:nvPr>
            <p:ph idx="1"/>
          </p:nvPr>
        </p:nvSpPr>
        <p:spPr/>
        <p:txBody>
          <a:bodyPr/>
          <a:lstStyle/>
          <a:p>
            <a:r>
              <a:rPr lang="en-US" dirty="0" smtClean="0"/>
              <a:t>Cover same content as lecture</a:t>
            </a:r>
          </a:p>
          <a:p>
            <a:r>
              <a:rPr lang="en-US" dirty="0" smtClean="0"/>
              <a:t>Build important skills</a:t>
            </a:r>
          </a:p>
          <a:p>
            <a:pPr lvl="1"/>
            <a:r>
              <a:rPr lang="en-US" dirty="0" smtClean="0"/>
              <a:t>Reading</a:t>
            </a:r>
          </a:p>
          <a:p>
            <a:pPr lvl="1"/>
            <a:r>
              <a:rPr lang="en-US" dirty="0" smtClean="0"/>
              <a:t>Metacognition</a:t>
            </a:r>
          </a:p>
          <a:p>
            <a:pPr lvl="1"/>
            <a:r>
              <a:rPr lang="en-US" dirty="0" smtClean="0"/>
              <a:t>Critical thinking</a:t>
            </a:r>
          </a:p>
          <a:p>
            <a:pPr lvl="1"/>
            <a:r>
              <a:rPr lang="en-US" dirty="0" smtClean="0"/>
              <a:t>Teamwork / collaboration</a:t>
            </a:r>
            <a:endParaRPr lang="en-US" dirty="0"/>
          </a:p>
        </p:txBody>
      </p:sp>
    </p:spTree>
    <p:extLst>
      <p:ext uri="{BB962C8B-B14F-4D97-AF65-F5344CB8AC3E}">
        <p14:creationId xmlns:p14="http://schemas.microsoft.com/office/powerpoint/2010/main" val="40804326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dirty="0" smtClean="0"/>
              <a:t>Course Structure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036882"/>
              </p:ext>
            </p:extLst>
          </p:nvPr>
        </p:nvGraphicFramePr>
        <p:xfrm>
          <a:off x="381000" y="1621860"/>
          <a:ext cx="8229600" cy="320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09600" y="4069140"/>
            <a:ext cx="2262158" cy="1569660"/>
          </a:xfrm>
          <a:prstGeom prst="rect">
            <a:avLst/>
          </a:prstGeom>
          <a:noFill/>
        </p:spPr>
        <p:txBody>
          <a:bodyPr wrap="none" rtlCol="0">
            <a:spAutoFit/>
          </a:bodyPr>
          <a:lstStyle/>
          <a:p>
            <a:pPr marL="342900" indent="-342900">
              <a:buFont typeface="Arial"/>
              <a:buChar char="•"/>
            </a:pPr>
            <a:r>
              <a:rPr lang="en-US" dirty="0" smtClean="0"/>
              <a:t>Reading</a:t>
            </a:r>
          </a:p>
          <a:p>
            <a:pPr marL="342900" indent="-342900">
              <a:buFont typeface="Arial"/>
              <a:buChar char="•"/>
            </a:pPr>
            <a:r>
              <a:rPr lang="en-US" dirty="0" smtClean="0"/>
              <a:t>Mini-lectures</a:t>
            </a:r>
          </a:p>
          <a:p>
            <a:pPr marL="342900" indent="-342900">
              <a:buFont typeface="Arial"/>
              <a:buChar char="•"/>
            </a:pPr>
            <a:r>
              <a:rPr lang="en-US" dirty="0" smtClean="0"/>
              <a:t>Tutorials</a:t>
            </a:r>
          </a:p>
          <a:p>
            <a:pPr marL="342900" indent="-342900">
              <a:buFont typeface="Arial"/>
              <a:buChar char="•"/>
            </a:pPr>
            <a:r>
              <a:rPr lang="en-US" dirty="0" smtClean="0"/>
              <a:t>Reflection</a:t>
            </a:r>
            <a:endParaRPr lang="en-US" dirty="0"/>
          </a:p>
        </p:txBody>
      </p:sp>
      <p:sp>
        <p:nvSpPr>
          <p:cNvPr id="6" name="TextBox 5"/>
          <p:cNvSpPr txBox="1"/>
          <p:nvPr/>
        </p:nvSpPr>
        <p:spPr>
          <a:xfrm>
            <a:off x="3124200" y="4069140"/>
            <a:ext cx="2326278" cy="830997"/>
          </a:xfrm>
          <a:prstGeom prst="rect">
            <a:avLst/>
          </a:prstGeom>
          <a:noFill/>
        </p:spPr>
        <p:txBody>
          <a:bodyPr wrap="none" rtlCol="0">
            <a:spAutoFit/>
          </a:bodyPr>
          <a:lstStyle/>
          <a:p>
            <a:pPr marL="342900" indent="-342900">
              <a:buFont typeface="Arial"/>
              <a:buChar char="•"/>
            </a:pPr>
            <a:r>
              <a:rPr lang="en-US" dirty="0" smtClean="0"/>
              <a:t>Clarification</a:t>
            </a:r>
          </a:p>
          <a:p>
            <a:pPr marL="342900" indent="-342900">
              <a:buFont typeface="Arial"/>
              <a:buChar char="•"/>
            </a:pPr>
            <a:r>
              <a:rPr lang="en-US" dirty="0" smtClean="0"/>
              <a:t>Collaboration</a:t>
            </a:r>
            <a:endParaRPr lang="en-US" dirty="0"/>
          </a:p>
        </p:txBody>
      </p:sp>
      <p:sp>
        <p:nvSpPr>
          <p:cNvPr id="7" name="TextBox 6"/>
          <p:cNvSpPr txBox="1"/>
          <p:nvPr/>
        </p:nvSpPr>
        <p:spPr>
          <a:xfrm>
            <a:off x="5867400" y="4069140"/>
            <a:ext cx="2377574" cy="461665"/>
          </a:xfrm>
          <a:prstGeom prst="rect">
            <a:avLst/>
          </a:prstGeom>
          <a:noFill/>
        </p:spPr>
        <p:txBody>
          <a:bodyPr wrap="none" rtlCol="0">
            <a:spAutoFit/>
          </a:bodyPr>
          <a:lstStyle/>
          <a:p>
            <a:pPr marL="342900" indent="-342900">
              <a:buFont typeface="Arial"/>
              <a:buChar char="•"/>
            </a:pPr>
            <a:r>
              <a:rPr lang="en-US" dirty="0" smtClean="0"/>
              <a:t>Consolidation</a:t>
            </a:r>
            <a:endParaRPr lang="en-US" dirty="0"/>
          </a:p>
        </p:txBody>
      </p:sp>
    </p:spTree>
    <p:extLst>
      <p:ext uri="{BB962C8B-B14F-4D97-AF65-F5344CB8AC3E}">
        <p14:creationId xmlns:p14="http://schemas.microsoft.com/office/powerpoint/2010/main" val="24670706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Autofit/>
          </a:bodyPr>
          <a:lstStyle/>
          <a:p>
            <a:r>
              <a:rPr lang="en-US" dirty="0" smtClean="0"/>
              <a:t>Pre-class</a:t>
            </a:r>
            <a:endParaRPr lang="en-US" dirty="0"/>
          </a:p>
        </p:txBody>
      </p:sp>
      <p:pic>
        <p:nvPicPr>
          <p:cNvPr id="9" name="Picture 8"/>
          <p:cNvPicPr>
            <a:picLocks noChangeAspect="1"/>
          </p:cNvPicPr>
          <p:nvPr/>
        </p:nvPicPr>
        <p:blipFill>
          <a:blip r:embed="rId2"/>
          <a:stretch>
            <a:fillRect/>
          </a:stretch>
        </p:blipFill>
        <p:spPr>
          <a:xfrm>
            <a:off x="1219200" y="1371600"/>
            <a:ext cx="6705600" cy="5443715"/>
          </a:xfrm>
          <a:prstGeom prst="rect">
            <a:avLst/>
          </a:prstGeom>
          <a:ln>
            <a:solidFill>
              <a:srgbClr val="000000"/>
            </a:solidFill>
          </a:ln>
        </p:spPr>
      </p:pic>
    </p:spTree>
    <p:extLst>
      <p:ext uri="{BB962C8B-B14F-4D97-AF65-F5344CB8AC3E}">
        <p14:creationId xmlns:p14="http://schemas.microsoft.com/office/powerpoint/2010/main" val="27487970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dirty="0" smtClean="0"/>
              <a:t>Pre-class</a:t>
            </a:r>
            <a:endParaRPr lang="en-US" dirty="0"/>
          </a:p>
        </p:txBody>
      </p:sp>
      <p:pic>
        <p:nvPicPr>
          <p:cNvPr id="5" name="Picture 4"/>
          <p:cNvPicPr>
            <a:picLocks noChangeAspect="1"/>
          </p:cNvPicPr>
          <p:nvPr/>
        </p:nvPicPr>
        <p:blipFill>
          <a:blip r:embed="rId2"/>
          <a:stretch>
            <a:fillRect/>
          </a:stretch>
        </p:blipFill>
        <p:spPr>
          <a:xfrm>
            <a:off x="1143000" y="1447619"/>
            <a:ext cx="6645153" cy="5410381"/>
          </a:xfrm>
          <a:prstGeom prst="rect">
            <a:avLst/>
          </a:prstGeom>
        </p:spPr>
      </p:pic>
    </p:spTree>
    <p:extLst>
      <p:ext uri="{BB962C8B-B14F-4D97-AF65-F5344CB8AC3E}">
        <p14:creationId xmlns:p14="http://schemas.microsoft.com/office/powerpoint/2010/main" val="85596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229600" cy="3581400"/>
          </a:xfrm>
        </p:spPr>
        <p:txBody>
          <a:bodyPr>
            <a:normAutofit/>
          </a:bodyPr>
          <a:lstStyle/>
          <a:p>
            <a:pPr marL="0" indent="0" algn="ctr">
              <a:buNone/>
            </a:pPr>
            <a:endParaRPr lang="en-US" i="1" dirty="0" smtClean="0"/>
          </a:p>
          <a:p>
            <a:pPr marL="0" indent="0" algn="ctr">
              <a:buNone/>
            </a:pPr>
            <a:endParaRPr lang="en-US" i="1" dirty="0"/>
          </a:p>
        </p:txBody>
      </p:sp>
      <p:sp>
        <p:nvSpPr>
          <p:cNvPr id="4" name="Title 3"/>
          <p:cNvSpPr>
            <a:spLocks noGrp="1"/>
          </p:cNvSpPr>
          <p:nvPr>
            <p:ph type="title"/>
          </p:nvPr>
        </p:nvSpPr>
        <p:spPr>
          <a:xfrm>
            <a:off x="457200" y="274638"/>
            <a:ext cx="8229600" cy="792162"/>
          </a:xfrm>
        </p:spPr>
        <p:txBody>
          <a:bodyPr/>
          <a:lstStyle/>
          <a:p>
            <a:r>
              <a:rPr lang="en-US" dirty="0"/>
              <a:t>Pre-</a:t>
            </a:r>
            <a:r>
              <a:rPr lang="en-US" dirty="0" smtClean="0"/>
              <a:t>class – </a:t>
            </a:r>
            <a:r>
              <a:rPr lang="en-US" dirty="0" err="1" smtClean="0"/>
              <a:t>JiTT</a:t>
            </a:r>
            <a:r>
              <a:rPr lang="en-US" dirty="0" smtClean="0"/>
              <a:t> Question</a:t>
            </a:r>
            <a:endParaRPr lang="en-US" dirty="0"/>
          </a:p>
        </p:txBody>
      </p:sp>
      <p:pic>
        <p:nvPicPr>
          <p:cNvPr id="2" name="Picture 1"/>
          <p:cNvPicPr>
            <a:picLocks noChangeAspect="1"/>
          </p:cNvPicPr>
          <p:nvPr/>
        </p:nvPicPr>
        <p:blipFill rotWithShape="1">
          <a:blip r:embed="rId2"/>
          <a:srcRect r="5023" b="7576"/>
          <a:stretch/>
        </p:blipFill>
        <p:spPr>
          <a:xfrm>
            <a:off x="304799" y="2209800"/>
            <a:ext cx="8839201" cy="4648200"/>
          </a:xfrm>
          <a:prstGeom prst="rect">
            <a:avLst/>
          </a:prstGeom>
        </p:spPr>
      </p:pic>
      <p:sp>
        <p:nvSpPr>
          <p:cNvPr id="5" name="TextBox 4"/>
          <p:cNvSpPr txBox="1"/>
          <p:nvPr/>
        </p:nvSpPr>
        <p:spPr>
          <a:xfrm>
            <a:off x="381000" y="1371600"/>
            <a:ext cx="7765026" cy="830997"/>
          </a:xfrm>
          <a:prstGeom prst="rect">
            <a:avLst/>
          </a:prstGeom>
          <a:noFill/>
        </p:spPr>
        <p:txBody>
          <a:bodyPr wrap="square" rtlCol="0">
            <a:spAutoFit/>
          </a:bodyPr>
          <a:lstStyle/>
          <a:p>
            <a:r>
              <a:rPr lang="en-US" dirty="0" smtClean="0"/>
              <a:t>What about the formation of hydrates and </a:t>
            </a:r>
            <a:r>
              <a:rPr lang="en-US" dirty="0" err="1" smtClean="0"/>
              <a:t>acetals</a:t>
            </a:r>
            <a:r>
              <a:rPr lang="en-US" dirty="0" smtClean="0"/>
              <a:t> would you most like to review in class tomorrow?</a:t>
            </a:r>
            <a:endParaRPr lang="en-US" dirty="0"/>
          </a:p>
        </p:txBody>
      </p:sp>
    </p:spTree>
    <p:extLst>
      <p:ext uri="{BB962C8B-B14F-4D97-AF65-F5344CB8AC3E}">
        <p14:creationId xmlns:p14="http://schemas.microsoft.com/office/powerpoint/2010/main" val="501045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92162"/>
          </a:xfrm>
        </p:spPr>
        <p:txBody>
          <a:bodyPr>
            <a:noAutofit/>
          </a:bodyPr>
          <a:lstStyle/>
          <a:p>
            <a:r>
              <a:rPr lang="en-US" dirty="0" smtClean="0"/>
              <a:t>In class</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6043324"/>
              </p:ext>
            </p:extLst>
          </p:nvPr>
        </p:nvGraphicFramePr>
        <p:xfrm>
          <a:off x="-116315" y="1535516"/>
          <a:ext cx="8229600" cy="4696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6886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914399"/>
          </a:xfrm>
        </p:spPr>
        <p:txBody>
          <a:bodyPr>
            <a:normAutofit/>
          </a:bodyPr>
          <a:lstStyle/>
          <a:p>
            <a:r>
              <a:rPr lang="en-US" dirty="0" smtClean="0"/>
              <a:t>In Class</a:t>
            </a:r>
            <a:endParaRPr lang="en-US" dirty="0"/>
          </a:p>
        </p:txBody>
      </p:sp>
      <p:graphicFrame>
        <p:nvGraphicFramePr>
          <p:cNvPr id="6" name="Diagram 5"/>
          <p:cNvGraphicFramePr/>
          <p:nvPr>
            <p:extLst>
              <p:ext uri="{D42A27DB-BD31-4B8C-83A1-F6EECF244321}">
                <p14:modId xmlns:p14="http://schemas.microsoft.com/office/powerpoint/2010/main" val="760039629"/>
              </p:ext>
            </p:extLst>
          </p:nvPr>
        </p:nvGraphicFramePr>
        <p:xfrm>
          <a:off x="1524000" y="19812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0608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2">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0FFBFF"/>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ner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Gener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ittPres02">
  <a:themeElements>
    <a:clrScheme name="Custom 1">
      <a:dk1>
        <a:sysClr val="windowText" lastClr="000000"/>
      </a:dk1>
      <a:lt1>
        <a:sysClr val="window" lastClr="FFFFFF"/>
      </a:lt1>
      <a:dk2>
        <a:srgbClr val="1F497D"/>
      </a:dk2>
      <a:lt2>
        <a:srgbClr val="EEECE1"/>
      </a:lt2>
      <a:accent1>
        <a:srgbClr val="AD2620"/>
      </a:accent1>
      <a:accent2>
        <a:srgbClr val="C0504D"/>
      </a:accent2>
      <a:accent3>
        <a:srgbClr val="9BBB59"/>
      </a:accent3>
      <a:accent4>
        <a:srgbClr val="7D1C18"/>
      </a:accent4>
      <a:accent5>
        <a:srgbClr val="BE2A24"/>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1443</TotalTime>
  <Words>354</Words>
  <Application>Microsoft Macintosh PowerPoint</Application>
  <PresentationFormat>On-screen Show (4:3)</PresentationFormat>
  <Paragraphs>69</Paragraphs>
  <Slides>18</Slides>
  <Notes>0</Notes>
  <HiddenSlides>0</HiddenSlides>
  <MMClips>1</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Custom Design</vt:lpstr>
      <vt:lpstr>1_Custom Design</vt:lpstr>
      <vt:lpstr>Generic</vt:lpstr>
      <vt:lpstr>1_Generic</vt:lpstr>
      <vt:lpstr>WittPres02</vt:lpstr>
      <vt:lpstr>Just-In-Time Teaching  at Wittenberg University  Active Learning in Organic Chemistry Cincinnati, Ohio. June 22, 2016</vt:lpstr>
      <vt:lpstr>Where I Teach</vt:lpstr>
      <vt:lpstr>Principles / Goals</vt:lpstr>
      <vt:lpstr>Course Structure</vt:lpstr>
      <vt:lpstr>Pre-class</vt:lpstr>
      <vt:lpstr>Pre-class</vt:lpstr>
      <vt:lpstr>Pre-class – JiTT Question</vt:lpstr>
      <vt:lpstr>In class</vt:lpstr>
      <vt:lpstr>In Class</vt:lpstr>
      <vt:lpstr>[19.4,5,10] I would just like to go over a few examples of the mechanisms and when the hydrate/acetal formation is favored or not.</vt:lpstr>
      <vt:lpstr>Group Work</vt:lpstr>
      <vt:lpstr>Provide a mechanism and explain why products would be favored:</vt:lpstr>
      <vt:lpstr>Explain Everything</vt:lpstr>
      <vt:lpstr>Provide a mechanism and explain why products would be favored:</vt:lpstr>
      <vt:lpstr>PowerPoint Presentation</vt:lpstr>
      <vt:lpstr>PowerPoint Presentation</vt:lpstr>
      <vt:lpstr>PowerPoint Presentation</vt:lpstr>
      <vt:lpstr>JiTT at Witt</vt:lpstr>
    </vt:vector>
  </TitlesOfParts>
  <Company>Wittenberg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Chem 201</dc:title>
  <dc:creator>Justin B. Houseknecht</dc:creator>
  <cp:lastModifiedBy>Justin Houseknecht</cp:lastModifiedBy>
  <cp:revision>613</cp:revision>
  <cp:lastPrinted>2014-04-03T11:22:37Z</cp:lastPrinted>
  <dcterms:modified xsi:type="dcterms:W3CDTF">2016-06-22T10:46:29Z</dcterms:modified>
</cp:coreProperties>
</file>