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90" r:id="rId8"/>
    <p:sldId id="264" r:id="rId9"/>
    <p:sldId id="265" r:id="rId10"/>
    <p:sldId id="291" r:id="rId11"/>
    <p:sldId id="267" r:id="rId12"/>
    <p:sldId id="268" r:id="rId13"/>
    <p:sldId id="292" r:id="rId14"/>
    <p:sldId id="270" r:id="rId15"/>
    <p:sldId id="271" r:id="rId16"/>
    <p:sldId id="293" r:id="rId17"/>
    <p:sldId id="273" r:id="rId18"/>
    <p:sldId id="274" r:id="rId19"/>
    <p:sldId id="294" r:id="rId20"/>
    <p:sldId id="276" r:id="rId21"/>
    <p:sldId id="277" r:id="rId22"/>
    <p:sldId id="295" r:id="rId23"/>
    <p:sldId id="289" r:id="rId24"/>
    <p:sldId id="280" r:id="rId25"/>
    <p:sldId id="279" r:id="rId26"/>
    <p:sldId id="281" r:id="rId27"/>
    <p:sldId id="282" r:id="rId28"/>
    <p:sldId id="287" r:id="rId29"/>
    <p:sldId id="283" r:id="rId30"/>
    <p:sldId id="284" r:id="rId31"/>
    <p:sldId id="285" r:id="rId32"/>
    <p:sldId id="288" r:id="rId33"/>
    <p:sldId id="286" r:id="rId34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D5B85A-BCDE-428D-BFD1-5FD5DE89CFB7}" type="datetimeFigureOut">
              <a:rPr lang="en-US" smtClean="0"/>
              <a:pPr/>
              <a:t>6/10/2013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E8B7238-B7EA-4E57-8E6B-A338106EAB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.bin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9.bin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1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2.bin"/><Relationship Id="rId4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13.bin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4.bin"/><Relationship Id="rId4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Organic Chemistry textbooks and online homework systems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Justin </a:t>
            </a:r>
            <a:r>
              <a:rPr lang="en-US" dirty="0" err="1" smtClean="0"/>
              <a:t>Houseknecht</a:t>
            </a:r>
            <a:r>
              <a:rPr lang="en-US" dirty="0" smtClean="0"/>
              <a:t> (Wittenberg University, Ohio)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Which statement describes you?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304800" y="1524000"/>
          <a:ext cx="9144001" cy="4648200"/>
        </p:xfrm>
        <a:graphic>
          <a:graphicData uri="http://schemas.openxmlformats.org/presentationml/2006/ole">
            <p:oleObj spid="_x0000_s45058" name="Chart" r:id="rId5" imgW="9144068" imgH="4276815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8200" y="1600200"/>
            <a:ext cx="7848600" cy="4525962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currently teach alkenes first and am not considering change now more than before.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currently teach alkenes first and am considering change now more than before.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currently teach substitution first and am not considering change now more than before.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currently teach substitution first and am considering change now more than before.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Do you currently teach </a:t>
            </a:r>
            <a:r>
              <a:rPr lang="en-US" dirty="0" err="1" smtClean="0"/>
              <a:t>chirality</a:t>
            </a:r>
            <a:r>
              <a:rPr lang="en-US" dirty="0" smtClean="0"/>
              <a:t>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5602" name="Chart" r:id="rId5" imgW="4572034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After </a:t>
            </a:r>
            <a:r>
              <a:rPr lang="en-US" sz="3200" dirty="0" err="1" smtClean="0"/>
              <a:t>alkene</a:t>
            </a:r>
            <a:r>
              <a:rPr lang="en-US" sz="3200" dirty="0" smtClean="0"/>
              <a:t> reactions – Loudon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Before reactions - others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Chirality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 pros and cons of teaching </a:t>
            </a:r>
            <a:r>
              <a:rPr lang="en-US" dirty="0" err="1" smtClean="0"/>
              <a:t>chirality</a:t>
            </a:r>
            <a:r>
              <a:rPr lang="en-US" dirty="0" smtClean="0"/>
              <a:t> after </a:t>
            </a:r>
            <a:r>
              <a:rPr lang="en-US" dirty="0" err="1" smtClean="0"/>
              <a:t>alkene</a:t>
            </a:r>
            <a:r>
              <a:rPr lang="en-US" dirty="0" smtClean="0"/>
              <a:t> reactions?</a:t>
            </a:r>
          </a:p>
          <a:p>
            <a:r>
              <a:rPr lang="en-US" dirty="0" smtClean="0"/>
              <a:t>Other textbooks that introduce </a:t>
            </a:r>
            <a:r>
              <a:rPr lang="en-US" dirty="0" err="1" smtClean="0"/>
              <a:t>chirality</a:t>
            </a:r>
            <a:r>
              <a:rPr lang="en-US" dirty="0" smtClean="0"/>
              <a:t> after </a:t>
            </a:r>
            <a:r>
              <a:rPr lang="en-US" dirty="0" err="1" smtClean="0"/>
              <a:t>alkene</a:t>
            </a:r>
            <a:r>
              <a:rPr lang="en-US" dirty="0" smtClean="0"/>
              <a:t> reactivity?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Which statement describes you?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0" y="1600200"/>
          <a:ext cx="9144000" cy="4276726"/>
        </p:xfrm>
        <a:graphic>
          <a:graphicData uri="http://schemas.openxmlformats.org/presentationml/2006/ole">
            <p:oleObj spid="_x0000_s46082" name="Chart" r:id="rId5" imgW="9144068" imgH="4276815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600200"/>
            <a:ext cx="8229600" cy="4525962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currently teach alkenes before </a:t>
            </a:r>
            <a:r>
              <a:rPr lang="en-US" sz="3200" dirty="0" err="1" smtClean="0"/>
              <a:t>chirality</a:t>
            </a:r>
            <a:r>
              <a:rPr lang="en-US" sz="3200" dirty="0" smtClean="0"/>
              <a:t> and am not more likely to teach </a:t>
            </a:r>
            <a:r>
              <a:rPr lang="en-US" sz="3200" dirty="0" err="1" smtClean="0"/>
              <a:t>chirality</a:t>
            </a:r>
            <a:r>
              <a:rPr lang="en-US" sz="3200" dirty="0" smtClean="0"/>
              <a:t> first now.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currently teach alkenes before </a:t>
            </a:r>
            <a:r>
              <a:rPr lang="en-US" sz="3200" dirty="0" err="1" smtClean="0"/>
              <a:t>chirality</a:t>
            </a:r>
            <a:r>
              <a:rPr lang="en-US" sz="3200" dirty="0" smtClean="0"/>
              <a:t> and am now more likely to teach </a:t>
            </a:r>
            <a:r>
              <a:rPr lang="en-US" sz="3200" dirty="0" err="1" smtClean="0"/>
              <a:t>chirality</a:t>
            </a:r>
            <a:r>
              <a:rPr lang="en-US" sz="3200" dirty="0" smtClean="0"/>
              <a:t> first.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currently teach </a:t>
            </a:r>
            <a:r>
              <a:rPr lang="en-US" sz="3200" dirty="0" err="1" smtClean="0"/>
              <a:t>chirality</a:t>
            </a:r>
            <a:r>
              <a:rPr lang="en-US" sz="3200" dirty="0" smtClean="0"/>
              <a:t> before reactions and am not more likely to teach alkenes first now.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currently teach </a:t>
            </a:r>
            <a:r>
              <a:rPr lang="en-US" sz="3200" dirty="0" err="1" smtClean="0"/>
              <a:t>chirality</a:t>
            </a:r>
            <a:r>
              <a:rPr lang="en-US" sz="3200" dirty="0" smtClean="0"/>
              <a:t> before reactions and am now more likely to teach alkenes first.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Do you teach spectroscopy: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7650" name="Chart" r:id="rId5" imgW="4572034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After aromatics and before carbonyls – Carey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Before aromatics and carbonyls – others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Lab topic only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Spectroscopy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 pros and cons of teaching spectroscopy in lecture?</a:t>
            </a:r>
          </a:p>
          <a:p>
            <a:r>
              <a:rPr lang="en-US" dirty="0" smtClean="0"/>
              <a:t>What are the pros and cons of teaching spectroscopy after aromatics rather than prior to aromatics?</a:t>
            </a:r>
          </a:p>
          <a:p>
            <a:r>
              <a:rPr lang="en-US" dirty="0" smtClean="0"/>
              <a:t>What other textbooks approach this in a unique manner?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Which statement describes you?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381000" y="1524000"/>
          <a:ext cx="8534400" cy="4781550"/>
        </p:xfrm>
        <a:graphic>
          <a:graphicData uri="http://schemas.openxmlformats.org/presentationml/2006/ole">
            <p:oleObj spid="_x0000_s47106" name="Chart" r:id="rId5" imgW="9144068" imgH="478146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600200"/>
            <a:ext cx="8229600" cy="4525962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am unlikely to change how I teach </a:t>
            </a:r>
            <a:r>
              <a:rPr lang="en-US" sz="2800" dirty="0" err="1" smtClean="0"/>
              <a:t>spectscopy</a:t>
            </a:r>
            <a:r>
              <a:rPr lang="en-US" sz="2800" dirty="0" smtClean="0"/>
              <a:t> based on this discussion.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am now more likely to start teaching spectroscopy after aromatics.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am now more likely to start teaching spectroscopy before aromatics.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am now more likely to start teaching spectroscopy in lecture.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am now more likely to stop teaching spectroscopy in lecture.</a:t>
            </a:r>
            <a:endParaRPr lang="en-US" sz="28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Do you currently teach aromatics: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32770" name="Chart" r:id="rId5" imgW="4572034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After carbonyls – </a:t>
            </a:r>
            <a:r>
              <a:rPr lang="en-US" sz="3200" dirty="0" err="1" smtClean="0"/>
              <a:t>Bruice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Before carbonyls - others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Aromatics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the pros and cons of teaching aromatics after carbonyl chemistry?</a:t>
            </a:r>
          </a:p>
          <a:p>
            <a:r>
              <a:rPr lang="en-US" dirty="0" smtClean="0"/>
              <a:t>What other textbooks introduce aromatics after carbonyl chemistry?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Which statement describes you?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0" y="1676400"/>
          <a:ext cx="9144000" cy="4276726"/>
        </p:xfrm>
        <a:graphic>
          <a:graphicData uri="http://schemas.openxmlformats.org/presentationml/2006/ole">
            <p:oleObj spid="_x0000_s48130" name="Chart" r:id="rId5" imgW="9144068" imgH="4276815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752600"/>
            <a:ext cx="8229600" cy="4525962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teach aromatics before carbonyls and am not more likely to teach carbonyls first now.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teach aromatics before carbonyls and am now more </a:t>
            </a:r>
            <a:r>
              <a:rPr lang="en-US" sz="3200" dirty="0" err="1" smtClean="0"/>
              <a:t>liokely</a:t>
            </a:r>
            <a:r>
              <a:rPr lang="en-US" sz="3200" dirty="0" smtClean="0"/>
              <a:t> to teach carbonyls first.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teach carbonyls before aromatics and am not more likely to teach aromatics first now.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teach carbonyls before aromatics and am now more likely to teach aromatic first.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Eight best-selling organic textbooks</a:t>
            </a:r>
          </a:p>
          <a:p>
            <a:pPr lvl="1"/>
            <a:r>
              <a:rPr lang="en-US" dirty="0" smtClean="0"/>
              <a:t>Listed on next slide</a:t>
            </a:r>
          </a:p>
          <a:p>
            <a:pPr lvl="1"/>
            <a:r>
              <a:rPr lang="en-US" dirty="0" smtClean="0"/>
              <a:t>Focus on organization</a:t>
            </a:r>
          </a:p>
          <a:p>
            <a:r>
              <a:rPr lang="en-US" dirty="0" smtClean="0"/>
              <a:t>Corresponding online homework systems</a:t>
            </a:r>
          </a:p>
          <a:p>
            <a:pPr lvl="1"/>
            <a:r>
              <a:rPr lang="en-US" dirty="0" err="1" smtClean="0"/>
              <a:t>Cengage’s</a:t>
            </a:r>
            <a:r>
              <a:rPr lang="en-US" dirty="0" smtClean="0"/>
              <a:t> OWL – </a:t>
            </a:r>
            <a:r>
              <a:rPr lang="en-US" u="sng" dirty="0" err="1" smtClean="0"/>
              <a:t>McMurry</a:t>
            </a:r>
            <a:endParaRPr lang="en-US" u="sng" dirty="0" smtClean="0"/>
          </a:p>
          <a:p>
            <a:pPr lvl="1"/>
            <a:r>
              <a:rPr lang="en-US" dirty="0" smtClean="0"/>
              <a:t>McGraw Hill’s Connect Plus – Carey, </a:t>
            </a:r>
            <a:r>
              <a:rPr lang="en-US" u="sng" dirty="0" smtClean="0"/>
              <a:t>Smith</a:t>
            </a:r>
          </a:p>
          <a:p>
            <a:pPr lvl="1"/>
            <a:r>
              <a:rPr lang="en-US" dirty="0" smtClean="0"/>
              <a:t>Pearson’s Mastering Chemistry – </a:t>
            </a:r>
            <a:r>
              <a:rPr lang="en-US" dirty="0" err="1" smtClean="0"/>
              <a:t>Bruice</a:t>
            </a:r>
            <a:r>
              <a:rPr lang="en-US" dirty="0" smtClean="0"/>
              <a:t>, </a:t>
            </a:r>
            <a:r>
              <a:rPr lang="en-US" u="sng" dirty="0" smtClean="0"/>
              <a:t>Wade</a:t>
            </a:r>
          </a:p>
          <a:p>
            <a:pPr lvl="1"/>
            <a:r>
              <a:rPr lang="en-US" dirty="0" smtClean="0"/>
              <a:t>Wiley’s Wiley Plus – </a:t>
            </a:r>
            <a:r>
              <a:rPr lang="en-US" u="sng" dirty="0" smtClean="0"/>
              <a:t>Klein</a:t>
            </a:r>
            <a:r>
              <a:rPr lang="en-US" dirty="0" smtClean="0"/>
              <a:t>, </a:t>
            </a:r>
            <a:r>
              <a:rPr lang="en-US" dirty="0" err="1" smtClean="0"/>
              <a:t>Solomons</a:t>
            </a:r>
            <a:endParaRPr lang="en-US" dirty="0" smtClean="0"/>
          </a:p>
          <a:p>
            <a:pPr lvl="1"/>
            <a:r>
              <a:rPr lang="en-US" dirty="0" smtClean="0"/>
              <a:t>Sapling Learning – any, </a:t>
            </a:r>
            <a:r>
              <a:rPr lang="en-US" u="sng" dirty="0" err="1" smtClean="0"/>
              <a:t>McMurry</a:t>
            </a:r>
            <a:endParaRPr lang="en-US" u="sng" dirty="0" smtClean="0"/>
          </a:p>
          <a:p>
            <a:pPr lvl="1"/>
            <a:r>
              <a:rPr lang="en-US" dirty="0" smtClean="0"/>
              <a:t>Web Assign – any, </a:t>
            </a:r>
            <a:r>
              <a:rPr lang="en-US" u="sng" dirty="0" err="1" smtClean="0"/>
              <a:t>McMurry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Do you currently teach carbonyls: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34818" name="Chart" r:id="rId5" imgW="4572034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CA’s </a:t>
            </a:r>
            <a:r>
              <a:rPr lang="en-US" sz="3200" dirty="0" smtClean="0">
                <a:sym typeface="Wingdings" pitchFamily="2" charset="2"/>
              </a:rPr>
              <a:t> </a:t>
            </a:r>
            <a:r>
              <a:rPr lang="en-US" sz="3200" dirty="0" err="1" smtClean="0">
                <a:sym typeface="Wingdings" pitchFamily="2" charset="2"/>
              </a:rPr>
              <a:t>Ald</a:t>
            </a:r>
            <a:r>
              <a:rPr lang="en-US" sz="3200" dirty="0" smtClean="0">
                <a:sym typeface="Wingdings" pitchFamily="2" charset="2"/>
              </a:rPr>
              <a:t>/</a:t>
            </a:r>
            <a:r>
              <a:rPr lang="en-US" sz="3200" dirty="0" err="1" smtClean="0">
                <a:sym typeface="Wingdings" pitchFamily="2" charset="2"/>
              </a:rPr>
              <a:t>Ket</a:t>
            </a:r>
            <a:r>
              <a:rPr lang="en-US" sz="3200" dirty="0" smtClean="0">
                <a:sym typeface="Wingdings" pitchFamily="2" charset="2"/>
              </a:rPr>
              <a:t>  </a:t>
            </a:r>
            <a:r>
              <a:rPr lang="en-US" sz="32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US" sz="3200" dirty="0" smtClean="0">
                <a:sym typeface="Wingdings" pitchFamily="2" charset="2"/>
              </a:rPr>
              <a:t>-carbonyls - </a:t>
            </a:r>
            <a:r>
              <a:rPr lang="en-US" sz="3200" dirty="0" err="1" smtClean="0">
                <a:sym typeface="Wingdings" pitchFamily="2" charset="2"/>
              </a:rPr>
              <a:t>Bruice</a:t>
            </a:r>
            <a:endParaRPr lang="en-US" sz="3200" dirty="0" smtClean="0">
              <a:sym typeface="Wingdings" pitchFamily="2" charset="2"/>
            </a:endParaRP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err="1" smtClean="0">
                <a:sym typeface="Wingdings" pitchFamily="2" charset="2"/>
              </a:rPr>
              <a:t>Ald</a:t>
            </a:r>
            <a:r>
              <a:rPr lang="en-US" sz="3200" dirty="0" smtClean="0">
                <a:sym typeface="Wingdings" pitchFamily="2" charset="2"/>
              </a:rPr>
              <a:t>/</a:t>
            </a:r>
            <a:r>
              <a:rPr lang="en-US" sz="3200" dirty="0" err="1" smtClean="0">
                <a:sym typeface="Wingdings" pitchFamily="2" charset="2"/>
              </a:rPr>
              <a:t>Ket</a:t>
            </a:r>
            <a:r>
              <a:rPr lang="en-US" sz="3200" dirty="0" smtClean="0">
                <a:sym typeface="Wingdings" pitchFamily="2" charset="2"/>
              </a:rPr>
              <a:t>  CA’s  </a:t>
            </a:r>
            <a:r>
              <a:rPr lang="en-US" sz="32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US" sz="3200" dirty="0" smtClean="0">
                <a:sym typeface="Wingdings" pitchFamily="2" charset="2"/>
              </a:rPr>
              <a:t>-carbonyls - others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err="1" smtClean="0">
                <a:sym typeface="Wingdings" pitchFamily="2" charset="2"/>
              </a:rPr>
              <a:t>Ald</a:t>
            </a:r>
            <a:r>
              <a:rPr lang="en-US" sz="3200" dirty="0" smtClean="0">
                <a:sym typeface="Wingdings" pitchFamily="2" charset="2"/>
              </a:rPr>
              <a:t>/</a:t>
            </a:r>
            <a:r>
              <a:rPr lang="en-US" sz="3200" dirty="0" err="1" smtClean="0">
                <a:sym typeface="Wingdings" pitchFamily="2" charset="2"/>
              </a:rPr>
              <a:t>Ket</a:t>
            </a:r>
            <a:r>
              <a:rPr lang="en-US" sz="3200" dirty="0" smtClean="0">
                <a:sym typeface="Wingdings" pitchFamily="2" charset="2"/>
              </a:rPr>
              <a:t>            </a:t>
            </a:r>
            <a:r>
              <a:rPr lang="en-US" sz="32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US" sz="3200" dirty="0" smtClean="0">
                <a:sym typeface="Wingdings" pitchFamily="2" charset="2"/>
              </a:rPr>
              <a:t>-carbonyls  CA’s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Carbonyls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 pros and cons of teaching carboxylic acids and their derivatives before </a:t>
            </a:r>
            <a:r>
              <a:rPr lang="en-US" dirty="0" err="1" smtClean="0"/>
              <a:t>aldehydes</a:t>
            </a:r>
            <a:r>
              <a:rPr lang="en-US" dirty="0" smtClean="0"/>
              <a:t> and </a:t>
            </a:r>
            <a:r>
              <a:rPr lang="en-US" dirty="0" err="1" smtClean="0"/>
              <a:t>ketones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are the pros and cons of teaching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-carbonyl reactions before carboxylic acids and their derivatives?</a:t>
            </a:r>
          </a:p>
          <a:p>
            <a:r>
              <a:rPr lang="en-US" dirty="0" smtClean="0"/>
              <a:t>What other textbooks have unique approaches to carbonyl chemistry?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Which statement describes you?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0" y="1524000"/>
          <a:ext cx="9144000" cy="4276725"/>
        </p:xfrm>
        <a:graphic>
          <a:graphicData uri="http://schemas.openxmlformats.org/presentationml/2006/ole">
            <p:oleObj spid="_x0000_s49154" name="Chart" r:id="rId5" imgW="9144068" imgH="4276815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676400"/>
            <a:ext cx="8229600" cy="4525962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am not considering a change in how I teach carbonyl chemistry based on this conversation.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am now considering teaching CA’s and their derivatives first.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am now considering </a:t>
            </a:r>
            <a:r>
              <a:rPr lang="en-US" sz="3200" dirty="0" err="1" smtClean="0"/>
              <a:t>aldehydes</a:t>
            </a:r>
            <a:r>
              <a:rPr lang="en-US" sz="3200" dirty="0" smtClean="0"/>
              <a:t> and </a:t>
            </a:r>
            <a:r>
              <a:rPr lang="en-US" sz="3200" dirty="0" err="1" smtClean="0"/>
              <a:t>ketones</a:t>
            </a:r>
            <a:r>
              <a:rPr lang="en-US" sz="3200" dirty="0" smtClean="0"/>
              <a:t> first.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I am now considering teaching </a:t>
            </a:r>
            <a:r>
              <a:rPr lang="en-US" sz="3200" dirty="0" smtClean="0">
                <a:latin typeface="Symbol" pitchFamily="18" charset="2"/>
              </a:rPr>
              <a:t>a</a:t>
            </a:r>
            <a:r>
              <a:rPr lang="en-US" sz="3200" dirty="0" smtClean="0"/>
              <a:t>-carbonyl chemistry before CA’s and their derivatives.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Unique Features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Green Chemistry</a:t>
            </a:r>
          </a:p>
          <a:p>
            <a:pPr lvl="1"/>
            <a:r>
              <a:rPr lang="en-US" dirty="0" err="1" smtClean="0"/>
              <a:t>Bruice</a:t>
            </a:r>
            <a:r>
              <a:rPr lang="en-US" dirty="0" smtClean="0"/>
              <a:t>, Loudon, </a:t>
            </a:r>
            <a:r>
              <a:rPr lang="en-US" dirty="0" err="1" smtClean="0"/>
              <a:t>McMurry</a:t>
            </a:r>
            <a:r>
              <a:rPr lang="en-US" dirty="0" smtClean="0"/>
              <a:t>, Smith, Wade</a:t>
            </a:r>
          </a:p>
          <a:p>
            <a:r>
              <a:rPr lang="en-US" dirty="0" smtClean="0"/>
              <a:t>Combinatorial Chemistry</a:t>
            </a:r>
          </a:p>
          <a:p>
            <a:pPr lvl="1"/>
            <a:r>
              <a:rPr lang="en-US" dirty="0" smtClean="0"/>
              <a:t>Carey and </a:t>
            </a:r>
            <a:r>
              <a:rPr lang="en-US" dirty="0" err="1" smtClean="0"/>
              <a:t>McMurry</a:t>
            </a:r>
            <a:endParaRPr lang="en-US" dirty="0" smtClean="0"/>
          </a:p>
          <a:p>
            <a:r>
              <a:rPr lang="en-US" dirty="0" smtClean="0"/>
              <a:t>Mid-text Introduction of MO Theory</a:t>
            </a:r>
          </a:p>
          <a:p>
            <a:pPr lvl="1"/>
            <a:r>
              <a:rPr lang="en-US" dirty="0" smtClean="0"/>
              <a:t>Carey and Smith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Homework Systems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Relevance</a:t>
            </a:r>
          </a:p>
          <a:p>
            <a:r>
              <a:rPr lang="en-US" dirty="0" smtClean="0"/>
              <a:t>Examined </a:t>
            </a:r>
            <a:r>
              <a:rPr lang="en-US" dirty="0" err="1" smtClean="0"/>
              <a:t>Aldehydes</a:t>
            </a:r>
            <a:r>
              <a:rPr lang="en-US" dirty="0" smtClean="0"/>
              <a:t> and </a:t>
            </a:r>
            <a:r>
              <a:rPr lang="en-US" dirty="0" err="1" smtClean="0"/>
              <a:t>Ketones</a:t>
            </a:r>
            <a:r>
              <a:rPr lang="en-US" dirty="0" smtClean="0"/>
              <a:t> chapters of:</a:t>
            </a:r>
          </a:p>
          <a:p>
            <a:pPr lvl="1"/>
            <a:r>
              <a:rPr lang="en-US" dirty="0" err="1" smtClean="0"/>
              <a:t>Cengage’s</a:t>
            </a:r>
            <a:r>
              <a:rPr lang="en-US" dirty="0" smtClean="0"/>
              <a:t> OWL – </a:t>
            </a:r>
            <a:r>
              <a:rPr lang="en-US" u="sng" dirty="0" err="1" smtClean="0"/>
              <a:t>McMurry</a:t>
            </a:r>
            <a:endParaRPr lang="en-US" u="sng" dirty="0" smtClean="0"/>
          </a:p>
          <a:p>
            <a:pPr lvl="1"/>
            <a:r>
              <a:rPr lang="en-US" dirty="0" smtClean="0"/>
              <a:t>McGraw Hill’s Connect Plus – Carey, </a:t>
            </a:r>
            <a:r>
              <a:rPr lang="en-US" u="sng" dirty="0" smtClean="0"/>
              <a:t>Smith</a:t>
            </a:r>
          </a:p>
          <a:p>
            <a:pPr lvl="1"/>
            <a:r>
              <a:rPr lang="en-US" dirty="0" smtClean="0"/>
              <a:t>Pearson’s Mastering Chemistry – </a:t>
            </a:r>
            <a:r>
              <a:rPr lang="en-US" dirty="0" err="1" smtClean="0"/>
              <a:t>Bruice</a:t>
            </a:r>
            <a:r>
              <a:rPr lang="en-US" dirty="0" smtClean="0"/>
              <a:t>, </a:t>
            </a:r>
            <a:r>
              <a:rPr lang="en-US" u="sng" dirty="0" smtClean="0"/>
              <a:t>Wade</a:t>
            </a:r>
          </a:p>
          <a:p>
            <a:pPr lvl="1"/>
            <a:r>
              <a:rPr lang="en-US" dirty="0" smtClean="0"/>
              <a:t>Wiley’s Wiley Plus – </a:t>
            </a:r>
            <a:r>
              <a:rPr lang="en-US" u="sng" dirty="0" smtClean="0"/>
              <a:t>Klein</a:t>
            </a:r>
            <a:r>
              <a:rPr lang="en-US" dirty="0" smtClean="0"/>
              <a:t>, </a:t>
            </a:r>
            <a:r>
              <a:rPr lang="en-US" dirty="0" err="1" smtClean="0"/>
              <a:t>Solomons</a:t>
            </a:r>
            <a:endParaRPr lang="en-US" dirty="0" smtClean="0"/>
          </a:p>
          <a:p>
            <a:pPr lvl="1"/>
            <a:r>
              <a:rPr lang="en-US" dirty="0" smtClean="0"/>
              <a:t>Sapling Learning – any, </a:t>
            </a:r>
            <a:r>
              <a:rPr lang="en-US" u="sng" dirty="0" err="1" smtClean="0"/>
              <a:t>McMurry</a:t>
            </a:r>
            <a:endParaRPr lang="en-US" u="sng" dirty="0" smtClean="0"/>
          </a:p>
          <a:p>
            <a:pPr lvl="1"/>
            <a:r>
              <a:rPr lang="en-US" dirty="0" smtClean="0"/>
              <a:t>Web Assign – any, </a:t>
            </a:r>
            <a:r>
              <a:rPr lang="en-US" u="sng" dirty="0" err="1" smtClean="0"/>
              <a:t>McMurry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online homework system do you currently use?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36866" name="Chart" r:id="rId5" imgW="4572034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OWL (</a:t>
            </a:r>
            <a:r>
              <a:rPr lang="en-US" sz="2800" dirty="0" err="1" smtClean="0"/>
              <a:t>Cengage</a:t>
            </a:r>
            <a:r>
              <a:rPr lang="en-US" sz="2800" dirty="0" smtClean="0"/>
              <a:t>)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Connect Plus (McGraw-Hill)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Mastering Chemistry (Pearson)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Wiley Plus (Wiley)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Sapling Learning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Web Assign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None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Results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676397"/>
          <a:ext cx="8534400" cy="4190998"/>
        </p:xfrm>
        <a:graphic>
          <a:graphicData uri="http://schemas.openxmlformats.org/drawingml/2006/table">
            <a:tbl>
              <a:tblPr/>
              <a:tblGrid>
                <a:gridCol w="1365504"/>
                <a:gridCol w="1024128"/>
                <a:gridCol w="1024128"/>
                <a:gridCol w="1024128"/>
                <a:gridCol w="1024128"/>
                <a:gridCol w="1024128"/>
                <a:gridCol w="1024128"/>
                <a:gridCol w="1024128"/>
              </a:tblGrid>
              <a:tr h="598714"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Random?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OWL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Sapling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Web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Assign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Wiley 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Mastering Chemistry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Connect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Nomenclature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Provide Products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159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Provide Reagents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Classify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 Unknowns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3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Equilibrium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Results (cont)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752602"/>
          <a:ext cx="8305800" cy="4191000"/>
        </p:xfrm>
        <a:graphic>
          <a:graphicData uri="http://schemas.openxmlformats.org/drawingml/2006/table">
            <a:tbl>
              <a:tblPr/>
              <a:tblGrid>
                <a:gridCol w="1328928"/>
                <a:gridCol w="996696"/>
                <a:gridCol w="996696"/>
                <a:gridCol w="996696"/>
                <a:gridCol w="996696"/>
                <a:gridCol w="996696"/>
                <a:gridCol w="996696"/>
                <a:gridCol w="996696"/>
              </a:tblGrid>
              <a:tr h="693546"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Random?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OWL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Sapling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Web 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Assign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Wiley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Plus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Mastering Chemistry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Connect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Mechanism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67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Structural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Spectroscopy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Relative Reactivity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3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Optical Rotation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7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Multistep Synthesis Steps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8435" marR="8435" marT="84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64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(Non)Unique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Randomized questions</a:t>
            </a:r>
          </a:p>
          <a:p>
            <a:r>
              <a:rPr lang="en-US" dirty="0" smtClean="0"/>
              <a:t>Hints and feedback</a:t>
            </a:r>
          </a:p>
          <a:p>
            <a:r>
              <a:rPr lang="en-US" dirty="0" smtClean="0"/>
              <a:t>Improved student outcomes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Features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OWL (</a:t>
            </a:r>
            <a:r>
              <a:rPr lang="en-US" dirty="0" err="1" smtClean="0"/>
              <a:t>Cengage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Instruction oriented – Simulations and Tutorials</a:t>
            </a:r>
          </a:p>
          <a:p>
            <a:pPr lvl="1"/>
            <a:r>
              <a:rPr lang="en-US" dirty="0" smtClean="0"/>
              <a:t>Very little synthesis practice</a:t>
            </a:r>
          </a:p>
          <a:p>
            <a:pPr lvl="1"/>
            <a:r>
              <a:rPr lang="en-US" dirty="0" smtClean="0"/>
              <a:t>Easy to use / few choices</a:t>
            </a:r>
          </a:p>
          <a:p>
            <a:pPr lvl="1"/>
            <a:r>
              <a:rPr lang="en-US" dirty="0" smtClean="0"/>
              <a:t>Includes many end-of-chapter questions</a:t>
            </a:r>
          </a:p>
          <a:p>
            <a:r>
              <a:rPr lang="en-US" dirty="0" err="1" smtClean="0"/>
              <a:t>WileyPLUS</a:t>
            </a:r>
            <a:endParaRPr lang="en-US" dirty="0" smtClean="0"/>
          </a:p>
          <a:p>
            <a:pPr lvl="1"/>
            <a:r>
              <a:rPr lang="en-US" dirty="0" smtClean="0"/>
              <a:t>Opposite OWL – 32 RANDOM synthesis questions</a:t>
            </a:r>
          </a:p>
          <a:p>
            <a:pPr lvl="1"/>
            <a:r>
              <a:rPr lang="en-US" dirty="0" smtClean="0"/>
              <a:t>14 random mechanism questions + linked mechanisms</a:t>
            </a:r>
          </a:p>
          <a:p>
            <a:pPr lvl="1"/>
            <a:r>
              <a:rPr lang="en-US" dirty="0" smtClean="0"/>
              <a:t>Includes most book questions, all test bank questions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Which textbook do you currently use?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038600" y="1905000"/>
          <a:ext cx="4610100" cy="4114800"/>
        </p:xfrm>
        <a:graphic>
          <a:graphicData uri="http://schemas.openxmlformats.org/presentationml/2006/ole">
            <p:oleObj spid="_x0000_s3074" name="Chart" r:id="rId5" imgW="4610130" imgH="41148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err="1" smtClean="0"/>
              <a:t>Bruice</a:t>
            </a:r>
            <a:r>
              <a:rPr lang="en-US" sz="2800" dirty="0" smtClean="0"/>
              <a:t>, 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endParaRPr lang="en-US" sz="28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Carey, 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endParaRPr lang="en-US" sz="28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Klein,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endParaRPr lang="en-US" sz="28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Loudon, 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endParaRPr lang="en-US" sz="28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err="1" smtClean="0"/>
              <a:t>McMurry</a:t>
            </a:r>
            <a:r>
              <a:rPr lang="en-US" sz="2800" dirty="0" smtClean="0"/>
              <a:t>, 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endParaRPr lang="en-US" sz="28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Smith,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endParaRPr lang="en-US" sz="28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err="1" smtClean="0"/>
              <a:t>Solomons</a:t>
            </a:r>
            <a:r>
              <a:rPr lang="en-US" sz="2800" dirty="0" smtClean="0"/>
              <a:t>, 11</a:t>
            </a:r>
            <a:r>
              <a:rPr lang="en-US" sz="2800" baseline="30000" dirty="0" smtClean="0"/>
              <a:t>th</a:t>
            </a:r>
            <a:endParaRPr lang="en-US" sz="28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Wade, 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ed</a:t>
            </a:r>
            <a:endParaRPr lang="en-US" sz="28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other</a:t>
            </a:r>
            <a:endParaRPr lang="en-US" sz="28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Features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Connect and </a:t>
            </a:r>
            <a:r>
              <a:rPr lang="en-US" dirty="0" err="1" smtClean="0"/>
              <a:t>LearnSmart</a:t>
            </a:r>
            <a:r>
              <a:rPr lang="en-US" dirty="0" smtClean="0"/>
              <a:t> (McGraw-Hill)</a:t>
            </a:r>
          </a:p>
          <a:p>
            <a:pPr lvl="1"/>
            <a:r>
              <a:rPr lang="en-US" dirty="0" smtClean="0"/>
              <a:t>Connect is mostly book questions, but not all questions from book are included</a:t>
            </a:r>
          </a:p>
          <a:p>
            <a:pPr lvl="1"/>
            <a:r>
              <a:rPr lang="en-US" dirty="0" smtClean="0"/>
              <a:t>More multiple choice</a:t>
            </a:r>
          </a:p>
          <a:p>
            <a:pPr lvl="1"/>
            <a:r>
              <a:rPr lang="en-US" dirty="0" smtClean="0"/>
              <a:t>Drawing interface was frustrating</a:t>
            </a:r>
          </a:p>
          <a:p>
            <a:pPr lvl="1"/>
            <a:r>
              <a:rPr lang="en-US" dirty="0" err="1" smtClean="0"/>
              <a:t>LearnSmart</a:t>
            </a:r>
            <a:r>
              <a:rPr lang="en-US" dirty="0" smtClean="0"/>
              <a:t> useful for student self-assessment</a:t>
            </a:r>
          </a:p>
          <a:p>
            <a:r>
              <a:rPr lang="en-US" dirty="0" smtClean="0"/>
              <a:t>Mastering Chemistry (Pearson)</a:t>
            </a:r>
          </a:p>
          <a:p>
            <a:pPr lvl="1"/>
            <a:r>
              <a:rPr lang="en-US" dirty="0" smtClean="0"/>
              <a:t>Primarily book and test bank questions</a:t>
            </a:r>
          </a:p>
          <a:p>
            <a:pPr lvl="1"/>
            <a:r>
              <a:rPr lang="en-US" dirty="0" smtClean="0"/>
              <a:t>Apparently no random items, but easy to pool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Features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Sapling Learning</a:t>
            </a:r>
          </a:p>
          <a:p>
            <a:pPr lvl="1"/>
            <a:r>
              <a:rPr lang="en-US" dirty="0" smtClean="0"/>
              <a:t>Between OWL and </a:t>
            </a:r>
            <a:r>
              <a:rPr lang="en-US" dirty="0" err="1" smtClean="0"/>
              <a:t>WileyPLUS</a:t>
            </a:r>
            <a:endParaRPr lang="en-US" dirty="0" smtClean="0"/>
          </a:p>
          <a:p>
            <a:pPr lvl="1"/>
            <a:r>
              <a:rPr lang="en-US" dirty="0" smtClean="0"/>
              <a:t>Answers not available online (?)</a:t>
            </a:r>
          </a:p>
          <a:p>
            <a:pPr lvl="1"/>
            <a:r>
              <a:rPr lang="en-US" dirty="0" smtClean="0"/>
              <a:t>Well-balanced</a:t>
            </a:r>
          </a:p>
          <a:p>
            <a:r>
              <a:rPr lang="en-US" dirty="0" smtClean="0"/>
              <a:t>Web Assign</a:t>
            </a:r>
          </a:p>
          <a:p>
            <a:pPr lvl="1"/>
            <a:r>
              <a:rPr lang="en-US" dirty="0" smtClean="0"/>
              <a:t>Rather limited </a:t>
            </a:r>
            <a:r>
              <a:rPr lang="en-US" dirty="0" err="1" smtClean="0"/>
              <a:t>wrt</a:t>
            </a:r>
            <a:r>
              <a:rPr lang="en-US" dirty="0" smtClean="0"/>
              <a:t> mechanism and synthesis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are </a:t>
            </a:r>
            <a:r>
              <a:rPr lang="en-US" dirty="0" smtClean="0"/>
              <a:t>highly viable </a:t>
            </a:r>
            <a:r>
              <a:rPr lang="en-US" dirty="0" smtClean="0"/>
              <a:t>options with OWL and </a:t>
            </a:r>
            <a:r>
              <a:rPr lang="en-US" dirty="0" err="1" smtClean="0"/>
              <a:t>WileyPLUS</a:t>
            </a:r>
            <a:r>
              <a:rPr lang="en-US" dirty="0" smtClean="0"/>
              <a:t> impressing me the most.</a:t>
            </a:r>
            <a:endParaRPr lang="en-US" dirty="0" smtClean="0"/>
          </a:p>
          <a:p>
            <a:r>
              <a:rPr lang="en-US" dirty="0" smtClean="0"/>
              <a:t>I’m happy to show anyone around these systems later today or </a:t>
            </a:r>
            <a:r>
              <a:rPr lang="en-US" dirty="0" smtClean="0"/>
              <a:t>tomorrow.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Kevin Bond, Wittenberg class of 2014</a:t>
            </a:r>
          </a:p>
          <a:p>
            <a:r>
              <a:rPr lang="en-US" dirty="0" smtClean="0"/>
              <a:t>Zach Gamble, Sapling Learning</a:t>
            </a:r>
          </a:p>
          <a:p>
            <a:r>
              <a:rPr lang="en-US" dirty="0" smtClean="0"/>
              <a:t>Sean Hickey, University of New Orleans, </a:t>
            </a:r>
            <a:r>
              <a:rPr lang="en-US" dirty="0" err="1" smtClean="0"/>
              <a:t>WileyPLUS</a:t>
            </a:r>
            <a:endParaRPr lang="en-US" dirty="0" smtClean="0"/>
          </a:p>
          <a:p>
            <a:r>
              <a:rPr lang="en-US" dirty="0" smtClean="0"/>
              <a:t>Stephanie </a:t>
            </a:r>
            <a:r>
              <a:rPr lang="en-US" dirty="0" err="1" smtClean="0"/>
              <a:t>Kahle</a:t>
            </a:r>
            <a:r>
              <a:rPr lang="en-US" dirty="0" smtClean="0"/>
              <a:t>, McGraw Hill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Overview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5" y="1905003"/>
          <a:ext cx="8686794" cy="4298000"/>
        </p:xfrm>
        <a:graphic>
          <a:graphicData uri="http://schemas.openxmlformats.org/drawingml/2006/table">
            <a:tbl>
              <a:tblPr/>
              <a:tblGrid>
                <a:gridCol w="1101348"/>
                <a:gridCol w="1264241"/>
                <a:gridCol w="1264241"/>
                <a:gridCol w="1264241"/>
                <a:gridCol w="1264241"/>
                <a:gridCol w="1264241"/>
                <a:gridCol w="1264241"/>
              </a:tblGrid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Book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Nomenclature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First RxN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Chirality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Spectroscopy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Aromatics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Bruice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Consolidated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Alkenes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reactions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after  carbonyls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NAS before addition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Carey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Distributed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Substitution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reactions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after 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aromatics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Addition before NAS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Klein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Distibuted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Substitution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before reactions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aromatics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Addition before NAS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Loudon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Distributed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Alkenes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after alkenes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aromatics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Addition before NAS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McMurry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Distibuted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Alkenes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reactions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before aromatics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before 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Addition before NAS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Smith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Distributed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Substitution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reactions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aromatics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before 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Addition before NAS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Solomons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Distributed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Substitution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reactions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aromatics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Addition before NAS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Wade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Distributed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Substitution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reactions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aromatics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carbonyls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Addition before NAS</a:t>
                      </a:r>
                    </a:p>
                  </a:txBody>
                  <a:tcPr marL="5120" marR="5120" marT="51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you currently teach nomenclature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0482" name="Chart" r:id="rId5" imgW="4572034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Consolidated – </a:t>
            </a:r>
            <a:r>
              <a:rPr lang="en-US" sz="3200" dirty="0" err="1" smtClean="0"/>
              <a:t>Bruice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Distributed – others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Nomenclature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are the pros and cons of teaching nomenclature as a single unit instead of the distributed model?</a:t>
            </a:r>
          </a:p>
          <a:p>
            <a:r>
              <a:rPr lang="en-US" dirty="0" smtClean="0"/>
              <a:t>Other textbooks with the consolidated approach?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/>
          <a:lstStyle/>
          <a:p>
            <a:r>
              <a:rPr lang="en-US" dirty="0" smtClean="0"/>
              <a:t>Which statement describes you?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304800" y="1600200"/>
          <a:ext cx="9144001" cy="3886200"/>
        </p:xfrm>
        <a:graphic>
          <a:graphicData uri="http://schemas.openxmlformats.org/presentationml/2006/ole">
            <p:oleObj spid="_x0000_s44034" name="Chart" r:id="rId5" imgW="9144068" imgH="38862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600200"/>
            <a:ext cx="8229600" cy="4953000"/>
          </a:xfrm>
        </p:spPr>
        <p:txBody>
          <a:bodyPr tIns="45719" bIns="45719"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currently teach nomenclature consolidated and am no more likely to change now than before.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currently teach nomenclature consolidated and am now considering a distributed approach.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currently teach nomenclature distributed and am no more likely to change now than before.</a:t>
            </a:r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2800" dirty="0" smtClean="0"/>
              <a:t>I currently teach nomenclature distributed and am now considering a consolidated approach.</a:t>
            </a:r>
            <a:endParaRPr lang="en-US" sz="28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you currently teach the first reaction type as: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3554" name="Chart" r:id="rId5" imgW="4572034" imgH="5143500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6280"/>
          </a:xfrm>
        </p:spPr>
        <p:txBody>
          <a:bodyPr>
            <a:noAutofit/>
          </a:bodyPr>
          <a:lstStyle/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Alkenes – </a:t>
            </a:r>
            <a:r>
              <a:rPr lang="en-US" sz="3200" dirty="0" err="1" smtClean="0"/>
              <a:t>Bruice</a:t>
            </a:r>
            <a:r>
              <a:rPr lang="en-US" sz="3200" dirty="0" smtClean="0"/>
              <a:t>, Loudon, </a:t>
            </a:r>
            <a:r>
              <a:rPr lang="en-US" sz="3200" dirty="0" err="1" smtClean="0"/>
              <a:t>McMurry</a:t>
            </a:r>
            <a:endParaRPr lang="en-US" sz="3200" dirty="0" smtClean="0"/>
          </a:p>
          <a:p>
            <a:pPr marL="514350" indent="-514350">
              <a:spcBef>
                <a:spcPct val="20000"/>
              </a:spcBef>
              <a:buFont typeface="Wingdings"/>
              <a:buAutoNum type="arabicPeriod"/>
            </a:pPr>
            <a:r>
              <a:rPr lang="en-US" sz="3200" dirty="0" smtClean="0"/>
              <a:t>Substitution - others</a:t>
            </a:r>
            <a:endParaRPr lang="en-US" sz="3200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reaction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the pros and cons of teaching alkenes before substitution – elimination reactions?</a:t>
            </a:r>
          </a:p>
          <a:p>
            <a:r>
              <a:rPr lang="en-US" dirty="0" smtClean="0"/>
              <a:t>Other textbooks that present </a:t>
            </a:r>
            <a:r>
              <a:rPr lang="en-US" dirty="0" err="1" smtClean="0"/>
              <a:t>alkene</a:t>
            </a:r>
            <a:r>
              <a:rPr lang="en-US" dirty="0" smtClean="0"/>
              <a:t> reactions first?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2.0"/>
  <p:tag name="TPVERSION" val="2008"/>
  <p:tag name="PPVERSION" val="12.0"/>
  <p:tag name="DELIMITERS" val="3.1"/>
  <p:tag name="SHOWBARVISIBLE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GRIDFONTSIZE" val="12"/>
  <p:tag name="POLLINGCYCLE" val="2"/>
  <p:tag name="CHARTCOLORS" val="0"/>
  <p:tag name="CHARTLABELS" val="1"/>
  <p:tag name="RESETCHARTS" val="True"/>
  <p:tag name="INCLUDENONRESPONDERS" val="False"/>
  <p:tag name="MULTIRESPDIVISOR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  <p:tag name="EXPANDSHOWBAR" val="True"/>
  <p:tag name="TPFULLVERSION" val="4.5.1.224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DC51E5F2A23426D9BC3ABE909616A30"/>
  <p:tag name="SLIDEID" val="ADC51E5F2A23426D9BC3ABE909616A30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I currently teach nomenclature consolidated and am no more likely to change now than before.|smicln|I currently teach nomenclature consolidated and am now considering a distributed approach.|smicln|I currently teach nomenclature distributed and am no more likely to change now than before.|smicln|I currently teach nomenclature distributed and am now considering a consolidated approach."/>
  <p:tag name="QUESTIONALIAS" val="Which statement describes you?"/>
  <p:tag name="VALUES" val="No Value|smicln|No Value|smicln|No Value|smicln|No Val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66"/>
  <p:tag name="FONTSIZE" val="28"/>
  <p:tag name="BULLETTYPE" val="ppBulletArabicPeriod"/>
  <p:tag name="ANSWERTEXT" val="I currently teach nomenclature consolidated and am no more likely to change now than before.&#10;I currently teach nomenclature consolidated and am now considering a distributed approach.&#10;I currently teach nomenclature distributed and am no more likely to change now than before.&#10;I currently teach nomenclature distributed and am now considering a consolidated approach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57FD39CD868498A882662EE05B88E27"/>
  <p:tag name="SLIDEID" val="057FD39CD868498A882662EE05B88E27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Alkenes – Bruice, Loudon, McMurry|smicln|Substitution - others"/>
  <p:tag name="QUESTIONALIAS" val="Do you currently teach the first reaction type as:"/>
  <p:tag name="VALUES" val="No Value|smicln|No Val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55"/>
  <p:tag name="FONTSIZE" val="32"/>
  <p:tag name="BULLETTYPE" val="ppBulletArabicPeriod"/>
  <p:tag name="ANSWERTEXT" val="Alkenes – Bruice, Loudon, McMurry&#10;Substitution - other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73336023EA445D1AA83041624D08CF5"/>
  <p:tag name="SLIDEID" val="B73336023EA445D1AA83041624D08CF5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statement describes you?"/>
  <p:tag name="ANSWERSALIAS" val="I currently teach alkenes first and am not considering change now more than before.|smicln|I currently teach alkenes first and am considering change now more than before.|smicln|I currently teach substitution first and am not considering change now more than before.|smicln|I currently teach substitution first and am considering change now more than before."/>
  <p:tag name="VALUES" val="No Value|smicln|No Value|smicln|No Value|smicln|No Val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37"/>
  <p:tag name="FONTSIZE" val="32"/>
  <p:tag name="BULLETTYPE" val="ppBulletArabicPeriod"/>
  <p:tag name="ANSWERTEXT" val="I currently teach alkenes first and am not considering change now more than before.&#10;I currently teach alkenes first and am considering change now more than before.&#10;I currently teach substitution first and am not considering change now more than before.&#10;I currently teach substitution first and am considering change now more than before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42D7AD60AE04196B97FA9C972EC14DC"/>
  <p:tag name="SLIDEID" val="442D7AD60AE04196B97FA9C972EC14DC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After alkene reactions – Loudon|smicln|Before reactions - others"/>
  <p:tag name="QUESTIONALIAS" val="Do you currently teach chirality:"/>
  <p:tag name="VALUES" val="No Value|smicln|No Val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57"/>
  <p:tag name="FONTSIZE" val="32"/>
  <p:tag name="BULLETTYPE" val="ppBulletArabicPeriod"/>
  <p:tag name="ANSWERTEXT" val="After alkene reactions – Loudon&#10;Before reactions - other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A3F215683A243A7B4946832C54C91E7"/>
  <p:tag name="SLIDEID" val="8A3F215683A243A7B4946832C54C91E7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statement describes you?"/>
  <p:tag name="ANSWERSALIAS" val="I currently teach alkenes before chirality and am not more likely to teach chirality first now.|smicln|I currently teach alkenes before chirality and am now more likely to teach chirality first.|smicln|I currently teach chirality before reactions and am not more likely to teach alkenes first now.|smicln|I currently teach chirality before reactions and am now more likely to teach alkenes first."/>
  <p:tag name="VALUES" val="No Value|smicln|No Value|smicln|No Value|smicln|No Val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75"/>
  <p:tag name="FONTSIZE" val="32"/>
  <p:tag name="BULLETTYPE" val="ppBulletArabicPeriod"/>
  <p:tag name="ANSWERTEXT" val="I currently teach alkenes before chirality and am not more likely to teach chirality first now.&#10;I currently teach alkenes before chirality and am now more likely to teach chirality first.&#10;I currently teach chirality before reactions and am not more likely to teach alkenes first now.&#10;I currently teach chirality before reactions and am now more likely to teach alkenes first.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ADE40C307694754AF6AAEAAE1A14602"/>
  <p:tag name="SLIDEID" val="2ADE40C307694754AF6AAEAAE1A14602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After aromatics and before carbonyls – Carey|smicln|Before aromatics and carbonyls – others|smicln|Lab topic only"/>
  <p:tag name="QUESTIONALIAS" val="Do you teach spectroscopy:"/>
  <p:tag name="VALUES" val="No Value|smicln|No Value|smicln|No Val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99"/>
  <p:tag name="FONTSIZE" val="32"/>
  <p:tag name="BULLETTYPE" val="ppBulletArabicPeriod"/>
  <p:tag name="ANSWERTEXT" val="After aromatics and before carbonyls – Carey&#10;Before aromatics and carbonyls – others&#10;Lab topic only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C8189411A014584A977E3AF38B14C6E"/>
  <p:tag name="SLIDEID" val="0C8189411A014584A977E3AF38B14C6E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statement describes you?"/>
  <p:tag name="ANSWERSALIAS" val="I am unlikely to change how I teach spectscopy based on this discussion.|smicln|I am now more likely to start teaching spectroscopy after aromatics.|smicln|I am now more likely to start teaching spectroscopy before aromatics.|smicln|I am now more likely to start teaching spectroscopy in lecture.|smicln|I am now more likely to stop teaching spectroscopy in lecture."/>
  <p:tag name="VALUES" val="No Value|smicln|No Value|smicln|No Value|smicln|No Value|smicln|No Val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338"/>
  <p:tag name="FONTSIZE" val="28"/>
  <p:tag name="BULLETTYPE" val="ppBulletArabicPeriod"/>
  <p:tag name="ANSWERTEXT" val="I am unlikely to change how I teach spectscopy based on this discussion.&#10;I am now more likely to start teaching spectroscopy after aromatics.&#10;I am now more likely to start teaching spectroscopy before aromatics.&#10;I am now more likely to start teaching spectroscopy in lecture.&#10;I am now more likely to stop teaching spectroscopy in lecture.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B43B2C014B54B138DF943FEDA9E9620"/>
  <p:tag name="SLIDEID" val="3B43B2C014B54B138DF943FEDA9E9620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Do you currently teach aromatics:"/>
  <p:tag name="ANSWERSALIAS" val="After carbonyls – Bruice|smicln|Before carbonyls - others"/>
  <p:tag name="VALUES" val="No Value|smicln|No Val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50"/>
  <p:tag name="FONTSIZE" val="32"/>
  <p:tag name="BULLETTYPE" val="ppBulletArabicPeriod"/>
  <p:tag name="ANSWERTEXT" val="After carbonyls – Bruice&#10;Before carbonyls - others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31D6815B09146B393EC20AE2BCA0A2B"/>
  <p:tag name="SLIDEID" val="931D6815B09146B393EC20AE2BCA0A2B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statement describes you?"/>
  <p:tag name="ANSWERSALIAS" val="I teach aromatics before carbonyls and am not more likely to teach carbonyls first now.|smicln|I teach aromatics before carbonyls and am now more liokely to teach carbonyls first.|smicln|I teach carbonyls before aromatics and am not more likely to teach aromatics first now.|smicln|I teach carbonyls before aromatics and am now more likely to teach aromatic first."/>
  <p:tag name="VALUES" val="No Value|smicln|No Value|smicln|No Value|smicln|No Val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343"/>
  <p:tag name="FONTSIZE" val="32"/>
  <p:tag name="BULLETTYPE" val="ppBulletArabicPeriod"/>
  <p:tag name="ANSWERTEXT" val="I teach aromatics before carbonyls and am not more likely to teach carbonyls first now.&#10;I teach aromatics before carbonyls and am now more liokely to teach carbonyls first.&#10;I teach carbonyls before aromatics and am not more likely to teach aromatics first now.&#10;I teach carbonyls before aromatics and am now more likely to teach aromatic first.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DB17EBBA1804A978FD8FDAAFE42139A"/>
  <p:tag name="SLIDEID" val="4DB17EBBA1804A978FD8FDAAFE42139A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Do you currently teach carbonyls:"/>
  <p:tag name="ANSWERSALIAS" val="CA’s  Ald/Ket  a-carbonyls - Bruice|smicln|Ald/Ket  CA’s  a-carbonyls - others|smicln|Ald/Ket            a-carbonyls  CA’s"/>
  <p:tag name="VALUES" val="No Value|smicln|No Value|smicln|No Valu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114"/>
  <p:tag name="FONTSIZE" val="32"/>
  <p:tag name="BULLETTYPE" val="ppBulletArabicPeriod"/>
  <p:tag name="ANSWERTEXT" val="CA’s  Ald/Ket  a-carbonyls - Bruice&#10;Ald/Ket  CA’s  a-carbonyls - others&#10;Ald/Ket            a-carbonyls  CA’s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0D160B8F541440183E4B65CBF170535"/>
  <p:tag name="SLIDEID" val="30D160B8F541440183E4B65CBF170535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ich statement describes you?"/>
  <p:tag name="ANSWERSALIAS" val="I am not considering a change in how I teach carbonyl chemistry based on this conversation.|smicln|I am now considering teaching CA’s and their derivatives first.|smicln|I am now considering aldehydes and ketones first.|smicln|I am now considering teaching a-carbonyl chemistry before CA’s and their derivatives."/>
  <p:tag name="VALUES" val="No Value|smicln|No Value|smicln|No Value|smicln|No Valu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91"/>
  <p:tag name="FONTSIZE" val="32"/>
  <p:tag name="BULLETTYPE" val="ppBulletArabicPeriod"/>
  <p:tag name="ANSWERTEXT" val="I am not considering a change in how I teach carbonyl chemistry based on this conversation.&#10;I am now considering teaching CA’s and their derivatives first.&#10;I am now considering aldehydes and ketones first.&#10;I am now considering teaching a-carbonyl chemistry before CA’s and their derivatives.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83AED71800746AEB983D1503E84F0E5"/>
  <p:tag name="SLIDEID" val="F83AED71800746AEB983D1503E84F0E5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QUESTIONALIAS" val="What online homework system do you currently use?"/>
  <p:tag name="ANSWERSALIAS" val="OWL (Cengage)|smicln|Connect Plus (McGraw-Hill)|smicln|Mastering Chemistry (Pearson)|smicln|Wiley Plus (Wiley)|smicln|Sapling Learning|smicln|Web Assign|smicln|None"/>
  <p:tag name="VALUES" val="No Value|smicln|No Value|smicln|No Value|smicln|No Value|smicln|No Value|smicln|No Value|smicln|No Val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FC3018113E746229C1A7051FB456B65"/>
  <p:tag name="SLIDEID" val="FFC3018113E746229C1A7051FB456B65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Bruice, 7th ed|smicln|Carey, 9th ed|smicln|Klein, 1st ed|smicln|Loudon, 5th ed|smicln|McMurry, 8th ed|smicln|Smith, 4th ed|smicln|Solomons, 11th|smicln|Wade, 8th ed|smicln|other"/>
  <p:tag name="QUESTIONALIAS" val="Which textbook do you currently use?"/>
  <p:tag name="VALUES" val="No Value|smicln|No Value|smicln|No Value|smicln|No Value|smicln|No Value|smicln|No Value|smicln|No Value|smicln|No Value|smicln|No Val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7"/>
  <p:tag name="TEXTLENGTH" val="122"/>
  <p:tag name="FONTSIZE" val="28"/>
  <p:tag name="BULLETTYPE" val="ppBulletArabicPeriod"/>
  <p:tag name="ANSWERTEXT" val="OWL (Cengage)&#10;Connect Plus (McGraw-Hill)&#10;Mastering Chemistry (Pearson)&#10;Wiley Plus (Wiley)&#10;Sapling Learning&#10;Web Assign&#10;Non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9"/>
  <p:tag name="TEXTLENGTH" val="121"/>
  <p:tag name="FONTSIZE" val="28"/>
  <p:tag name="BULLETTYPE" val="ppBulletArabicPeriod"/>
  <p:tag name="ANSWERTEXT" val="Bruice, 7th ed&#10;Carey, 9th ed&#10;Klein, 1st ed&#10;Loudon, 5th ed&#10;McMurry, 8th ed&#10;Smith, 4th ed&#10;Solomons, 11th&#10;Wade, 8th ed&#10;oth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E626E3EE76C4E5C9BBFAF802724B422"/>
  <p:tag name="SLIDEID" val="7E626E3EE76C4E5C9BBFAF802724B422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Consolidated – Bruice|smicln|Distributed – others"/>
  <p:tag name="QUESTIONALIAS" val="Do you currently teach nomenclature"/>
  <p:tag name="VALUES" val="No Value|smicln|No Val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42"/>
  <p:tag name="FONTSIZE" val="32"/>
  <p:tag name="BULLETTYPE" val="ppBulletArabicPeriod"/>
  <p:tag name="ANSWERTEXT" val="Consolidated – Bruice&#10;Distributed – other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360</TotalTime>
  <Words>1327</Words>
  <Application>Microsoft Office PowerPoint</Application>
  <PresentationFormat>On-screen Show (4:3)</PresentationFormat>
  <Paragraphs>389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Median</vt:lpstr>
      <vt:lpstr>Chart</vt:lpstr>
      <vt:lpstr>Organic Chemistry textbooks and online homework systems</vt:lpstr>
      <vt:lpstr>Overview</vt:lpstr>
      <vt:lpstr>Which textbook do you currently use?</vt:lpstr>
      <vt:lpstr>Organizational Overview</vt:lpstr>
      <vt:lpstr>Do you currently teach nomenclature</vt:lpstr>
      <vt:lpstr>Nomenclature</vt:lpstr>
      <vt:lpstr>Which statement describes you?</vt:lpstr>
      <vt:lpstr>Do you currently teach the first reaction type as:</vt:lpstr>
      <vt:lpstr>First reaction type</vt:lpstr>
      <vt:lpstr>Which statement describes you?</vt:lpstr>
      <vt:lpstr>Do you currently teach chirality:</vt:lpstr>
      <vt:lpstr>Chirality</vt:lpstr>
      <vt:lpstr>Which statement describes you?</vt:lpstr>
      <vt:lpstr>Do you teach spectroscopy:</vt:lpstr>
      <vt:lpstr>Spectroscopy</vt:lpstr>
      <vt:lpstr>Which statement describes you?</vt:lpstr>
      <vt:lpstr>Do you currently teach aromatics:</vt:lpstr>
      <vt:lpstr>Aromatics</vt:lpstr>
      <vt:lpstr>Which statement describes you?</vt:lpstr>
      <vt:lpstr>Do you currently teach carbonyls:</vt:lpstr>
      <vt:lpstr>Carbonyls</vt:lpstr>
      <vt:lpstr>Which statement describes you?</vt:lpstr>
      <vt:lpstr>Other Unique Features</vt:lpstr>
      <vt:lpstr>Online Homework Systems</vt:lpstr>
      <vt:lpstr>What online homework system do you currently use?</vt:lpstr>
      <vt:lpstr>Quantitative Results</vt:lpstr>
      <vt:lpstr>Quantitative Results (cont)</vt:lpstr>
      <vt:lpstr>(Non)Unique Features</vt:lpstr>
      <vt:lpstr>Unique Features</vt:lpstr>
      <vt:lpstr>Unique Features</vt:lpstr>
      <vt:lpstr>Unique Features</vt:lpstr>
      <vt:lpstr>Conclusions</vt:lpstr>
      <vt:lpstr>Acknowledgments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Chemistry textbooks and online homework systems</dc:title>
  <dc:creator>Justin</dc:creator>
  <cp:lastModifiedBy>Justin</cp:lastModifiedBy>
  <cp:revision>50</cp:revision>
  <dcterms:created xsi:type="dcterms:W3CDTF">2013-06-03T10:40:32Z</dcterms:created>
  <dcterms:modified xsi:type="dcterms:W3CDTF">2013-06-10T11:20:33Z</dcterms:modified>
</cp:coreProperties>
</file>