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43891200" cy="32918400"/>
  <p:notesSz cx="9144000" cy="6858000"/>
  <p:defaultTextStyle>
    <a:defPPr>
      <a:defRPr lang="en-US"/>
    </a:defPPr>
    <a:lvl1pPr marL="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1pPr>
    <a:lvl2pPr marL="1843430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2pPr>
    <a:lvl3pPr marL="368686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3pPr>
    <a:lvl4pPr marL="5530291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4pPr>
    <a:lvl5pPr marL="737372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5pPr>
    <a:lvl6pPr marL="921715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6pPr>
    <a:lvl7pPr marL="11060582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7pPr>
    <a:lvl8pPr marL="1290401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8pPr>
    <a:lvl9pPr marL="14747443" algn="l" defTabSz="3686861" rtl="0" eaLnBrk="1" latinLnBrk="0" hangingPunct="1">
      <a:defRPr sz="725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B9"/>
    <a:srgbClr val="FFE5C9"/>
    <a:srgbClr val="F9AF41"/>
    <a:srgbClr val="FA8300"/>
    <a:srgbClr val="F8B85A"/>
    <a:srgbClr val="F6F630"/>
    <a:srgbClr val="EBDF3D"/>
    <a:srgbClr val="F8F32D"/>
    <a:srgbClr val="FBFF5B"/>
    <a:srgbClr val="FFB9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1"/>
    <p:restoredTop sz="94900" autoAdjust="0"/>
  </p:normalViewPr>
  <p:slideViewPr>
    <p:cSldViewPr snapToGrid="0" snapToObjects="1">
      <p:cViewPr>
        <p:scale>
          <a:sx n="50" d="100"/>
          <a:sy n="50" d="100"/>
        </p:scale>
        <p:origin x="-9120" y="-6090"/>
      </p:cViewPr>
      <p:guideLst>
        <p:guide orient="horz" pos="10368"/>
        <p:guide pos="138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muell1a\Documents\theses%20undergrad%20and%20grad\graduate\James%20Lamblin\Stastistics\SPSS\Fall%202016%20Teaching%20Methods%20Questionnaire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800"/>
              <a:t>Interventions</a:t>
            </a:r>
          </a:p>
        </c:rich>
      </c:tx>
      <c:layout>
        <c:manualLayout>
          <c:xMode val="edge"/>
          <c:yMode val="edge"/>
          <c:x val="3.3068808795450814E-2"/>
          <c:y val="3.100775193798449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53E-472A-BFE4-9FC7D04E80E6}"/>
              </c:ext>
            </c:extLst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53E-472A-BFE4-9FC7D04E80E6}"/>
              </c:ext>
            </c:extLst>
          </c:dPt>
          <c:dPt>
            <c:idx val="2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453E-472A-BFE4-9FC7D04E80E6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453E-472A-BFE4-9FC7D04E80E6}"/>
              </c:ext>
            </c:extLst>
          </c:dPt>
          <c:dPt>
            <c:idx val="4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453E-472A-BFE4-9FC7D04E80E6}"/>
              </c:ext>
            </c:extLst>
          </c:dPt>
          <c:dPt>
            <c:idx val="5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453E-472A-BFE4-9FC7D04E80E6}"/>
              </c:ext>
            </c:extLst>
          </c:dPt>
          <c:dPt>
            <c:idx val="6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453E-472A-BFE4-9FC7D04E80E6}"/>
              </c:ext>
            </c:extLst>
          </c:dPt>
          <c:dPt>
            <c:idx val="7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453E-472A-BFE4-9FC7D04E80E6}"/>
              </c:ext>
            </c:extLst>
          </c:dPt>
          <c:dPt>
            <c:idx val="8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453E-472A-BFE4-9FC7D04E80E6}"/>
              </c:ext>
            </c:extLst>
          </c:dPt>
          <c:dPt>
            <c:idx val="9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453E-472A-BFE4-9FC7D04E80E6}"/>
              </c:ext>
            </c:extLst>
          </c:dPt>
          <c:dPt>
            <c:idx val="1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453E-472A-BFE4-9FC7D04E80E6}"/>
              </c:ext>
            </c:extLst>
          </c:dPt>
          <c:dPt>
            <c:idx val="1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453E-472A-BFE4-9FC7D04E80E6}"/>
              </c:ext>
            </c:extLst>
          </c:dPt>
          <c:dPt>
            <c:idx val="12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453E-472A-BFE4-9FC7D04E80E6}"/>
              </c:ext>
            </c:extLst>
          </c:dPt>
          <c:dPt>
            <c:idx val="1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453E-472A-BFE4-9FC7D04E80E6}"/>
              </c:ext>
            </c:extLst>
          </c:dPt>
          <c:dPt>
            <c:idx val="14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453E-472A-BFE4-9FC7D04E80E6}"/>
              </c:ext>
            </c:extLst>
          </c:dPt>
          <c:dPt>
            <c:idx val="15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453E-472A-BFE4-9FC7D04E80E6}"/>
              </c:ext>
            </c:extLst>
          </c:dPt>
          <c:dPt>
            <c:idx val="16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1-453E-472A-BFE4-9FC7D04E80E6}"/>
              </c:ext>
            </c:extLst>
          </c:dPt>
          <c:dPt>
            <c:idx val="17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3-453E-472A-BFE4-9FC7D04E80E6}"/>
              </c:ext>
            </c:extLst>
          </c:dPt>
          <c:dPt>
            <c:idx val="18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5-453E-472A-BFE4-9FC7D04E80E6}"/>
              </c:ext>
            </c:extLst>
          </c:dPt>
          <c:dPt>
            <c:idx val="19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7-453E-472A-BFE4-9FC7D04E80E6}"/>
              </c:ext>
            </c:extLst>
          </c:dPt>
          <c:dPt>
            <c:idx val="20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9-453E-472A-BFE4-9FC7D04E80E6}"/>
              </c:ext>
            </c:extLst>
          </c:dPt>
          <c:dPt>
            <c:idx val="21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B-453E-472A-BFE4-9FC7D04E80E6}"/>
              </c:ext>
            </c:extLst>
          </c:dPt>
          <c:dPt>
            <c:idx val="22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D-453E-472A-BFE4-9FC7D04E80E6}"/>
              </c:ext>
            </c:extLst>
          </c:dPt>
          <c:dPt>
            <c:idx val="2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F-453E-472A-BFE4-9FC7D04E80E6}"/>
              </c:ext>
            </c:extLst>
          </c:dPt>
          <c:dPt>
            <c:idx val="24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1-453E-472A-BFE4-9FC7D04E80E6}"/>
              </c:ext>
            </c:extLst>
          </c:dPt>
          <c:dPt>
            <c:idx val="25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3-453E-472A-BFE4-9FC7D04E80E6}"/>
              </c:ext>
            </c:extLst>
          </c:dPt>
          <c:dPt>
            <c:idx val="26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5-453E-472A-BFE4-9FC7D04E80E6}"/>
              </c:ext>
            </c:extLst>
          </c:dPt>
          <c:dPt>
            <c:idx val="27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7-453E-472A-BFE4-9FC7D04E80E6}"/>
              </c:ext>
            </c:extLst>
          </c:dPt>
          <c:dPt>
            <c:idx val="28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9-453E-472A-BFE4-9FC7D04E80E6}"/>
              </c:ext>
            </c:extLst>
          </c:dPt>
          <c:dPt>
            <c:idx val="29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3B-453E-472A-BFE4-9FC7D04E80E6}"/>
              </c:ext>
            </c:extLst>
          </c:dPt>
          <c:cat>
            <c:strRef>
              <c:f>Sheet3!$A$1:$AD$1</c:f>
              <c:strCache>
                <c:ptCount val="29"/>
                <c:pt idx="0">
                  <c:v>POGIL worksheets </c:v>
                </c:pt>
                <c:pt idx="2">
                  <c:v>Real-life worksheets </c:v>
                </c:pt>
                <c:pt idx="4">
                  <c:v>Group work </c:v>
                </c:pt>
                <c:pt idx="6">
                  <c:v>Skills videos </c:v>
                </c:pt>
                <c:pt idx="8">
                  <c:v>Concept map concepts</c:v>
                </c:pt>
                <c:pt idx="10">
                  <c:v>Organic Chemistry games </c:v>
                </c:pt>
                <c:pt idx="12">
                  <c:v>Final group project</c:v>
                </c:pt>
                <c:pt idx="14">
                  <c:v>Quizzes </c:v>
                </c:pt>
                <c:pt idx="16">
                  <c:v>Homework </c:v>
                </c:pt>
                <c:pt idx="18">
                  <c:v>Class exams </c:v>
                </c:pt>
                <c:pt idx="20">
                  <c:v>Exam wrappers </c:v>
                </c:pt>
                <c:pt idx="22">
                  <c:v>Student exam questions </c:v>
                </c:pt>
                <c:pt idx="24">
                  <c:v>Practice ACS exam </c:v>
                </c:pt>
                <c:pt idx="26">
                  <c:v>ACS exam </c:v>
                </c:pt>
                <c:pt idx="28">
                  <c:v>Textbook </c:v>
                </c:pt>
              </c:strCache>
            </c:strRef>
          </c:cat>
          <c:val>
            <c:numRef>
              <c:f>Sheet3!$A$2:$AD$2</c:f>
              <c:numCache>
                <c:formatCode>General</c:formatCode>
                <c:ptCount val="30"/>
                <c:pt idx="0">
                  <c:v>3.7931034482758621</c:v>
                </c:pt>
                <c:pt idx="1">
                  <c:v>2.5862068965517242</c:v>
                </c:pt>
                <c:pt idx="2">
                  <c:v>3.2068965517241379</c:v>
                </c:pt>
                <c:pt idx="3">
                  <c:v>2.5172413793103448</c:v>
                </c:pt>
                <c:pt idx="4">
                  <c:v>3.9655172413793105</c:v>
                </c:pt>
                <c:pt idx="5">
                  <c:v>3.0689655172413794</c:v>
                </c:pt>
                <c:pt idx="6">
                  <c:v>3.8275862068965516</c:v>
                </c:pt>
                <c:pt idx="7">
                  <c:v>3.896551724137931</c:v>
                </c:pt>
                <c:pt idx="8">
                  <c:v>2.6896551724137931</c:v>
                </c:pt>
                <c:pt idx="9">
                  <c:v>2.1724137931034484</c:v>
                </c:pt>
                <c:pt idx="10">
                  <c:v>2.9655172413793105</c:v>
                </c:pt>
                <c:pt idx="11">
                  <c:v>2.7241379310344827</c:v>
                </c:pt>
                <c:pt idx="12">
                  <c:v>2.7931034482758621</c:v>
                </c:pt>
                <c:pt idx="13">
                  <c:v>2.4827586206896552</c:v>
                </c:pt>
                <c:pt idx="14">
                  <c:v>3.7931034482758621</c:v>
                </c:pt>
                <c:pt idx="15">
                  <c:v>2.6</c:v>
                </c:pt>
                <c:pt idx="16">
                  <c:v>4.3103448275862073</c:v>
                </c:pt>
                <c:pt idx="17">
                  <c:v>3.2068965517241379</c:v>
                </c:pt>
                <c:pt idx="18">
                  <c:v>4.0909090909090908</c:v>
                </c:pt>
                <c:pt idx="19">
                  <c:v>3.1724137931034484</c:v>
                </c:pt>
                <c:pt idx="20">
                  <c:v>2.2413793103448274</c:v>
                </c:pt>
                <c:pt idx="21">
                  <c:v>1.9655172413793103</c:v>
                </c:pt>
                <c:pt idx="22">
                  <c:v>3.7586206896551726</c:v>
                </c:pt>
                <c:pt idx="23">
                  <c:v>3.1724137931034484</c:v>
                </c:pt>
                <c:pt idx="24">
                  <c:v>3.3103448275862069</c:v>
                </c:pt>
                <c:pt idx="25">
                  <c:v>3</c:v>
                </c:pt>
                <c:pt idx="26">
                  <c:v>3.3103448275862069</c:v>
                </c:pt>
                <c:pt idx="27">
                  <c:v>2.7586206896551726</c:v>
                </c:pt>
                <c:pt idx="28">
                  <c:v>3.4137931034482758</c:v>
                </c:pt>
                <c:pt idx="29">
                  <c:v>3.0689655172413794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3C-453E-472A-BFE4-9FC7D04E80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0667087"/>
        <c:axId val="219293615"/>
      </c:barChart>
      <c:catAx>
        <c:axId val="21066708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9293615"/>
        <c:crosses val="autoZero"/>
        <c:auto val="1"/>
        <c:lblAlgn val="ctr"/>
        <c:lblOffset val="100"/>
        <c:noMultiLvlLbl val="0"/>
      </c:catAx>
      <c:valAx>
        <c:axId val="21929361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066708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DB1C7F-2AE7-46D8-ABAB-37738448B499}" type="doc">
      <dgm:prSet loTypeId="urn:microsoft.com/office/officeart/2005/8/layout/radial3" loCatId="cycle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AE104C1-477E-4DD4-9696-6FFD1C8699B2}">
      <dgm:prSet phldrT="[Text]" custT="1"/>
      <dgm:spPr>
        <a:gradFill rotWithShape="0">
          <a:gsLst>
            <a:gs pos="0">
              <a:srgbClr val="FFE5C9"/>
            </a:gs>
            <a:gs pos="69000">
              <a:srgbClr val="F9AF41"/>
            </a:gs>
            <a:gs pos="100000">
              <a:srgbClr val="FA8300"/>
            </a:gs>
          </a:gsLst>
          <a:path path="circle">
            <a:fillToRect l="50000" t="50000" r="50000" b="50000"/>
          </a:path>
        </a:gradFill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2400" b="1" dirty="0" smtClean="0">
              <a:latin typeface="Arial" pitchFamily="34" charset="0"/>
              <a:cs typeface="Arial" pitchFamily="34" charset="0"/>
            </a:rPr>
            <a:t>In-Class Quizzes with Student Responsive System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2400" b="0" dirty="0" smtClean="0">
              <a:latin typeface="Arial" pitchFamily="34" charset="0"/>
              <a:cs typeface="Arial" pitchFamily="34" charset="0"/>
            </a:rPr>
            <a:t>To review students’ preparation</a:t>
          </a:r>
          <a:endParaRPr lang="en-US" sz="2400" b="0" dirty="0">
            <a:latin typeface="Arial" pitchFamily="34" charset="0"/>
            <a:cs typeface="Arial" pitchFamily="34" charset="0"/>
          </a:endParaRPr>
        </a:p>
      </dgm:t>
    </dgm:pt>
    <dgm:pt modelId="{E66D1E15-7E02-47D1-B07D-1BE344848A9E}" type="parTrans" cxnId="{43C00A62-1607-4431-A62D-F6AE0AF7FDEC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/>
        </a:p>
      </dgm:t>
    </dgm:pt>
    <dgm:pt modelId="{92B4F7C6-10FE-46A6-94E0-12C09B4E3FB2}" type="sibTrans" cxnId="{43C00A62-1607-4431-A62D-F6AE0AF7FDEC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/>
        </a:p>
      </dgm:t>
    </dgm:pt>
    <dgm:pt modelId="{62AC1435-54C8-46C1-857F-3CBB31E1A0CC}">
      <dgm:prSet phldrT="[Text]" custT="1"/>
      <dgm:spPr>
        <a:gradFill rotWithShape="0">
          <a:gsLst>
            <a:gs pos="0">
              <a:srgbClr val="FFE5C9"/>
            </a:gs>
            <a:gs pos="69000">
              <a:srgbClr val="F9AF41"/>
            </a:gs>
            <a:gs pos="100000">
              <a:srgbClr val="FA8300"/>
            </a:gs>
          </a:gsLst>
          <a:path path="circle">
            <a:fillToRect l="50000" t="50000" r="50000" b="50000"/>
          </a:path>
        </a:gradFill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2400" b="1" dirty="0" smtClean="0">
              <a:latin typeface="Arial" pitchFamily="34" charset="0"/>
              <a:cs typeface="Arial" pitchFamily="34" charset="0"/>
            </a:rPr>
            <a:t>Vocabulary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2400" b="1" dirty="0" smtClean="0">
              <a:latin typeface="Arial" pitchFamily="34" charset="0"/>
              <a:cs typeface="Arial" pitchFamily="34" charset="0"/>
            </a:rPr>
            <a:t>Crossword 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2400" b="1" dirty="0" smtClean="0">
              <a:latin typeface="Arial" pitchFamily="34" charset="0"/>
              <a:cs typeface="Arial" pitchFamily="34" charset="0"/>
            </a:rPr>
            <a:t>Puzzle 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2400" b="0" dirty="0" smtClean="0">
              <a:latin typeface="Arial" pitchFamily="34" charset="0"/>
              <a:cs typeface="Arial" pitchFamily="34" charset="0"/>
            </a:rPr>
            <a:t>To distinguish between vocabulary and concepts</a:t>
          </a:r>
          <a:endParaRPr lang="en-US" sz="2400" b="0" dirty="0" smtClean="0">
            <a:latin typeface="Arial" pitchFamily="34" charset="0"/>
            <a:cs typeface="Arial" pitchFamily="34" charset="0"/>
          </a:endParaRPr>
        </a:p>
      </dgm:t>
    </dgm:pt>
    <dgm:pt modelId="{3E8B883C-1AA5-4FB1-B8FB-9D7B918444CC}" type="parTrans" cxnId="{6439DBCB-33ED-4377-AE37-C4490FC8413F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/>
        </a:p>
      </dgm:t>
    </dgm:pt>
    <dgm:pt modelId="{5D995542-A3FC-4379-86D9-637A56CE1EF0}" type="sibTrans" cxnId="{6439DBCB-33ED-4377-AE37-C4490FC8413F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/>
        </a:p>
      </dgm:t>
    </dgm:pt>
    <dgm:pt modelId="{3D441E7E-0A4F-4605-AD73-CB86B400768F}">
      <dgm:prSet phldrT="[Text]" custT="1"/>
      <dgm:spPr>
        <a:gradFill rotWithShape="0">
          <a:gsLst>
            <a:gs pos="0">
              <a:srgbClr val="FFE5C9"/>
            </a:gs>
            <a:gs pos="69000">
              <a:srgbClr val="F9AF41"/>
            </a:gs>
            <a:gs pos="100000">
              <a:srgbClr val="FA8300"/>
            </a:gs>
          </a:gsLst>
          <a:path path="circle">
            <a:fillToRect l="50000" t="50000" r="50000" b="50000"/>
          </a:path>
        </a:gradFill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2400" b="1" dirty="0" smtClean="0">
              <a:latin typeface="Arial" panose="020B0604020202020204" pitchFamily="34" charset="0"/>
              <a:cs typeface="Arial" panose="020B0604020202020204" pitchFamily="34" charset="0"/>
            </a:rPr>
            <a:t>Sample 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2400" b="1" dirty="0" smtClean="0">
              <a:latin typeface="Arial" panose="020B0604020202020204" pitchFamily="34" charset="0"/>
              <a:cs typeface="Arial" panose="020B0604020202020204" pitchFamily="34" charset="0"/>
            </a:rPr>
            <a:t>Questions on all Blooms Level for Each Concept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2400" b="0" dirty="0" smtClean="0">
              <a:latin typeface="Arial" panose="020B0604020202020204" pitchFamily="34" charset="0"/>
              <a:cs typeface="Arial" panose="020B0604020202020204" pitchFamily="34" charset="0"/>
            </a:rPr>
            <a:t>For practice and metacognition</a:t>
          </a:r>
          <a:endParaRPr lang="en-US" sz="2400" b="0" dirty="0">
            <a:latin typeface="Arial" pitchFamily="34" charset="0"/>
            <a:cs typeface="Arial" pitchFamily="34" charset="0"/>
          </a:endParaRPr>
        </a:p>
      </dgm:t>
    </dgm:pt>
    <dgm:pt modelId="{6B99EFE7-D574-4F3B-82BF-BC11C6C1C9C5}" type="parTrans" cxnId="{9EEF2BCB-A998-4C9E-8993-BCACDCB378D7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/>
        </a:p>
      </dgm:t>
    </dgm:pt>
    <dgm:pt modelId="{592C060D-E513-453A-A5F8-A146089E4F46}" type="sibTrans" cxnId="{9EEF2BCB-A998-4C9E-8993-BCACDCB378D7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/>
        </a:p>
      </dgm:t>
    </dgm:pt>
    <dgm:pt modelId="{9BF4F070-CC6C-435E-BC28-FF49885A12BD}">
      <dgm:prSet phldrT="[Text]" custT="1"/>
      <dgm:spPr>
        <a:gradFill rotWithShape="0">
          <a:gsLst>
            <a:gs pos="0">
              <a:srgbClr val="FFE5C9"/>
            </a:gs>
            <a:gs pos="69000">
              <a:srgbClr val="F9AF41"/>
            </a:gs>
            <a:gs pos="100000">
              <a:srgbClr val="FA8300"/>
            </a:gs>
          </a:gsLst>
          <a:path path="circle">
            <a:fillToRect l="50000" t="50000" r="50000" b="50000"/>
          </a:path>
        </a:gradFill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2400" b="1" dirty="0" smtClean="0">
              <a:latin typeface="Arial" pitchFamily="34" charset="0"/>
              <a:cs typeface="Arial" pitchFamily="34" charset="0"/>
            </a:rPr>
            <a:t>Student Exam Questions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2400" b="0" dirty="0" smtClean="0">
              <a:latin typeface="Arial" pitchFamily="34" charset="0"/>
              <a:cs typeface="Arial" pitchFamily="34" charset="0"/>
            </a:rPr>
            <a:t>For practice</a:t>
          </a:r>
          <a:endParaRPr lang="en-US" sz="2400" b="0" dirty="0">
            <a:latin typeface="Arial" pitchFamily="34" charset="0"/>
            <a:cs typeface="Arial" pitchFamily="34" charset="0"/>
          </a:endParaRPr>
        </a:p>
      </dgm:t>
    </dgm:pt>
    <dgm:pt modelId="{E8650A0E-C1A8-49CA-9FD3-7FF8C5B802E1}" type="parTrans" cxnId="{465B661D-0FB7-4EF8-AE03-824774F49F6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/>
        </a:p>
      </dgm:t>
    </dgm:pt>
    <dgm:pt modelId="{A38BC82A-AF5F-4ABF-9591-6C189C1F77D3}" type="sibTrans" cxnId="{465B661D-0FB7-4EF8-AE03-824774F49F6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/>
        </a:p>
      </dgm:t>
    </dgm:pt>
    <dgm:pt modelId="{CC718D16-8225-4E3D-BB4C-DC764890D518}">
      <dgm:prSet phldrT="[Text]" custT="1"/>
      <dgm:spPr>
        <a:gradFill rotWithShape="0">
          <a:gsLst>
            <a:gs pos="0">
              <a:srgbClr val="FFE5C9"/>
            </a:gs>
            <a:gs pos="69000">
              <a:srgbClr val="F9AF41"/>
            </a:gs>
            <a:gs pos="100000">
              <a:srgbClr val="FA8300"/>
            </a:gs>
          </a:gsLst>
          <a:path path="circle">
            <a:fillToRect l="50000" t="50000" r="50000" b="50000"/>
          </a:path>
        </a:gradFill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2400" b="1" dirty="0" smtClean="0">
              <a:latin typeface="Arial" pitchFamily="34" charset="0"/>
              <a:cs typeface="Arial" pitchFamily="34" charset="0"/>
            </a:rPr>
            <a:t>Games</a:t>
          </a:r>
          <a:r>
            <a:rPr lang="en-US" sz="2400" b="1" baseline="0" dirty="0" smtClean="0">
              <a:latin typeface="Arial" pitchFamily="34" charset="0"/>
              <a:cs typeface="Arial" pitchFamily="34" charset="0"/>
            </a:rPr>
            <a:t> for Organic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2400" b="1" baseline="0" dirty="0" smtClean="0">
              <a:latin typeface="Arial" pitchFamily="34" charset="0"/>
              <a:cs typeface="Arial" pitchFamily="34" charset="0"/>
            </a:rPr>
            <a:t>Chemistry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2400" b="0" dirty="0" smtClean="0">
              <a:latin typeface="Arial" pitchFamily="34" charset="0"/>
              <a:cs typeface="Arial" pitchFamily="34" charset="0"/>
            </a:rPr>
            <a:t>For practice</a:t>
          </a:r>
          <a:endParaRPr lang="en-US" sz="2400" b="0" dirty="0" smtClean="0">
            <a:latin typeface="Arial" pitchFamily="34" charset="0"/>
            <a:cs typeface="Arial" pitchFamily="34" charset="0"/>
          </a:endParaRPr>
        </a:p>
      </dgm:t>
    </dgm:pt>
    <dgm:pt modelId="{AE24175B-5192-4047-86E0-1C03B1BF75E1}" type="parTrans" cxnId="{F3C8E22C-A6DB-45BC-82D6-5AF9F498C354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/>
        </a:p>
      </dgm:t>
    </dgm:pt>
    <dgm:pt modelId="{0FDB04E1-5C1F-43E0-8F0C-05BB265089A6}" type="sibTrans" cxnId="{F3C8E22C-A6DB-45BC-82D6-5AF9F498C354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/>
        </a:p>
      </dgm:t>
    </dgm:pt>
    <dgm:pt modelId="{DAED7667-25E8-40FF-90FB-E0B1D29B955B}">
      <dgm:prSet custT="1"/>
      <dgm:spPr>
        <a:gradFill rotWithShape="0">
          <a:gsLst>
            <a:gs pos="0">
              <a:srgbClr val="FFE5C9"/>
            </a:gs>
            <a:gs pos="69000">
              <a:srgbClr val="F9AF41"/>
            </a:gs>
            <a:gs pos="100000">
              <a:srgbClr val="FA8300"/>
            </a:gs>
          </a:gsLst>
          <a:path path="circle">
            <a:fillToRect l="50000" t="50000" r="50000" b="50000"/>
          </a:path>
        </a:gradFill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2400" b="1" dirty="0" smtClean="0">
              <a:latin typeface="Arial" pitchFamily="34" charset="0"/>
              <a:cs typeface="Arial" pitchFamily="34" charset="0"/>
            </a:rPr>
            <a:t>Supplemental Instruction by TA</a:t>
          </a:r>
          <a:endParaRPr lang="en-US" sz="2400" b="1" baseline="0" dirty="0" smtClean="0">
            <a:latin typeface="Arial" pitchFamily="34" charset="0"/>
            <a:cs typeface="Arial" pitchFamily="34" charset="0"/>
          </a:endParaRP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2400" b="0" dirty="0" smtClean="0">
              <a:latin typeface="Arial" pitchFamily="34" charset="0"/>
              <a:cs typeface="Arial" pitchFamily="34" charset="0"/>
            </a:rPr>
            <a:t>For practice</a:t>
          </a:r>
          <a:endParaRPr lang="en-US" sz="2400" b="0" dirty="0">
            <a:latin typeface="Arial" pitchFamily="34" charset="0"/>
            <a:cs typeface="Arial" pitchFamily="34" charset="0"/>
          </a:endParaRPr>
        </a:p>
      </dgm:t>
    </dgm:pt>
    <dgm:pt modelId="{1FE52266-5F1E-4CC1-BC35-48410ABEBF08}" type="parTrans" cxnId="{BEAD5133-3684-42C4-82CA-0DAEF4465167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/>
        </a:p>
      </dgm:t>
    </dgm:pt>
    <dgm:pt modelId="{139DCA73-40E8-469F-94F2-5E9FDFB68452}" type="sibTrans" cxnId="{BEAD5133-3684-42C4-82CA-0DAEF4465167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/>
        </a:p>
      </dgm:t>
    </dgm:pt>
    <dgm:pt modelId="{C4C13C99-0883-491E-997A-695709B1DD1E}">
      <dgm:prSet phldrT="[Text]" custT="1"/>
      <dgm:spPr>
        <a:gradFill rotWithShape="0">
          <a:gsLst>
            <a:gs pos="0">
              <a:srgbClr val="FFE5C9"/>
            </a:gs>
            <a:gs pos="69000">
              <a:srgbClr val="F9AF41"/>
            </a:gs>
            <a:gs pos="100000">
              <a:srgbClr val="FA8300"/>
            </a:gs>
          </a:gsLst>
          <a:path path="circle">
            <a:fillToRect l="50000" t="50000" r="50000" b="50000"/>
          </a:path>
        </a:gradFill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2400" b="1" dirty="0" smtClean="0">
              <a:latin typeface="Arial" pitchFamily="34" charset="0"/>
              <a:cs typeface="Arial" pitchFamily="34" charset="0"/>
            </a:rPr>
            <a:t>Skills Videos and Mini-Lecture Videos 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2400" b="0" dirty="0" smtClean="0">
              <a:latin typeface="Arial" pitchFamily="34" charset="0"/>
              <a:cs typeface="Arial" pitchFamily="34" charset="0"/>
            </a:rPr>
            <a:t>For class preparation</a:t>
          </a:r>
          <a:endParaRPr lang="en-US" sz="2400" b="0" dirty="0">
            <a:latin typeface="Arial" pitchFamily="34" charset="0"/>
            <a:cs typeface="Arial" pitchFamily="34" charset="0"/>
          </a:endParaRPr>
        </a:p>
      </dgm:t>
    </dgm:pt>
    <dgm:pt modelId="{CE3BA878-C4B4-49EA-8632-C07CA2AB34F2}" type="sibTrans" cxnId="{0AEE58F6-FEAD-4B8F-BF6A-ABC31A12A95C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/>
        </a:p>
      </dgm:t>
    </dgm:pt>
    <dgm:pt modelId="{80A2D9FA-79B8-454A-AD18-B38497164444}" type="parTrans" cxnId="{0AEE58F6-FEAD-4B8F-BF6A-ABC31A12A95C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/>
        </a:p>
      </dgm:t>
    </dgm:pt>
    <dgm:pt modelId="{0016C85B-647F-4DD2-B963-2799ED9827E7}">
      <dgm:prSet phldrT="[Text]" custT="1"/>
      <dgm:spPr>
        <a:gradFill flip="none" rotWithShape="1">
          <a:gsLst>
            <a:gs pos="0">
              <a:srgbClr val="FFE5C9"/>
            </a:gs>
            <a:gs pos="69000">
              <a:srgbClr val="F9AF41"/>
            </a:gs>
            <a:gs pos="100000">
              <a:srgbClr val="FA8300"/>
            </a:gs>
          </a:gsLst>
          <a:path path="circle">
            <a:fillToRect l="50000" t="50000" r="50000" b="50000"/>
          </a:path>
          <a:tileRect/>
        </a:gradFill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 sz="19900" dirty="0"/>
        </a:p>
      </dgm:t>
    </dgm:pt>
    <dgm:pt modelId="{CD0710F3-5064-4747-8C38-041E185E99E3}" type="parTrans" cxnId="{202B8DDB-74D8-4EF9-AA98-8EB23AA65894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/>
        </a:p>
      </dgm:t>
    </dgm:pt>
    <dgm:pt modelId="{968ACF63-6ED3-488E-B277-79DE219C9D06}" type="sibTrans" cxnId="{202B8DDB-74D8-4EF9-AA98-8EB23AA65894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/>
        </a:p>
      </dgm:t>
    </dgm:pt>
    <dgm:pt modelId="{2CEFB689-9221-4B00-8598-F541F291E064}">
      <dgm:prSet custT="1"/>
      <dgm:spPr>
        <a:gradFill rotWithShape="0">
          <a:gsLst>
            <a:gs pos="0">
              <a:srgbClr val="FFE5C9"/>
            </a:gs>
            <a:gs pos="69000">
              <a:srgbClr val="F9AF41"/>
            </a:gs>
            <a:gs pos="100000">
              <a:srgbClr val="FA8300"/>
            </a:gs>
          </a:gsLst>
          <a:path path="circle">
            <a:fillToRect l="50000" t="50000" r="50000" b="50000"/>
          </a:path>
        </a:gradFill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2400" b="1" dirty="0" smtClean="0">
              <a:latin typeface="Arial" pitchFamily="34" charset="0"/>
              <a:cs typeface="Arial" pitchFamily="34" charset="0"/>
            </a:rPr>
            <a:t>Exam Wrappers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2400" b="0" dirty="0" smtClean="0">
              <a:latin typeface="Arial" pitchFamily="34" charset="0"/>
              <a:cs typeface="Arial" pitchFamily="34" charset="0"/>
            </a:rPr>
            <a:t>For metacognition, teaching better study habits</a:t>
          </a:r>
          <a:endParaRPr lang="en-US" sz="2400" b="0" dirty="0">
            <a:latin typeface="Arial" pitchFamily="34" charset="0"/>
            <a:cs typeface="Arial" pitchFamily="34" charset="0"/>
          </a:endParaRPr>
        </a:p>
      </dgm:t>
    </dgm:pt>
    <dgm:pt modelId="{12D3875C-6EF2-4F96-86D0-8341F5C4873F}" type="parTrans" cxnId="{043239D5-621A-4729-9EBF-2151EE6F97F9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/>
        </a:p>
      </dgm:t>
    </dgm:pt>
    <dgm:pt modelId="{F79F0506-A110-4F79-AD0C-C03EDD905EA5}" type="sibTrans" cxnId="{043239D5-621A-4729-9EBF-2151EE6F97F9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/>
        </a:p>
      </dgm:t>
    </dgm:pt>
    <dgm:pt modelId="{79466985-F353-4C02-A3F8-0B40166805D3}">
      <dgm:prSet phldrT="[Text]" custT="1"/>
      <dgm:spPr>
        <a:gradFill rotWithShape="0">
          <a:gsLst>
            <a:gs pos="0">
              <a:srgbClr val="FFE5C9"/>
            </a:gs>
            <a:gs pos="69000">
              <a:srgbClr val="F9AF41"/>
            </a:gs>
            <a:gs pos="100000">
              <a:srgbClr val="FA8300"/>
            </a:gs>
          </a:gsLst>
          <a:path path="circle">
            <a:fillToRect l="50000" t="50000" r="50000" b="50000"/>
          </a:path>
        </a:gradFill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2400" b="1" dirty="0" smtClean="0">
              <a:latin typeface="Arial" pitchFamily="34" charset="0"/>
              <a:cs typeface="Arial" pitchFamily="34" charset="0"/>
            </a:rPr>
            <a:t>Textbook 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2400" b="0" dirty="0" smtClean="0">
              <a:latin typeface="Arial" pitchFamily="34" charset="0"/>
              <a:cs typeface="Arial" pitchFamily="34" charset="0"/>
            </a:rPr>
            <a:t>For class preparation</a:t>
          </a:r>
          <a:endParaRPr lang="en-US" sz="2400" b="0" dirty="0">
            <a:latin typeface="Arial" pitchFamily="34" charset="0"/>
            <a:cs typeface="Arial" pitchFamily="34" charset="0"/>
          </a:endParaRPr>
        </a:p>
      </dgm:t>
    </dgm:pt>
    <dgm:pt modelId="{CA2FD9F0-B536-4F90-BF33-341F42AB8E0F}" type="parTrans" cxnId="{EC6338A6-C3F0-4456-87A8-E74FAA9B1E33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/>
        </a:p>
      </dgm:t>
    </dgm:pt>
    <dgm:pt modelId="{6FBE6FA9-1614-4C86-938A-C4A598D2DB06}" type="sibTrans" cxnId="{EC6338A6-C3F0-4456-87A8-E74FAA9B1E33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/>
        </a:p>
      </dgm:t>
    </dgm:pt>
    <dgm:pt modelId="{3C6D7D88-A2E9-4F84-BCCC-B11C59F7C894}">
      <dgm:prSet phldrT="[Text]" custT="1"/>
      <dgm:spPr>
        <a:gradFill rotWithShape="0">
          <a:gsLst>
            <a:gs pos="0">
              <a:srgbClr val="FFE5C9"/>
            </a:gs>
            <a:gs pos="69000">
              <a:srgbClr val="F9AF41"/>
            </a:gs>
            <a:gs pos="100000">
              <a:srgbClr val="FA8300"/>
            </a:gs>
          </a:gsLst>
          <a:path path="circle">
            <a:fillToRect l="50000" t="50000" r="50000" b="50000"/>
          </a:path>
        </a:gradFill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2400" b="1" dirty="0" smtClean="0">
              <a:latin typeface="Arial" pitchFamily="34" charset="0"/>
              <a:cs typeface="Arial" pitchFamily="34" charset="0"/>
            </a:rPr>
            <a:t>Group Work with POGIL and 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2400" b="1" dirty="0" smtClean="0">
              <a:latin typeface="Arial" pitchFamily="34" charset="0"/>
              <a:cs typeface="Arial" pitchFamily="34" charset="0"/>
            </a:rPr>
            <a:t>Daily-Life 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2400" b="1" dirty="0" smtClean="0">
              <a:latin typeface="Arial" pitchFamily="34" charset="0"/>
              <a:cs typeface="Arial" pitchFamily="34" charset="0"/>
            </a:rPr>
            <a:t>Worksheets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2400" b="0" dirty="0" smtClean="0">
              <a:latin typeface="Arial" pitchFamily="34" charset="0"/>
              <a:cs typeface="Arial" pitchFamily="34" charset="0"/>
            </a:rPr>
            <a:t>In class</a:t>
          </a:r>
          <a:endParaRPr lang="en-US" sz="2400" b="0" dirty="0">
            <a:latin typeface="Arial" pitchFamily="34" charset="0"/>
            <a:cs typeface="Arial" pitchFamily="34" charset="0"/>
          </a:endParaRPr>
        </a:p>
      </dgm:t>
    </dgm:pt>
    <dgm:pt modelId="{18FC62CF-7BC1-47ED-9D33-952EBE097A99}" type="sibTrans" cxnId="{41250241-E082-4CC9-86BE-6FA6E00FC089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/>
        </a:p>
      </dgm:t>
    </dgm:pt>
    <dgm:pt modelId="{5BF78202-9B4E-4D96-B744-72DF37A0C5FE}" type="parTrans" cxnId="{41250241-E082-4CC9-86BE-6FA6E00FC089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/>
        </a:p>
      </dgm:t>
    </dgm:pt>
    <dgm:pt modelId="{92E579A7-2959-4793-B38E-4318AF21B533}">
      <dgm:prSet phldrT="[Text]" custT="1"/>
      <dgm:spPr>
        <a:gradFill rotWithShape="0">
          <a:gsLst>
            <a:gs pos="0">
              <a:srgbClr val="FFE5C9"/>
            </a:gs>
            <a:gs pos="69000">
              <a:srgbClr val="F9AF41"/>
            </a:gs>
            <a:gs pos="100000">
              <a:srgbClr val="FA8300"/>
            </a:gs>
          </a:gsLst>
          <a:path path="circle">
            <a:fillToRect l="50000" t="50000" r="50000" b="50000"/>
          </a:path>
        </a:gradFill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2400" b="1" dirty="0" smtClean="0">
              <a:latin typeface="Arial" pitchFamily="34" charset="0"/>
              <a:cs typeface="Arial" pitchFamily="34" charset="0"/>
            </a:rPr>
            <a:t>Online Homework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2400" b="1" dirty="0" smtClean="0">
              <a:latin typeface="Arial" pitchFamily="34" charset="0"/>
              <a:cs typeface="Arial" pitchFamily="34" charset="0"/>
            </a:rPr>
            <a:t>Including Adaptive Online Homework </a:t>
          </a:r>
          <a:r>
            <a:rPr lang="en-US" sz="2400" b="0" dirty="0" err="1" smtClean="0">
              <a:latin typeface="Arial" pitchFamily="34" charset="0"/>
              <a:cs typeface="Arial" pitchFamily="34" charset="0"/>
            </a:rPr>
            <a:t>Homework</a:t>
          </a:r>
          <a:r>
            <a:rPr lang="en-US" sz="2400" b="0" dirty="0" smtClean="0">
              <a:latin typeface="Arial" pitchFamily="34" charset="0"/>
              <a:cs typeface="Arial" pitchFamily="34" charset="0"/>
            </a:rPr>
            <a:t> and additional 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2400" b="0" dirty="0" smtClean="0">
              <a:latin typeface="Arial" pitchFamily="34" charset="0"/>
              <a:cs typeface="Arial" pitchFamily="34" charset="0"/>
            </a:rPr>
            <a:t>practice</a:t>
          </a:r>
          <a:endParaRPr lang="en-US" sz="2400" b="0" dirty="0">
            <a:latin typeface="Arial" pitchFamily="34" charset="0"/>
            <a:cs typeface="Arial" pitchFamily="34" charset="0"/>
          </a:endParaRPr>
        </a:p>
      </dgm:t>
    </dgm:pt>
    <dgm:pt modelId="{5895ADAD-DF24-4EDD-9632-04E75585AB97}" type="parTrans" cxnId="{79B17DAA-1BF7-4F03-9558-AB448F279A91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/>
        </a:p>
      </dgm:t>
    </dgm:pt>
    <dgm:pt modelId="{7B01A81E-C458-45A3-9CBC-2AC5FDA612B2}" type="sibTrans" cxnId="{79B17DAA-1BF7-4F03-9558-AB448F279A91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/>
        </a:p>
      </dgm:t>
    </dgm:pt>
    <dgm:pt modelId="{B03A0AD2-9FD3-42DB-93E7-F35C0F6643DB}">
      <dgm:prSet phldrT="[Text]" custT="1"/>
      <dgm:spPr>
        <a:gradFill rotWithShape="0">
          <a:gsLst>
            <a:gs pos="0">
              <a:srgbClr val="FFE5C9"/>
            </a:gs>
            <a:gs pos="69000">
              <a:srgbClr val="F9AF41"/>
            </a:gs>
            <a:gs pos="100000">
              <a:srgbClr val="FA8300"/>
            </a:gs>
          </a:gsLst>
          <a:path path="circle">
            <a:fillToRect l="50000" t="50000" r="50000" b="50000"/>
          </a:path>
        </a:gradFill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2400" b="1" dirty="0" smtClean="0">
              <a:latin typeface="Arial" pitchFamily="34" charset="0"/>
              <a:cs typeface="Arial" pitchFamily="34" charset="0"/>
            </a:rPr>
            <a:t>Active Learning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2400" b="0" dirty="0" smtClean="0">
              <a:latin typeface="Arial" pitchFamily="34" charset="0"/>
              <a:cs typeface="Arial" pitchFamily="34" charset="0"/>
            </a:rPr>
            <a:t>No lecture in class;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n-US" sz="2400" b="0" dirty="0" smtClean="0">
              <a:latin typeface="Arial" pitchFamily="34" charset="0"/>
              <a:cs typeface="Arial" pitchFamily="34" charset="0"/>
            </a:rPr>
            <a:t>order based on concept map</a:t>
          </a:r>
          <a:endParaRPr lang="en-US" sz="2400" b="0" dirty="0" smtClean="0">
            <a:latin typeface="Arial" pitchFamily="34" charset="0"/>
            <a:cs typeface="Arial" pitchFamily="34" charset="0"/>
          </a:endParaRPr>
        </a:p>
      </dgm:t>
    </dgm:pt>
    <dgm:pt modelId="{AF917F6F-3ADD-426D-BEE4-59922A7CA6DD}" type="sibTrans" cxnId="{A17CE755-98D4-42D4-879B-CA4F080C880B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/>
        </a:p>
      </dgm:t>
    </dgm:pt>
    <dgm:pt modelId="{B094D089-5B3C-44B0-97A8-06D74D66AC21}" type="parTrans" cxnId="{A17CE755-98D4-42D4-879B-CA4F080C880B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n-US"/>
        </a:p>
      </dgm:t>
    </dgm:pt>
    <dgm:pt modelId="{0269F080-6F2E-4396-BE6E-75E00BB894A3}" type="pres">
      <dgm:prSet presAssocID="{3ADB1C7F-2AE7-46D8-ABAB-37738448B499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2DB5763-C43A-4512-9502-D4AA481CBC71}" type="pres">
      <dgm:prSet presAssocID="{3ADB1C7F-2AE7-46D8-ABAB-37738448B499}" presName="radial" presStyleCnt="0">
        <dgm:presLayoutVars>
          <dgm:animLvl val="ctr"/>
        </dgm:presLayoutVars>
      </dgm:prSet>
      <dgm:spPr/>
      <dgm:t>
        <a:bodyPr/>
        <a:lstStyle/>
        <a:p>
          <a:endParaRPr lang="en-US"/>
        </a:p>
      </dgm:t>
    </dgm:pt>
    <dgm:pt modelId="{ACCA3B5F-7625-40B6-A999-75E483D529CC}" type="pres">
      <dgm:prSet presAssocID="{0016C85B-647F-4DD2-B963-2799ED9827E7}" presName="centerShape" presStyleLbl="vennNode1" presStyleIdx="0" presStyleCnt="13" custScaleX="115909" custScaleY="115909"/>
      <dgm:spPr/>
      <dgm:t>
        <a:bodyPr/>
        <a:lstStyle/>
        <a:p>
          <a:endParaRPr lang="en-US"/>
        </a:p>
      </dgm:t>
    </dgm:pt>
    <dgm:pt modelId="{8723321A-032D-4BC9-8E1D-26A3C3F21275}" type="pres">
      <dgm:prSet presAssocID="{B03A0AD2-9FD3-42DB-93E7-F35C0F6643DB}" presName="node" presStyleLbl="vennNode1" presStyleIdx="1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15C349-5B98-4F8E-822E-F7C54FD81019}" type="pres">
      <dgm:prSet presAssocID="{79466985-F353-4C02-A3F8-0B40166805D3}" presName="node" presStyleLbl="vennNode1" presStyleIdx="2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D5F507-5EBF-42C1-92B5-0F0AE8ED43F2}" type="pres">
      <dgm:prSet presAssocID="{C4C13C99-0883-491E-997A-695709B1DD1E}" presName="node" presStyleLbl="vennNode1" presStyleIdx="3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572E6D-1B74-49FC-A292-240669B4D6B1}" type="pres">
      <dgm:prSet presAssocID="{8AE104C1-477E-4DD4-9696-6FFD1C8699B2}" presName="node" presStyleLbl="vennNode1" presStyleIdx="4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38A4A2-3352-43CD-BC3E-DF64F7ACEF00}" type="pres">
      <dgm:prSet presAssocID="{3C6D7D88-A2E9-4F84-BCCC-B11C59F7C894}" presName="node" presStyleLbl="vennNode1" presStyleIdx="5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3AE605-60E0-4EB2-A59B-AD87CAAF340D}" type="pres">
      <dgm:prSet presAssocID="{92E579A7-2959-4793-B38E-4318AF21B533}" presName="node" presStyleLbl="vennNode1" presStyleIdx="6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4814FE-C0CA-4A1A-9AE8-A1EF52F8F121}" type="pres">
      <dgm:prSet presAssocID="{62AC1435-54C8-46C1-857F-3CBB31E1A0CC}" presName="node" presStyleLbl="vennNode1" presStyleIdx="7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84BDDC3-2C57-4685-B12C-56CBF7F5109D}" type="pres">
      <dgm:prSet presAssocID="{3D441E7E-0A4F-4605-AD73-CB86B400768F}" presName="node" presStyleLbl="vennNode1" presStyleIdx="8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BDB30A-6739-459D-9C2B-7D6027E7E1AD}" type="pres">
      <dgm:prSet presAssocID="{9BF4F070-CC6C-435E-BC28-FF49885A12BD}" presName="node" presStyleLbl="vennNode1" presStyleIdx="9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4C518DF-BD04-4F49-ADB9-B51AE943C388}" type="pres">
      <dgm:prSet presAssocID="{CC718D16-8225-4E3D-BB4C-DC764890D518}" presName="node" presStyleLbl="vennNode1" presStyleIdx="10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633FD8-BCC0-4AC9-846E-30C8BB52E20B}" type="pres">
      <dgm:prSet presAssocID="{DAED7667-25E8-40FF-90FB-E0B1D29B955B}" presName="node" presStyleLbl="vennNode1" presStyleIdx="11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5A724B-B655-4183-B285-6D3079A06C4D}" type="pres">
      <dgm:prSet presAssocID="{2CEFB689-9221-4B00-8598-F541F291E064}" presName="node" presStyleLbl="vennNode1" presStyleIdx="12" presStyleCnt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EAD5133-3684-42C4-82CA-0DAEF4465167}" srcId="{0016C85B-647F-4DD2-B963-2799ED9827E7}" destId="{DAED7667-25E8-40FF-90FB-E0B1D29B955B}" srcOrd="10" destOrd="0" parTransId="{1FE52266-5F1E-4CC1-BC35-48410ABEBF08}" sibTransId="{139DCA73-40E8-469F-94F2-5E9FDFB68452}"/>
    <dgm:cxn modelId="{9EEF2BCB-A998-4C9E-8993-BCACDCB378D7}" srcId="{0016C85B-647F-4DD2-B963-2799ED9827E7}" destId="{3D441E7E-0A4F-4605-AD73-CB86B400768F}" srcOrd="7" destOrd="0" parTransId="{6B99EFE7-D574-4F3B-82BF-BC11C6C1C9C5}" sibTransId="{592C060D-E513-453A-A5F8-A146089E4F46}"/>
    <dgm:cxn modelId="{0AEE58F6-FEAD-4B8F-BF6A-ABC31A12A95C}" srcId="{0016C85B-647F-4DD2-B963-2799ED9827E7}" destId="{C4C13C99-0883-491E-997A-695709B1DD1E}" srcOrd="2" destOrd="0" parTransId="{80A2D9FA-79B8-454A-AD18-B38497164444}" sibTransId="{CE3BA878-C4B4-49EA-8632-C07CA2AB34F2}"/>
    <dgm:cxn modelId="{43C00A62-1607-4431-A62D-F6AE0AF7FDEC}" srcId="{0016C85B-647F-4DD2-B963-2799ED9827E7}" destId="{8AE104C1-477E-4DD4-9696-6FFD1C8699B2}" srcOrd="3" destOrd="0" parTransId="{E66D1E15-7E02-47D1-B07D-1BE344848A9E}" sibTransId="{92B4F7C6-10FE-46A6-94E0-12C09B4E3FB2}"/>
    <dgm:cxn modelId="{EC6338A6-C3F0-4456-87A8-E74FAA9B1E33}" srcId="{0016C85B-647F-4DD2-B963-2799ED9827E7}" destId="{79466985-F353-4C02-A3F8-0B40166805D3}" srcOrd="1" destOrd="0" parTransId="{CA2FD9F0-B536-4F90-BF33-341F42AB8E0F}" sibTransId="{6FBE6FA9-1614-4C86-938A-C4A598D2DB06}"/>
    <dgm:cxn modelId="{043239D5-621A-4729-9EBF-2151EE6F97F9}" srcId="{0016C85B-647F-4DD2-B963-2799ED9827E7}" destId="{2CEFB689-9221-4B00-8598-F541F291E064}" srcOrd="11" destOrd="0" parTransId="{12D3875C-6EF2-4F96-86D0-8341F5C4873F}" sibTransId="{F79F0506-A110-4F79-AD0C-C03EDD905EA5}"/>
    <dgm:cxn modelId="{EBCD0C5F-8676-40D0-AC99-380542CEC7D6}" type="presOf" srcId="{0016C85B-647F-4DD2-B963-2799ED9827E7}" destId="{ACCA3B5F-7625-40B6-A999-75E483D529CC}" srcOrd="0" destOrd="0" presId="urn:microsoft.com/office/officeart/2005/8/layout/radial3"/>
    <dgm:cxn modelId="{5A43BAB8-A0EB-47A4-9F5D-4CB0DB0E70A3}" type="presOf" srcId="{62AC1435-54C8-46C1-857F-3CBB31E1A0CC}" destId="{244814FE-C0CA-4A1A-9AE8-A1EF52F8F121}" srcOrd="0" destOrd="0" presId="urn:microsoft.com/office/officeart/2005/8/layout/radial3"/>
    <dgm:cxn modelId="{C9C27C2D-DF6C-4E5C-B474-FD7AF8BDAC89}" type="presOf" srcId="{2CEFB689-9221-4B00-8598-F541F291E064}" destId="{DA5A724B-B655-4183-B285-6D3079A06C4D}" srcOrd="0" destOrd="0" presId="urn:microsoft.com/office/officeart/2005/8/layout/radial3"/>
    <dgm:cxn modelId="{14DB4A16-A851-453E-844D-0745BE00EA18}" type="presOf" srcId="{92E579A7-2959-4793-B38E-4318AF21B533}" destId="{3E3AE605-60E0-4EB2-A59B-AD87CAAF340D}" srcOrd="0" destOrd="0" presId="urn:microsoft.com/office/officeart/2005/8/layout/radial3"/>
    <dgm:cxn modelId="{BAE5F80D-7080-48AE-9275-C3DFA86EFC87}" type="presOf" srcId="{3ADB1C7F-2AE7-46D8-ABAB-37738448B499}" destId="{0269F080-6F2E-4396-BE6E-75E00BB894A3}" srcOrd="0" destOrd="0" presId="urn:microsoft.com/office/officeart/2005/8/layout/radial3"/>
    <dgm:cxn modelId="{465B661D-0FB7-4EF8-AE03-824774F49F65}" srcId="{0016C85B-647F-4DD2-B963-2799ED9827E7}" destId="{9BF4F070-CC6C-435E-BC28-FF49885A12BD}" srcOrd="8" destOrd="0" parTransId="{E8650A0E-C1A8-49CA-9FD3-7FF8C5B802E1}" sibTransId="{A38BC82A-AF5F-4ABF-9591-6C189C1F77D3}"/>
    <dgm:cxn modelId="{202B8DDB-74D8-4EF9-AA98-8EB23AA65894}" srcId="{3ADB1C7F-2AE7-46D8-ABAB-37738448B499}" destId="{0016C85B-647F-4DD2-B963-2799ED9827E7}" srcOrd="0" destOrd="0" parTransId="{CD0710F3-5064-4747-8C38-041E185E99E3}" sibTransId="{968ACF63-6ED3-488E-B277-79DE219C9D06}"/>
    <dgm:cxn modelId="{79B17DAA-1BF7-4F03-9558-AB448F279A91}" srcId="{0016C85B-647F-4DD2-B963-2799ED9827E7}" destId="{92E579A7-2959-4793-B38E-4318AF21B533}" srcOrd="5" destOrd="0" parTransId="{5895ADAD-DF24-4EDD-9632-04E75585AB97}" sibTransId="{7B01A81E-C458-45A3-9CBC-2AC5FDA612B2}"/>
    <dgm:cxn modelId="{76C2246B-CB57-463E-B47B-ABAA7C5016EC}" type="presOf" srcId="{3C6D7D88-A2E9-4F84-BCCC-B11C59F7C894}" destId="{FE38A4A2-3352-43CD-BC3E-DF64F7ACEF00}" srcOrd="0" destOrd="0" presId="urn:microsoft.com/office/officeart/2005/8/layout/radial3"/>
    <dgm:cxn modelId="{A929DDA7-A54C-4EA3-8C92-A35A0D795B79}" type="presOf" srcId="{B03A0AD2-9FD3-42DB-93E7-F35C0F6643DB}" destId="{8723321A-032D-4BC9-8E1D-26A3C3F21275}" srcOrd="0" destOrd="0" presId="urn:microsoft.com/office/officeart/2005/8/layout/radial3"/>
    <dgm:cxn modelId="{B0F73839-81BC-48AC-9364-CC767B9085C1}" type="presOf" srcId="{3D441E7E-0A4F-4605-AD73-CB86B400768F}" destId="{284BDDC3-2C57-4685-B12C-56CBF7F5109D}" srcOrd="0" destOrd="0" presId="urn:microsoft.com/office/officeart/2005/8/layout/radial3"/>
    <dgm:cxn modelId="{EE30F08F-3A87-4EB0-A4A7-53C3268B6622}" type="presOf" srcId="{DAED7667-25E8-40FF-90FB-E0B1D29B955B}" destId="{53633FD8-BCC0-4AC9-846E-30C8BB52E20B}" srcOrd="0" destOrd="0" presId="urn:microsoft.com/office/officeart/2005/8/layout/radial3"/>
    <dgm:cxn modelId="{C8B65C6A-450C-44D0-A968-EFB254116D53}" type="presOf" srcId="{9BF4F070-CC6C-435E-BC28-FF49885A12BD}" destId="{24BDB30A-6739-459D-9C2B-7D6027E7E1AD}" srcOrd="0" destOrd="0" presId="urn:microsoft.com/office/officeart/2005/8/layout/radial3"/>
    <dgm:cxn modelId="{A17CE755-98D4-42D4-879B-CA4F080C880B}" srcId="{0016C85B-647F-4DD2-B963-2799ED9827E7}" destId="{B03A0AD2-9FD3-42DB-93E7-F35C0F6643DB}" srcOrd="0" destOrd="0" parTransId="{B094D089-5B3C-44B0-97A8-06D74D66AC21}" sibTransId="{AF917F6F-3ADD-426D-BEE4-59922A7CA6DD}"/>
    <dgm:cxn modelId="{F3C8E22C-A6DB-45BC-82D6-5AF9F498C354}" srcId="{0016C85B-647F-4DD2-B963-2799ED9827E7}" destId="{CC718D16-8225-4E3D-BB4C-DC764890D518}" srcOrd="9" destOrd="0" parTransId="{AE24175B-5192-4047-86E0-1C03B1BF75E1}" sibTransId="{0FDB04E1-5C1F-43E0-8F0C-05BB265089A6}"/>
    <dgm:cxn modelId="{A3307020-98CD-4865-A0CE-A2A036833881}" type="presOf" srcId="{79466985-F353-4C02-A3F8-0B40166805D3}" destId="{B915C349-5B98-4F8E-822E-F7C54FD81019}" srcOrd="0" destOrd="0" presId="urn:microsoft.com/office/officeart/2005/8/layout/radial3"/>
    <dgm:cxn modelId="{41250241-E082-4CC9-86BE-6FA6E00FC089}" srcId="{0016C85B-647F-4DD2-B963-2799ED9827E7}" destId="{3C6D7D88-A2E9-4F84-BCCC-B11C59F7C894}" srcOrd="4" destOrd="0" parTransId="{5BF78202-9B4E-4D96-B744-72DF37A0C5FE}" sibTransId="{18FC62CF-7BC1-47ED-9D33-952EBE097A99}"/>
    <dgm:cxn modelId="{80091AAC-D2D5-4D16-BDC2-4F0F3CDDE195}" type="presOf" srcId="{C4C13C99-0883-491E-997A-695709B1DD1E}" destId="{B4D5F507-5EBF-42C1-92B5-0F0AE8ED43F2}" srcOrd="0" destOrd="0" presId="urn:microsoft.com/office/officeart/2005/8/layout/radial3"/>
    <dgm:cxn modelId="{885EF3EF-CFB0-444A-926A-FC32F550EF9D}" type="presOf" srcId="{CC718D16-8225-4E3D-BB4C-DC764890D518}" destId="{34C518DF-BD04-4F49-ADB9-B51AE943C388}" srcOrd="0" destOrd="0" presId="urn:microsoft.com/office/officeart/2005/8/layout/radial3"/>
    <dgm:cxn modelId="{11211D5F-1892-4916-B526-F55EA7311BAF}" type="presOf" srcId="{8AE104C1-477E-4DD4-9696-6FFD1C8699B2}" destId="{17572E6D-1B74-49FC-A292-240669B4D6B1}" srcOrd="0" destOrd="0" presId="urn:microsoft.com/office/officeart/2005/8/layout/radial3"/>
    <dgm:cxn modelId="{6439DBCB-33ED-4377-AE37-C4490FC8413F}" srcId="{0016C85B-647F-4DD2-B963-2799ED9827E7}" destId="{62AC1435-54C8-46C1-857F-3CBB31E1A0CC}" srcOrd="6" destOrd="0" parTransId="{3E8B883C-1AA5-4FB1-B8FB-9D7B918444CC}" sibTransId="{5D995542-A3FC-4379-86D9-637A56CE1EF0}"/>
    <dgm:cxn modelId="{ED87600C-7EA0-4C77-B4AE-3E448C9DDD4D}" type="presParOf" srcId="{0269F080-6F2E-4396-BE6E-75E00BB894A3}" destId="{62DB5763-C43A-4512-9502-D4AA481CBC71}" srcOrd="0" destOrd="0" presId="urn:microsoft.com/office/officeart/2005/8/layout/radial3"/>
    <dgm:cxn modelId="{596ABDDE-AEF8-4C5F-8C55-5DFD655888DF}" type="presParOf" srcId="{62DB5763-C43A-4512-9502-D4AA481CBC71}" destId="{ACCA3B5F-7625-40B6-A999-75E483D529CC}" srcOrd="0" destOrd="0" presId="urn:microsoft.com/office/officeart/2005/8/layout/radial3"/>
    <dgm:cxn modelId="{4ABEE163-D603-40AF-8B09-B842286B5E8A}" type="presParOf" srcId="{62DB5763-C43A-4512-9502-D4AA481CBC71}" destId="{8723321A-032D-4BC9-8E1D-26A3C3F21275}" srcOrd="1" destOrd="0" presId="urn:microsoft.com/office/officeart/2005/8/layout/radial3"/>
    <dgm:cxn modelId="{C8B94AA3-90A5-4384-BB67-FCF459082887}" type="presParOf" srcId="{62DB5763-C43A-4512-9502-D4AA481CBC71}" destId="{B915C349-5B98-4F8E-822E-F7C54FD81019}" srcOrd="2" destOrd="0" presId="urn:microsoft.com/office/officeart/2005/8/layout/radial3"/>
    <dgm:cxn modelId="{F4B3C5E2-55AC-4E76-A52A-87485363093E}" type="presParOf" srcId="{62DB5763-C43A-4512-9502-D4AA481CBC71}" destId="{B4D5F507-5EBF-42C1-92B5-0F0AE8ED43F2}" srcOrd="3" destOrd="0" presId="urn:microsoft.com/office/officeart/2005/8/layout/radial3"/>
    <dgm:cxn modelId="{6D17A2C9-E439-43C4-9305-D16828C2C727}" type="presParOf" srcId="{62DB5763-C43A-4512-9502-D4AA481CBC71}" destId="{17572E6D-1B74-49FC-A292-240669B4D6B1}" srcOrd="4" destOrd="0" presId="urn:microsoft.com/office/officeart/2005/8/layout/radial3"/>
    <dgm:cxn modelId="{6F33DDFD-E126-4B8C-AA45-292F9BF994DC}" type="presParOf" srcId="{62DB5763-C43A-4512-9502-D4AA481CBC71}" destId="{FE38A4A2-3352-43CD-BC3E-DF64F7ACEF00}" srcOrd="5" destOrd="0" presId="urn:microsoft.com/office/officeart/2005/8/layout/radial3"/>
    <dgm:cxn modelId="{8A611A37-2B35-4F91-905C-477D9C225F5D}" type="presParOf" srcId="{62DB5763-C43A-4512-9502-D4AA481CBC71}" destId="{3E3AE605-60E0-4EB2-A59B-AD87CAAF340D}" srcOrd="6" destOrd="0" presId="urn:microsoft.com/office/officeart/2005/8/layout/radial3"/>
    <dgm:cxn modelId="{654A33FE-F49F-4839-93F7-328037F05A5D}" type="presParOf" srcId="{62DB5763-C43A-4512-9502-D4AA481CBC71}" destId="{244814FE-C0CA-4A1A-9AE8-A1EF52F8F121}" srcOrd="7" destOrd="0" presId="urn:microsoft.com/office/officeart/2005/8/layout/radial3"/>
    <dgm:cxn modelId="{DECE3F93-F8AB-4A18-BA75-0F3B5CDCE8DD}" type="presParOf" srcId="{62DB5763-C43A-4512-9502-D4AA481CBC71}" destId="{284BDDC3-2C57-4685-B12C-56CBF7F5109D}" srcOrd="8" destOrd="0" presId="urn:microsoft.com/office/officeart/2005/8/layout/radial3"/>
    <dgm:cxn modelId="{69995ACD-CCAB-41EF-A692-49C81F834C4D}" type="presParOf" srcId="{62DB5763-C43A-4512-9502-D4AA481CBC71}" destId="{24BDB30A-6739-459D-9C2B-7D6027E7E1AD}" srcOrd="9" destOrd="0" presId="urn:microsoft.com/office/officeart/2005/8/layout/radial3"/>
    <dgm:cxn modelId="{C3B13B67-A2F6-4D23-8744-6F2FE8C003D7}" type="presParOf" srcId="{62DB5763-C43A-4512-9502-D4AA481CBC71}" destId="{34C518DF-BD04-4F49-ADB9-B51AE943C388}" srcOrd="10" destOrd="0" presId="urn:microsoft.com/office/officeart/2005/8/layout/radial3"/>
    <dgm:cxn modelId="{4C0A3B38-6B53-420C-9F5F-74D0C19AC491}" type="presParOf" srcId="{62DB5763-C43A-4512-9502-D4AA481CBC71}" destId="{53633FD8-BCC0-4AC9-846E-30C8BB52E20B}" srcOrd="11" destOrd="0" presId="urn:microsoft.com/office/officeart/2005/8/layout/radial3"/>
    <dgm:cxn modelId="{995919E9-CF9D-464F-BEB9-2937F6C4B430}" type="presParOf" srcId="{62DB5763-C43A-4512-9502-D4AA481CBC71}" destId="{DA5A724B-B655-4183-B285-6D3079A06C4D}" srcOrd="12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CA3B5F-7625-40B6-A999-75E483D529CC}">
      <dsp:nvSpPr>
        <dsp:cNvPr id="0" name=""/>
        <dsp:cNvSpPr/>
      </dsp:nvSpPr>
      <dsp:spPr>
        <a:xfrm>
          <a:off x="3508574" y="4354135"/>
          <a:ext cx="9149979" cy="9149979"/>
        </a:xfrm>
        <a:prstGeom prst="ellipse">
          <a:avLst/>
        </a:prstGeom>
        <a:gradFill flip="none" rotWithShape="1">
          <a:gsLst>
            <a:gs pos="0">
              <a:srgbClr val="FFE5C9"/>
            </a:gs>
            <a:gs pos="69000">
              <a:srgbClr val="F9AF41"/>
            </a:gs>
            <a:gs pos="100000">
              <a:srgbClr val="FA8300"/>
            </a:gs>
          </a:gsLst>
          <a:path path="circle">
            <a:fillToRect l="50000" t="50000" r="50000" b="50000"/>
          </a:path>
          <a:tileRect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252730" tIns="252730" rIns="252730" bIns="252730" numCol="1" spcCol="1270" anchor="ctr" anchorCtr="0">
          <a:noAutofit/>
        </a:bodyPr>
        <a:lstStyle/>
        <a:p>
          <a:pPr lvl="0" algn="ctr" defTabSz="884555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en-US" sz="19900" kern="1200" dirty="0"/>
        </a:p>
      </dsp:txBody>
      <dsp:txXfrm>
        <a:off x="4848557" y="5694118"/>
        <a:ext cx="6470013" cy="6470013"/>
      </dsp:txXfrm>
    </dsp:sp>
    <dsp:sp modelId="{8723321A-032D-4BC9-8E1D-26A3C3F21275}">
      <dsp:nvSpPr>
        <dsp:cNvPr id="0" name=""/>
        <dsp:cNvSpPr/>
      </dsp:nvSpPr>
      <dsp:spPr>
        <a:xfrm>
          <a:off x="6110038" y="851242"/>
          <a:ext cx="3947052" cy="3947052"/>
        </a:xfrm>
        <a:prstGeom prst="ellipse">
          <a:avLst/>
        </a:prstGeom>
        <a:gradFill rotWithShape="0">
          <a:gsLst>
            <a:gs pos="0">
              <a:srgbClr val="FFE5C9"/>
            </a:gs>
            <a:gs pos="69000">
              <a:srgbClr val="F9AF41"/>
            </a:gs>
            <a:gs pos="100000">
              <a:srgbClr val="FA8300"/>
            </a:gs>
          </a:gsLst>
          <a:path path="circle">
            <a:fillToRect l="50000" t="50000" r="50000" b="5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400" b="1" kern="1200" dirty="0" smtClean="0">
              <a:latin typeface="Arial" pitchFamily="34" charset="0"/>
              <a:cs typeface="Arial" pitchFamily="34" charset="0"/>
            </a:rPr>
            <a:t>Active Learning</a:t>
          </a: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400" b="0" kern="1200" dirty="0" smtClean="0">
              <a:latin typeface="Arial" pitchFamily="34" charset="0"/>
              <a:cs typeface="Arial" pitchFamily="34" charset="0"/>
            </a:rPr>
            <a:t>No lecture in class;</a:t>
          </a: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400" b="0" kern="1200" dirty="0" smtClean="0">
              <a:latin typeface="Arial" pitchFamily="34" charset="0"/>
              <a:cs typeface="Arial" pitchFamily="34" charset="0"/>
            </a:rPr>
            <a:t>order based on concept map</a:t>
          </a:r>
          <a:endParaRPr lang="en-US" sz="2400" b="0" kern="1200" dirty="0" smtClean="0">
            <a:latin typeface="Arial" pitchFamily="34" charset="0"/>
            <a:cs typeface="Arial" pitchFamily="34" charset="0"/>
          </a:endParaRPr>
        </a:p>
      </dsp:txBody>
      <dsp:txXfrm>
        <a:off x="6688070" y="1429274"/>
        <a:ext cx="2790988" cy="2790988"/>
      </dsp:txXfrm>
    </dsp:sp>
    <dsp:sp modelId="{B915C349-5B98-4F8E-822E-F7C54FD81019}">
      <dsp:nvSpPr>
        <dsp:cNvPr id="0" name=""/>
        <dsp:cNvSpPr/>
      </dsp:nvSpPr>
      <dsp:spPr>
        <a:xfrm>
          <a:off x="9162216" y="1669070"/>
          <a:ext cx="3947052" cy="3947052"/>
        </a:xfrm>
        <a:prstGeom prst="ellipse">
          <a:avLst/>
        </a:prstGeom>
        <a:gradFill rotWithShape="0">
          <a:gsLst>
            <a:gs pos="0">
              <a:srgbClr val="FFE5C9"/>
            </a:gs>
            <a:gs pos="69000">
              <a:srgbClr val="F9AF41"/>
            </a:gs>
            <a:gs pos="100000">
              <a:srgbClr val="FA8300"/>
            </a:gs>
          </a:gsLst>
          <a:path path="circle">
            <a:fillToRect l="50000" t="50000" r="50000" b="5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400" b="1" kern="1200" dirty="0" smtClean="0">
              <a:latin typeface="Arial" pitchFamily="34" charset="0"/>
              <a:cs typeface="Arial" pitchFamily="34" charset="0"/>
            </a:rPr>
            <a:t>Textbook </a:t>
          </a: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400" b="0" kern="1200" dirty="0" smtClean="0">
              <a:latin typeface="Arial" pitchFamily="34" charset="0"/>
              <a:cs typeface="Arial" pitchFamily="34" charset="0"/>
            </a:rPr>
            <a:t>For class preparation</a:t>
          </a:r>
          <a:endParaRPr lang="en-US" sz="2400" b="0" kern="1200" dirty="0">
            <a:latin typeface="Arial" pitchFamily="34" charset="0"/>
            <a:cs typeface="Arial" pitchFamily="34" charset="0"/>
          </a:endParaRPr>
        </a:p>
      </dsp:txBody>
      <dsp:txXfrm>
        <a:off x="9740248" y="2247102"/>
        <a:ext cx="2790988" cy="2790988"/>
      </dsp:txXfrm>
    </dsp:sp>
    <dsp:sp modelId="{B4D5F507-5EBF-42C1-92B5-0F0AE8ED43F2}">
      <dsp:nvSpPr>
        <dsp:cNvPr id="0" name=""/>
        <dsp:cNvSpPr/>
      </dsp:nvSpPr>
      <dsp:spPr>
        <a:xfrm>
          <a:off x="11396566" y="3903420"/>
          <a:ext cx="3947052" cy="3947052"/>
        </a:xfrm>
        <a:prstGeom prst="ellipse">
          <a:avLst/>
        </a:prstGeom>
        <a:gradFill rotWithShape="0">
          <a:gsLst>
            <a:gs pos="0">
              <a:srgbClr val="FFE5C9"/>
            </a:gs>
            <a:gs pos="69000">
              <a:srgbClr val="F9AF41"/>
            </a:gs>
            <a:gs pos="100000">
              <a:srgbClr val="FA8300"/>
            </a:gs>
          </a:gsLst>
          <a:path path="circle">
            <a:fillToRect l="50000" t="50000" r="50000" b="5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400" b="1" kern="1200" dirty="0" smtClean="0">
              <a:latin typeface="Arial" pitchFamily="34" charset="0"/>
              <a:cs typeface="Arial" pitchFamily="34" charset="0"/>
            </a:rPr>
            <a:t>Skills Videos and Mini-Lecture Videos </a:t>
          </a: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400" b="0" kern="1200" dirty="0" smtClean="0">
              <a:latin typeface="Arial" pitchFamily="34" charset="0"/>
              <a:cs typeface="Arial" pitchFamily="34" charset="0"/>
            </a:rPr>
            <a:t>For class preparation</a:t>
          </a:r>
          <a:endParaRPr lang="en-US" sz="2400" b="0" kern="1200" dirty="0">
            <a:latin typeface="Arial" pitchFamily="34" charset="0"/>
            <a:cs typeface="Arial" pitchFamily="34" charset="0"/>
          </a:endParaRPr>
        </a:p>
      </dsp:txBody>
      <dsp:txXfrm>
        <a:off x="11974598" y="4481452"/>
        <a:ext cx="2790988" cy="2790988"/>
      </dsp:txXfrm>
    </dsp:sp>
    <dsp:sp modelId="{17572E6D-1B74-49FC-A292-240669B4D6B1}">
      <dsp:nvSpPr>
        <dsp:cNvPr id="0" name=""/>
        <dsp:cNvSpPr/>
      </dsp:nvSpPr>
      <dsp:spPr>
        <a:xfrm>
          <a:off x="12214394" y="6955599"/>
          <a:ext cx="3947052" cy="3947052"/>
        </a:xfrm>
        <a:prstGeom prst="ellipse">
          <a:avLst/>
        </a:prstGeom>
        <a:gradFill rotWithShape="0">
          <a:gsLst>
            <a:gs pos="0">
              <a:srgbClr val="FFE5C9"/>
            </a:gs>
            <a:gs pos="69000">
              <a:srgbClr val="F9AF41"/>
            </a:gs>
            <a:gs pos="100000">
              <a:srgbClr val="FA8300"/>
            </a:gs>
          </a:gsLst>
          <a:path path="circle">
            <a:fillToRect l="50000" t="50000" r="50000" b="5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400" b="1" kern="1200" dirty="0" smtClean="0">
              <a:latin typeface="Arial" pitchFamily="34" charset="0"/>
              <a:cs typeface="Arial" pitchFamily="34" charset="0"/>
            </a:rPr>
            <a:t>In-Class Quizzes with Student Responsive System</a:t>
          </a: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400" b="0" kern="1200" dirty="0" smtClean="0">
              <a:latin typeface="Arial" pitchFamily="34" charset="0"/>
              <a:cs typeface="Arial" pitchFamily="34" charset="0"/>
            </a:rPr>
            <a:t>To review students’ preparation</a:t>
          </a:r>
          <a:endParaRPr lang="en-US" sz="2400" b="0" kern="1200" dirty="0">
            <a:latin typeface="Arial" pitchFamily="34" charset="0"/>
            <a:cs typeface="Arial" pitchFamily="34" charset="0"/>
          </a:endParaRPr>
        </a:p>
      </dsp:txBody>
      <dsp:txXfrm>
        <a:off x="12792426" y="7533631"/>
        <a:ext cx="2790988" cy="2790988"/>
      </dsp:txXfrm>
    </dsp:sp>
    <dsp:sp modelId="{FE38A4A2-3352-43CD-BC3E-DF64F7ACEF00}">
      <dsp:nvSpPr>
        <dsp:cNvPr id="0" name=""/>
        <dsp:cNvSpPr/>
      </dsp:nvSpPr>
      <dsp:spPr>
        <a:xfrm>
          <a:off x="11396566" y="10007777"/>
          <a:ext cx="3947052" cy="3947052"/>
        </a:xfrm>
        <a:prstGeom prst="ellipse">
          <a:avLst/>
        </a:prstGeom>
        <a:gradFill rotWithShape="0">
          <a:gsLst>
            <a:gs pos="0">
              <a:srgbClr val="FFE5C9"/>
            </a:gs>
            <a:gs pos="69000">
              <a:srgbClr val="F9AF41"/>
            </a:gs>
            <a:gs pos="100000">
              <a:srgbClr val="FA8300"/>
            </a:gs>
          </a:gsLst>
          <a:path path="circle">
            <a:fillToRect l="50000" t="50000" r="50000" b="5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400" b="1" kern="1200" dirty="0" smtClean="0">
              <a:latin typeface="Arial" pitchFamily="34" charset="0"/>
              <a:cs typeface="Arial" pitchFamily="34" charset="0"/>
            </a:rPr>
            <a:t>Group Work with POGIL and </a:t>
          </a: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400" b="1" kern="1200" dirty="0" smtClean="0">
              <a:latin typeface="Arial" pitchFamily="34" charset="0"/>
              <a:cs typeface="Arial" pitchFamily="34" charset="0"/>
            </a:rPr>
            <a:t>Daily-Life </a:t>
          </a: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400" b="1" kern="1200" dirty="0" smtClean="0">
              <a:latin typeface="Arial" pitchFamily="34" charset="0"/>
              <a:cs typeface="Arial" pitchFamily="34" charset="0"/>
            </a:rPr>
            <a:t>Worksheets</a:t>
          </a: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400" b="0" kern="1200" dirty="0" smtClean="0">
              <a:latin typeface="Arial" pitchFamily="34" charset="0"/>
              <a:cs typeface="Arial" pitchFamily="34" charset="0"/>
            </a:rPr>
            <a:t>In class</a:t>
          </a:r>
          <a:endParaRPr lang="en-US" sz="2400" b="0" kern="1200" dirty="0">
            <a:latin typeface="Arial" pitchFamily="34" charset="0"/>
            <a:cs typeface="Arial" pitchFamily="34" charset="0"/>
          </a:endParaRPr>
        </a:p>
      </dsp:txBody>
      <dsp:txXfrm>
        <a:off x="11974598" y="10585809"/>
        <a:ext cx="2790988" cy="2790988"/>
      </dsp:txXfrm>
    </dsp:sp>
    <dsp:sp modelId="{3E3AE605-60E0-4EB2-A59B-AD87CAAF340D}">
      <dsp:nvSpPr>
        <dsp:cNvPr id="0" name=""/>
        <dsp:cNvSpPr/>
      </dsp:nvSpPr>
      <dsp:spPr>
        <a:xfrm>
          <a:off x="9162216" y="12242127"/>
          <a:ext cx="3947052" cy="3947052"/>
        </a:xfrm>
        <a:prstGeom prst="ellipse">
          <a:avLst/>
        </a:prstGeom>
        <a:gradFill rotWithShape="0">
          <a:gsLst>
            <a:gs pos="0">
              <a:srgbClr val="FFE5C9"/>
            </a:gs>
            <a:gs pos="69000">
              <a:srgbClr val="F9AF41"/>
            </a:gs>
            <a:gs pos="100000">
              <a:srgbClr val="FA8300"/>
            </a:gs>
          </a:gsLst>
          <a:path path="circle">
            <a:fillToRect l="50000" t="50000" r="50000" b="5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400" b="1" kern="1200" dirty="0" smtClean="0">
              <a:latin typeface="Arial" pitchFamily="34" charset="0"/>
              <a:cs typeface="Arial" pitchFamily="34" charset="0"/>
            </a:rPr>
            <a:t>Online Homework</a:t>
          </a: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400" b="1" kern="1200" dirty="0" smtClean="0">
              <a:latin typeface="Arial" pitchFamily="34" charset="0"/>
              <a:cs typeface="Arial" pitchFamily="34" charset="0"/>
            </a:rPr>
            <a:t>Including Adaptive Online Homework </a:t>
          </a:r>
          <a:r>
            <a:rPr lang="en-US" sz="2400" b="0" kern="1200" dirty="0" err="1" smtClean="0">
              <a:latin typeface="Arial" pitchFamily="34" charset="0"/>
              <a:cs typeface="Arial" pitchFamily="34" charset="0"/>
            </a:rPr>
            <a:t>Homework</a:t>
          </a:r>
          <a:r>
            <a:rPr lang="en-US" sz="2400" b="0" kern="1200" dirty="0" smtClean="0">
              <a:latin typeface="Arial" pitchFamily="34" charset="0"/>
              <a:cs typeface="Arial" pitchFamily="34" charset="0"/>
            </a:rPr>
            <a:t> and additional </a:t>
          </a: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400" b="0" kern="1200" dirty="0" smtClean="0">
              <a:latin typeface="Arial" pitchFamily="34" charset="0"/>
              <a:cs typeface="Arial" pitchFamily="34" charset="0"/>
            </a:rPr>
            <a:t>practice</a:t>
          </a:r>
          <a:endParaRPr lang="en-US" sz="2400" b="0" kern="1200" dirty="0">
            <a:latin typeface="Arial" pitchFamily="34" charset="0"/>
            <a:cs typeface="Arial" pitchFamily="34" charset="0"/>
          </a:endParaRPr>
        </a:p>
      </dsp:txBody>
      <dsp:txXfrm>
        <a:off x="9740248" y="12820159"/>
        <a:ext cx="2790988" cy="2790988"/>
      </dsp:txXfrm>
    </dsp:sp>
    <dsp:sp modelId="{244814FE-C0CA-4A1A-9AE8-A1EF52F8F121}">
      <dsp:nvSpPr>
        <dsp:cNvPr id="0" name=""/>
        <dsp:cNvSpPr/>
      </dsp:nvSpPr>
      <dsp:spPr>
        <a:xfrm>
          <a:off x="6110038" y="13059955"/>
          <a:ext cx="3947052" cy="3947052"/>
        </a:xfrm>
        <a:prstGeom prst="ellipse">
          <a:avLst/>
        </a:prstGeom>
        <a:gradFill rotWithShape="0">
          <a:gsLst>
            <a:gs pos="0">
              <a:srgbClr val="FFE5C9"/>
            </a:gs>
            <a:gs pos="69000">
              <a:srgbClr val="F9AF41"/>
            </a:gs>
            <a:gs pos="100000">
              <a:srgbClr val="FA8300"/>
            </a:gs>
          </a:gsLst>
          <a:path path="circle">
            <a:fillToRect l="50000" t="50000" r="50000" b="5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400" b="1" kern="1200" dirty="0" smtClean="0">
              <a:latin typeface="Arial" pitchFamily="34" charset="0"/>
              <a:cs typeface="Arial" pitchFamily="34" charset="0"/>
            </a:rPr>
            <a:t>Vocabulary</a:t>
          </a: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400" b="1" kern="1200" dirty="0" smtClean="0">
              <a:latin typeface="Arial" pitchFamily="34" charset="0"/>
              <a:cs typeface="Arial" pitchFamily="34" charset="0"/>
            </a:rPr>
            <a:t>Crossword </a:t>
          </a: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400" b="1" kern="1200" dirty="0" smtClean="0">
              <a:latin typeface="Arial" pitchFamily="34" charset="0"/>
              <a:cs typeface="Arial" pitchFamily="34" charset="0"/>
            </a:rPr>
            <a:t>Puzzle </a:t>
          </a: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400" b="0" kern="1200" dirty="0" smtClean="0">
              <a:latin typeface="Arial" pitchFamily="34" charset="0"/>
              <a:cs typeface="Arial" pitchFamily="34" charset="0"/>
            </a:rPr>
            <a:t>To distinguish between vocabulary and concepts</a:t>
          </a:r>
          <a:endParaRPr lang="en-US" sz="2400" b="0" kern="1200" dirty="0" smtClean="0">
            <a:latin typeface="Arial" pitchFamily="34" charset="0"/>
            <a:cs typeface="Arial" pitchFamily="34" charset="0"/>
          </a:endParaRPr>
        </a:p>
      </dsp:txBody>
      <dsp:txXfrm>
        <a:off x="6688070" y="13637987"/>
        <a:ext cx="2790988" cy="2790988"/>
      </dsp:txXfrm>
    </dsp:sp>
    <dsp:sp modelId="{284BDDC3-2C57-4685-B12C-56CBF7F5109D}">
      <dsp:nvSpPr>
        <dsp:cNvPr id="0" name=""/>
        <dsp:cNvSpPr/>
      </dsp:nvSpPr>
      <dsp:spPr>
        <a:xfrm>
          <a:off x="3057859" y="12242127"/>
          <a:ext cx="3947052" cy="3947052"/>
        </a:xfrm>
        <a:prstGeom prst="ellipse">
          <a:avLst/>
        </a:prstGeom>
        <a:gradFill rotWithShape="0">
          <a:gsLst>
            <a:gs pos="0">
              <a:srgbClr val="FFE5C9"/>
            </a:gs>
            <a:gs pos="69000">
              <a:srgbClr val="F9AF41"/>
            </a:gs>
            <a:gs pos="100000">
              <a:srgbClr val="FA8300"/>
            </a:gs>
          </a:gsLst>
          <a:path path="circle">
            <a:fillToRect l="50000" t="50000" r="50000" b="5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4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Sample </a:t>
          </a: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4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Questions on all Blooms Level for Each Concept</a:t>
          </a: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4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For practice and metacognition</a:t>
          </a:r>
          <a:endParaRPr lang="en-US" sz="2400" b="0" kern="1200" dirty="0">
            <a:latin typeface="Arial" pitchFamily="34" charset="0"/>
            <a:cs typeface="Arial" pitchFamily="34" charset="0"/>
          </a:endParaRPr>
        </a:p>
      </dsp:txBody>
      <dsp:txXfrm>
        <a:off x="3635891" y="12820159"/>
        <a:ext cx="2790988" cy="2790988"/>
      </dsp:txXfrm>
    </dsp:sp>
    <dsp:sp modelId="{24BDB30A-6739-459D-9C2B-7D6027E7E1AD}">
      <dsp:nvSpPr>
        <dsp:cNvPr id="0" name=""/>
        <dsp:cNvSpPr/>
      </dsp:nvSpPr>
      <dsp:spPr>
        <a:xfrm>
          <a:off x="823509" y="10007777"/>
          <a:ext cx="3947052" cy="3947052"/>
        </a:xfrm>
        <a:prstGeom prst="ellipse">
          <a:avLst/>
        </a:prstGeom>
        <a:gradFill rotWithShape="0">
          <a:gsLst>
            <a:gs pos="0">
              <a:srgbClr val="FFE5C9"/>
            </a:gs>
            <a:gs pos="69000">
              <a:srgbClr val="F9AF41"/>
            </a:gs>
            <a:gs pos="100000">
              <a:srgbClr val="FA8300"/>
            </a:gs>
          </a:gsLst>
          <a:path path="circle">
            <a:fillToRect l="50000" t="50000" r="50000" b="5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400" b="1" kern="1200" dirty="0" smtClean="0">
              <a:latin typeface="Arial" pitchFamily="34" charset="0"/>
              <a:cs typeface="Arial" pitchFamily="34" charset="0"/>
            </a:rPr>
            <a:t>Student Exam Questions</a:t>
          </a: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400" b="0" kern="1200" dirty="0" smtClean="0">
              <a:latin typeface="Arial" pitchFamily="34" charset="0"/>
              <a:cs typeface="Arial" pitchFamily="34" charset="0"/>
            </a:rPr>
            <a:t>For practice</a:t>
          </a:r>
          <a:endParaRPr lang="en-US" sz="2400" b="0" kern="1200" dirty="0">
            <a:latin typeface="Arial" pitchFamily="34" charset="0"/>
            <a:cs typeface="Arial" pitchFamily="34" charset="0"/>
          </a:endParaRPr>
        </a:p>
      </dsp:txBody>
      <dsp:txXfrm>
        <a:off x="1401541" y="10585809"/>
        <a:ext cx="2790988" cy="2790988"/>
      </dsp:txXfrm>
    </dsp:sp>
    <dsp:sp modelId="{34C518DF-BD04-4F49-ADB9-B51AE943C388}">
      <dsp:nvSpPr>
        <dsp:cNvPr id="0" name=""/>
        <dsp:cNvSpPr/>
      </dsp:nvSpPr>
      <dsp:spPr>
        <a:xfrm>
          <a:off x="5681" y="6955599"/>
          <a:ext cx="3947052" cy="3947052"/>
        </a:xfrm>
        <a:prstGeom prst="ellipse">
          <a:avLst/>
        </a:prstGeom>
        <a:gradFill rotWithShape="0">
          <a:gsLst>
            <a:gs pos="0">
              <a:srgbClr val="FFE5C9"/>
            </a:gs>
            <a:gs pos="69000">
              <a:srgbClr val="F9AF41"/>
            </a:gs>
            <a:gs pos="100000">
              <a:srgbClr val="FA8300"/>
            </a:gs>
          </a:gsLst>
          <a:path path="circle">
            <a:fillToRect l="50000" t="50000" r="50000" b="5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400" b="1" kern="1200" dirty="0" smtClean="0">
              <a:latin typeface="Arial" pitchFamily="34" charset="0"/>
              <a:cs typeface="Arial" pitchFamily="34" charset="0"/>
            </a:rPr>
            <a:t>Games</a:t>
          </a:r>
          <a:r>
            <a:rPr lang="en-US" sz="2400" b="1" kern="1200" baseline="0" dirty="0" smtClean="0">
              <a:latin typeface="Arial" pitchFamily="34" charset="0"/>
              <a:cs typeface="Arial" pitchFamily="34" charset="0"/>
            </a:rPr>
            <a:t> for Organic</a:t>
          </a: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400" b="1" kern="1200" baseline="0" dirty="0" smtClean="0">
              <a:latin typeface="Arial" pitchFamily="34" charset="0"/>
              <a:cs typeface="Arial" pitchFamily="34" charset="0"/>
            </a:rPr>
            <a:t>Chemistry</a:t>
          </a: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400" b="0" kern="1200" dirty="0" smtClean="0">
              <a:latin typeface="Arial" pitchFamily="34" charset="0"/>
              <a:cs typeface="Arial" pitchFamily="34" charset="0"/>
            </a:rPr>
            <a:t>For practice</a:t>
          </a:r>
          <a:endParaRPr lang="en-US" sz="2400" b="0" kern="1200" dirty="0" smtClean="0">
            <a:latin typeface="Arial" pitchFamily="34" charset="0"/>
            <a:cs typeface="Arial" pitchFamily="34" charset="0"/>
          </a:endParaRPr>
        </a:p>
      </dsp:txBody>
      <dsp:txXfrm>
        <a:off x="583713" y="7533631"/>
        <a:ext cx="2790988" cy="2790988"/>
      </dsp:txXfrm>
    </dsp:sp>
    <dsp:sp modelId="{53633FD8-BCC0-4AC9-846E-30C8BB52E20B}">
      <dsp:nvSpPr>
        <dsp:cNvPr id="0" name=""/>
        <dsp:cNvSpPr/>
      </dsp:nvSpPr>
      <dsp:spPr>
        <a:xfrm>
          <a:off x="823509" y="3903420"/>
          <a:ext cx="3947052" cy="3947052"/>
        </a:xfrm>
        <a:prstGeom prst="ellipse">
          <a:avLst/>
        </a:prstGeom>
        <a:gradFill rotWithShape="0">
          <a:gsLst>
            <a:gs pos="0">
              <a:srgbClr val="FFE5C9"/>
            </a:gs>
            <a:gs pos="69000">
              <a:srgbClr val="F9AF41"/>
            </a:gs>
            <a:gs pos="100000">
              <a:srgbClr val="FA8300"/>
            </a:gs>
          </a:gsLst>
          <a:path path="circle">
            <a:fillToRect l="50000" t="50000" r="50000" b="5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400" b="1" kern="1200" dirty="0" smtClean="0">
              <a:latin typeface="Arial" pitchFamily="34" charset="0"/>
              <a:cs typeface="Arial" pitchFamily="34" charset="0"/>
            </a:rPr>
            <a:t>Supplemental Instruction by TA</a:t>
          </a:r>
          <a:endParaRPr lang="en-US" sz="2400" b="1" kern="1200" baseline="0" dirty="0" smtClean="0">
            <a:latin typeface="Arial" pitchFamily="34" charset="0"/>
            <a:cs typeface="Arial" pitchFamily="34" charset="0"/>
          </a:endParaRP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400" b="0" kern="1200" dirty="0" smtClean="0">
              <a:latin typeface="Arial" pitchFamily="34" charset="0"/>
              <a:cs typeface="Arial" pitchFamily="34" charset="0"/>
            </a:rPr>
            <a:t>For practice</a:t>
          </a:r>
          <a:endParaRPr lang="en-US" sz="2400" b="0" kern="1200" dirty="0">
            <a:latin typeface="Arial" pitchFamily="34" charset="0"/>
            <a:cs typeface="Arial" pitchFamily="34" charset="0"/>
          </a:endParaRPr>
        </a:p>
      </dsp:txBody>
      <dsp:txXfrm>
        <a:off x="1401541" y="4481452"/>
        <a:ext cx="2790988" cy="2790988"/>
      </dsp:txXfrm>
    </dsp:sp>
    <dsp:sp modelId="{DA5A724B-B655-4183-B285-6D3079A06C4D}">
      <dsp:nvSpPr>
        <dsp:cNvPr id="0" name=""/>
        <dsp:cNvSpPr/>
      </dsp:nvSpPr>
      <dsp:spPr>
        <a:xfrm>
          <a:off x="3057859" y="1669070"/>
          <a:ext cx="3947052" cy="3947052"/>
        </a:xfrm>
        <a:prstGeom prst="ellipse">
          <a:avLst/>
        </a:prstGeom>
        <a:gradFill rotWithShape="0">
          <a:gsLst>
            <a:gs pos="0">
              <a:srgbClr val="FFE5C9"/>
            </a:gs>
            <a:gs pos="69000">
              <a:srgbClr val="F9AF41"/>
            </a:gs>
            <a:gs pos="100000">
              <a:srgbClr val="FA8300"/>
            </a:gs>
          </a:gsLst>
          <a:path path="circle">
            <a:fillToRect l="50000" t="50000" r="50000" b="50000"/>
          </a:path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400" b="1" kern="1200" dirty="0" smtClean="0">
              <a:latin typeface="Arial" pitchFamily="34" charset="0"/>
              <a:cs typeface="Arial" pitchFamily="34" charset="0"/>
            </a:rPr>
            <a:t>Exam Wrappers</a:t>
          </a:r>
        </a:p>
        <a:p>
          <a:pPr lvl="0" algn="ctr" defTabSz="10668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2400" b="0" kern="1200" dirty="0" smtClean="0">
              <a:latin typeface="Arial" pitchFamily="34" charset="0"/>
              <a:cs typeface="Arial" pitchFamily="34" charset="0"/>
            </a:rPr>
            <a:t>For metacognition, teaching better study habits</a:t>
          </a:r>
          <a:endParaRPr lang="en-US" sz="2400" b="0" kern="1200" dirty="0">
            <a:latin typeface="Arial" pitchFamily="34" charset="0"/>
            <a:cs typeface="Arial" pitchFamily="34" charset="0"/>
          </a:endParaRPr>
        </a:p>
      </dsp:txBody>
      <dsp:txXfrm>
        <a:off x="3635891" y="2247102"/>
        <a:ext cx="2790988" cy="27909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0.41838</cdr:x>
      <cdr:y>0.00205</cdr:y>
    </cdr:from>
    <cdr:to>
      <cdr:x>0.70413</cdr:x>
      <cdr:y>0.17136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104612" y="10897"/>
          <a:ext cx="2803427" cy="90151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50800">
          <a:solidFill>
            <a:srgbClr val="0070C0"/>
          </a:solidFill>
        </a:ln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 dirty="0"/>
            <a:t>...made me spend a lot </a:t>
          </a:r>
        </a:p>
        <a:p xmlns:a="http://schemas.openxmlformats.org/drawingml/2006/main">
          <a:r>
            <a:rPr lang="en-US" sz="1600" dirty="0"/>
            <a:t>of time with Organic</a:t>
          </a:r>
          <a:r>
            <a:rPr lang="en-US" sz="1600" baseline="0" dirty="0"/>
            <a:t> </a:t>
          </a:r>
        </a:p>
        <a:p xmlns:a="http://schemas.openxmlformats.org/drawingml/2006/main">
          <a:r>
            <a:rPr lang="en-US" sz="1600" baseline="0" dirty="0"/>
            <a:t>Chemistry concepts</a:t>
          </a:r>
          <a:r>
            <a:rPr lang="en-US" sz="1600" dirty="0"/>
            <a:t> </a:t>
          </a:r>
        </a:p>
        <a:p xmlns:a="http://schemas.openxmlformats.org/drawingml/2006/main">
          <a:endParaRPr lang="en-US" sz="1600" dirty="0"/>
        </a:p>
      </cdr:txBody>
    </cdr:sp>
  </cdr:relSizeAnchor>
  <cdr:relSizeAnchor xmlns:cdr="http://schemas.openxmlformats.org/drawingml/2006/chartDrawing">
    <cdr:from>
      <cdr:x>0.73097</cdr:x>
      <cdr:y>0</cdr:y>
    </cdr:from>
    <cdr:to>
      <cdr:x>0.98012</cdr:x>
      <cdr:y>0.16932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7171336" y="0"/>
          <a:ext cx="2444387" cy="90151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50800">
          <a:solidFill>
            <a:srgbClr val="FF0000"/>
          </a:solidFill>
        </a:ln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600" dirty="0"/>
            <a:t>...helped me learn </a:t>
          </a:r>
        </a:p>
        <a:p xmlns:a="http://schemas.openxmlformats.org/drawingml/2006/main">
          <a:r>
            <a:rPr lang="en-US" sz="1600" dirty="0"/>
            <a:t>Organic</a:t>
          </a:r>
          <a:r>
            <a:rPr lang="en-US" sz="1600" baseline="0" dirty="0"/>
            <a:t>  Chemistry </a:t>
          </a:r>
        </a:p>
        <a:p xmlns:a="http://schemas.openxmlformats.org/drawingml/2006/main">
          <a:r>
            <a:rPr lang="en-US" sz="1600" baseline="0" dirty="0"/>
            <a:t>concepts</a:t>
          </a:r>
          <a:r>
            <a:rPr lang="en-US" sz="1600" dirty="0"/>
            <a:t> </a:t>
          </a:r>
        </a:p>
        <a:p xmlns:a="http://schemas.openxmlformats.org/drawingml/2006/main">
          <a:endParaRPr lang="en-US" sz="1600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F15326-E7BD-42AB-AE08-41C5A2B86090}" type="datetimeFigureOut">
              <a:rPr lang="en-US" smtClean="0"/>
              <a:pPr/>
              <a:t>5/4/2017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BF3C03-A057-4047-9458-D78B0FDC0E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150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BF3C03-A057-4047-9458-D78B0FDC0E9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7271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4A8C9-51DB-E147-879D-2A4BFCFB2BD4}" type="datetimeFigureOut">
              <a:rPr lang="en-US" smtClean="0"/>
              <a:pPr/>
              <a:t>5/4/2017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339E7-6456-6A48-809C-BD02E6F39C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363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4A8C9-51DB-E147-879D-2A4BFCFB2BD4}" type="datetimeFigureOut">
              <a:rPr lang="en-US" smtClean="0"/>
              <a:pPr/>
              <a:t>5/4/2017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339E7-6456-6A48-809C-BD02E6F39C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230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4A8C9-51DB-E147-879D-2A4BFCFB2BD4}" type="datetimeFigureOut">
              <a:rPr lang="en-US" smtClean="0"/>
              <a:pPr/>
              <a:t>5/4/2017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339E7-6456-6A48-809C-BD02E6F39C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447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4A8C9-51DB-E147-879D-2A4BFCFB2BD4}" type="datetimeFigureOut">
              <a:rPr lang="en-US" smtClean="0"/>
              <a:pPr/>
              <a:t>5/4/2017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339E7-6456-6A48-809C-BD02E6F39C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39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4A8C9-51DB-E147-879D-2A4BFCFB2BD4}" type="datetimeFigureOut">
              <a:rPr lang="en-US" smtClean="0"/>
              <a:pPr/>
              <a:t>5/4/2017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339E7-6456-6A48-809C-BD02E6F39C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278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4A8C9-51DB-E147-879D-2A4BFCFB2BD4}" type="datetimeFigureOut">
              <a:rPr lang="en-US" smtClean="0"/>
              <a:pPr/>
              <a:t>5/4/2017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339E7-6456-6A48-809C-BD02E6F39C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101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8069582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2024360"/>
            <a:ext cx="18659477" cy="176860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4A8C9-51DB-E147-879D-2A4BFCFB2BD4}" type="datetimeFigureOut">
              <a:rPr lang="en-US" smtClean="0"/>
              <a:pPr/>
              <a:t>5/4/2017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339E7-6456-6A48-809C-BD02E6F39C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278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4A8C9-51DB-E147-879D-2A4BFCFB2BD4}" type="datetimeFigureOut">
              <a:rPr lang="en-US" smtClean="0"/>
              <a:pPr/>
              <a:t>5/4/2017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339E7-6456-6A48-809C-BD02E6F39C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492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4A8C9-51DB-E147-879D-2A4BFCFB2BD4}" type="datetimeFigureOut">
              <a:rPr lang="en-US" smtClean="0"/>
              <a:pPr/>
              <a:t>5/4/2017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339E7-6456-6A48-809C-BD02E6F39C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78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4A8C9-51DB-E147-879D-2A4BFCFB2BD4}" type="datetimeFigureOut">
              <a:rPr lang="en-US" smtClean="0"/>
              <a:pPr/>
              <a:t>5/4/2017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339E7-6456-6A48-809C-BD02E6F39C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548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4A8C9-51DB-E147-879D-2A4BFCFB2BD4}" type="datetimeFigureOut">
              <a:rPr lang="en-US" smtClean="0"/>
              <a:pPr/>
              <a:t>5/4/2017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339E7-6456-6A48-809C-BD02E6F39C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206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7BFDE1"/>
            </a:gs>
            <a:gs pos="50000">
              <a:srgbClr val="21D6E0"/>
            </a:gs>
            <a:gs pos="85000">
              <a:srgbClr val="0087E6"/>
            </a:gs>
            <a:gs pos="100000">
              <a:srgbClr val="005CBF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4A8C9-51DB-E147-879D-2A4BFCFB2BD4}" type="datetimeFigureOut">
              <a:rPr lang="en-US" smtClean="0"/>
              <a:pPr/>
              <a:t>5/4/2017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0339E7-6456-6A48-809C-BD02E6F39C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893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11" Type="http://schemas.openxmlformats.org/officeDocument/2006/relationships/image" Target="../media/image3.png"/><Relationship Id="rId5" Type="http://schemas.openxmlformats.org/officeDocument/2006/relationships/diagramQuickStyle" Target="../diagrams/quickStyle1.xml"/><Relationship Id="rId10" Type="http://schemas.openxmlformats.org/officeDocument/2006/relationships/chart" Target="../charts/chart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FFFFB9"/>
            </a:gs>
            <a:gs pos="48000">
              <a:srgbClr val="FBFF5B"/>
            </a:gs>
            <a:gs pos="30000">
              <a:srgbClr val="F6F630"/>
            </a:gs>
            <a:gs pos="0">
              <a:srgbClr val="FFFF00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5614193"/>
              </p:ext>
            </p:extLst>
          </p:nvPr>
        </p:nvGraphicFramePr>
        <p:xfrm>
          <a:off x="13780975" y="7480481"/>
          <a:ext cx="16167129" cy="178582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347537" y="685799"/>
            <a:ext cx="4119612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dirty="0">
                <a:latin typeface="Times New Roman" pitchFamily="18" charset="0"/>
                <a:cs typeface="Times New Roman" pitchFamily="18" charset="0"/>
              </a:rPr>
              <a:t>Interventions in a </a:t>
            </a:r>
            <a:r>
              <a:rPr lang="en-US" sz="7200" b="1" dirty="0" smtClean="0">
                <a:latin typeface="Times New Roman" pitchFamily="18" charset="0"/>
                <a:cs typeface="Times New Roman" pitchFamily="18" charset="0"/>
              </a:rPr>
              <a:t>Flipped </a:t>
            </a:r>
            <a:r>
              <a:rPr lang="en-US" sz="7200" b="1" dirty="0" smtClean="0">
                <a:latin typeface="Times New Roman" pitchFamily="18" charset="0"/>
                <a:cs typeface="Times New Roman" pitchFamily="18" charset="0"/>
              </a:rPr>
              <a:t>Organic </a:t>
            </a:r>
            <a:r>
              <a:rPr lang="en-US" sz="7200" b="1" dirty="0">
                <a:latin typeface="Times New Roman" pitchFamily="18" charset="0"/>
                <a:cs typeface="Times New Roman" pitchFamily="18" charset="0"/>
              </a:rPr>
              <a:t>Chemistry </a:t>
            </a:r>
            <a:r>
              <a:rPr lang="en-US" sz="7200" b="1" dirty="0" smtClean="0">
                <a:latin typeface="Times New Roman" pitchFamily="18" charset="0"/>
                <a:cs typeface="Times New Roman" pitchFamily="18" charset="0"/>
              </a:rPr>
              <a:t>Class that Lead </a:t>
            </a:r>
            <a:r>
              <a:rPr lang="en-US" sz="7200" b="1" dirty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7200" b="1" dirty="0" smtClean="0">
                <a:latin typeface="Times New Roman" pitchFamily="18" charset="0"/>
                <a:cs typeface="Times New Roman" pitchFamily="18" charset="0"/>
              </a:rPr>
              <a:t>Higher Learning</a:t>
            </a:r>
            <a:endParaRPr lang="en-US" sz="7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altLang="en-US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altLang="en-US" sz="4000" b="1" dirty="0" smtClean="0">
                <a:latin typeface="Times New Roman" pitchFamily="18" charset="0"/>
                <a:cs typeface="Times New Roman" pitchFamily="18" charset="0"/>
              </a:rPr>
              <a:t>James </a:t>
            </a:r>
            <a:r>
              <a:rPr lang="en-US" altLang="en-US" sz="4000" b="1" dirty="0" smtClean="0">
                <a:latin typeface="Times New Roman" pitchFamily="18" charset="0"/>
                <a:cs typeface="Times New Roman" pitchFamily="18" charset="0"/>
              </a:rPr>
              <a:t>Lamblin, Anja Mueller</a:t>
            </a:r>
            <a:r>
              <a:rPr lang="en-US" altLang="en-US" sz="4000" b="1" baseline="30000" dirty="0" smtClean="0">
                <a:latin typeface="Times New Roman" pitchFamily="18" charset="0"/>
                <a:cs typeface="Times New Roman" pitchFamily="18" charset="0"/>
              </a:rPr>
              <a:t>*</a:t>
            </a:r>
            <a:endParaRPr lang="en-US" altLang="en-US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1976438" indent="-1976438" algn="ctr" defTabSz="5267325"/>
            <a:r>
              <a:rPr lang="en-US" altLang="en-US" sz="4000" b="1" dirty="0" smtClean="0">
                <a:latin typeface="Times New Roman" pitchFamily="18" charset="0"/>
                <a:cs typeface="Times New Roman" pitchFamily="18" charset="0"/>
              </a:rPr>
              <a:t>Department of Chemistry and Biochemistry, </a:t>
            </a:r>
            <a:r>
              <a:rPr lang="en-US" altLang="en-US" sz="4000" b="1" dirty="0" smtClean="0">
                <a:latin typeface="Times New Roman" pitchFamily="18" charset="0"/>
                <a:cs typeface="Times New Roman" pitchFamily="18" charset="0"/>
              </a:rPr>
              <a:t>Central </a:t>
            </a:r>
            <a:r>
              <a:rPr lang="en-US" altLang="en-US" sz="4000" b="1" dirty="0" smtClean="0">
                <a:latin typeface="Times New Roman" pitchFamily="18" charset="0"/>
                <a:cs typeface="Times New Roman" pitchFamily="18" charset="0"/>
              </a:rPr>
              <a:t>Michigan University, Mount Pleasant, MI 48859, *muell1a@cmich.edu</a:t>
            </a:r>
            <a:endParaRPr lang="en-US" sz="40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 Box 161"/>
          <p:cNvSpPr txBox="1">
            <a:spLocks noChangeArrowheads="1"/>
          </p:cNvSpPr>
          <p:nvPr/>
        </p:nvSpPr>
        <p:spPr bwMode="auto">
          <a:xfrm>
            <a:off x="341430" y="4662209"/>
            <a:ext cx="11037852" cy="351478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xtLst/>
        </p:spPr>
        <p:txBody>
          <a:bodyPr wrap="square" lIns="127994" tIns="63997" rIns="127994" bIns="63997" numCol="1">
            <a:spAutoFit/>
          </a:bodyPr>
          <a:lstStyle>
            <a:lvl1pPr defTabSz="1279525" eaLnBrk="0" hangingPunct="0">
              <a:defRPr sz="3400">
                <a:solidFill>
                  <a:schemeClr val="tx1"/>
                </a:solidFill>
                <a:latin typeface="Helvetica" pitchFamily="28" charset="0"/>
              </a:defRPr>
            </a:lvl1pPr>
            <a:lvl2pPr marL="742950" indent="-285750" defTabSz="1279525" eaLnBrk="0" hangingPunct="0">
              <a:defRPr sz="3400">
                <a:solidFill>
                  <a:schemeClr val="tx1"/>
                </a:solidFill>
                <a:latin typeface="Helvetica" pitchFamily="28" charset="0"/>
              </a:defRPr>
            </a:lvl2pPr>
            <a:lvl3pPr marL="1143000" indent="-228600" defTabSz="1279525" eaLnBrk="0" hangingPunct="0">
              <a:defRPr sz="3400">
                <a:solidFill>
                  <a:schemeClr val="tx1"/>
                </a:solidFill>
                <a:latin typeface="Helvetica" pitchFamily="28" charset="0"/>
              </a:defRPr>
            </a:lvl3pPr>
            <a:lvl4pPr marL="1600200" indent="-228600" defTabSz="1279525" eaLnBrk="0" hangingPunct="0">
              <a:defRPr sz="3400">
                <a:solidFill>
                  <a:schemeClr val="tx1"/>
                </a:solidFill>
                <a:latin typeface="Helvetica" pitchFamily="28" charset="0"/>
              </a:defRPr>
            </a:lvl4pPr>
            <a:lvl5pPr marL="2057400" indent="-228600" defTabSz="1279525" eaLnBrk="0" hangingPunct="0">
              <a:defRPr sz="3400">
                <a:solidFill>
                  <a:schemeClr val="tx1"/>
                </a:solidFill>
                <a:latin typeface="Helvetica" pitchFamily="28" charset="0"/>
              </a:defRPr>
            </a:lvl5pPr>
            <a:lvl6pPr marL="25146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Helvetica" pitchFamily="28" charset="0"/>
              </a:defRPr>
            </a:lvl6pPr>
            <a:lvl7pPr marL="29718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Helvetica" pitchFamily="28" charset="0"/>
              </a:defRPr>
            </a:lvl7pPr>
            <a:lvl8pPr marL="34290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Helvetica" pitchFamily="28" charset="0"/>
              </a:defRPr>
            </a:lvl8pPr>
            <a:lvl9pPr marL="38862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Helvetica" pitchFamily="28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4000" b="1" dirty="0" smtClean="0">
                <a:latin typeface="Times New Roman" pitchFamily="18" charset="0"/>
                <a:cs typeface="Times New Roman" pitchFamily="18" charset="0"/>
              </a:rPr>
              <a:t>INTRODUCTION</a:t>
            </a:r>
          </a:p>
          <a:p>
            <a:pPr algn="just" eaLnBrk="1" hangingPunct="1">
              <a:defRPr/>
            </a:pPr>
            <a:endParaRPr lang="en-US" altLang="en-US" sz="1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u="sng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Problem: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2-semester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Organic Chemistry sequence is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foundational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course;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students are supposed to be able to apply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its content in future courses. 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When taught in a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standard lecture format, students mostly learned by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heart; were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not able to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remember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most content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next semester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Students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were not able to apply content to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solve different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problems.</a:t>
            </a:r>
          </a:p>
        </p:txBody>
      </p:sp>
      <p:sp>
        <p:nvSpPr>
          <p:cNvPr id="11" name="Text Box 161"/>
          <p:cNvSpPr txBox="1">
            <a:spLocks noChangeArrowheads="1"/>
          </p:cNvSpPr>
          <p:nvPr/>
        </p:nvSpPr>
        <p:spPr bwMode="auto">
          <a:xfrm>
            <a:off x="341430" y="11751802"/>
            <a:ext cx="11105262" cy="462278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xtLst/>
        </p:spPr>
        <p:txBody>
          <a:bodyPr wrap="square" lIns="127994" tIns="63997" rIns="127994" bIns="63997">
            <a:spAutoFit/>
          </a:bodyPr>
          <a:lstStyle>
            <a:lvl1pPr defTabSz="1279525" eaLnBrk="0" hangingPunct="0">
              <a:defRPr sz="3400">
                <a:solidFill>
                  <a:schemeClr val="tx1"/>
                </a:solidFill>
                <a:latin typeface="Helvetica" pitchFamily="28" charset="0"/>
              </a:defRPr>
            </a:lvl1pPr>
            <a:lvl2pPr marL="742950" indent="-285750" defTabSz="1279525" eaLnBrk="0" hangingPunct="0">
              <a:defRPr sz="3400">
                <a:solidFill>
                  <a:schemeClr val="tx1"/>
                </a:solidFill>
                <a:latin typeface="Helvetica" pitchFamily="28" charset="0"/>
              </a:defRPr>
            </a:lvl2pPr>
            <a:lvl3pPr marL="1143000" indent="-228600" defTabSz="1279525" eaLnBrk="0" hangingPunct="0">
              <a:defRPr sz="3400">
                <a:solidFill>
                  <a:schemeClr val="tx1"/>
                </a:solidFill>
                <a:latin typeface="Helvetica" pitchFamily="28" charset="0"/>
              </a:defRPr>
            </a:lvl3pPr>
            <a:lvl4pPr marL="1600200" indent="-228600" defTabSz="1279525" eaLnBrk="0" hangingPunct="0">
              <a:defRPr sz="3400">
                <a:solidFill>
                  <a:schemeClr val="tx1"/>
                </a:solidFill>
                <a:latin typeface="Helvetica" pitchFamily="28" charset="0"/>
              </a:defRPr>
            </a:lvl4pPr>
            <a:lvl5pPr marL="2057400" indent="-228600" defTabSz="1279525" eaLnBrk="0" hangingPunct="0">
              <a:defRPr sz="3400">
                <a:solidFill>
                  <a:schemeClr val="tx1"/>
                </a:solidFill>
                <a:latin typeface="Helvetica" pitchFamily="28" charset="0"/>
              </a:defRPr>
            </a:lvl5pPr>
            <a:lvl6pPr marL="25146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Helvetica" pitchFamily="28" charset="0"/>
              </a:defRPr>
            </a:lvl6pPr>
            <a:lvl7pPr marL="29718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Helvetica" pitchFamily="28" charset="0"/>
              </a:defRPr>
            </a:lvl7pPr>
            <a:lvl8pPr marL="34290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Helvetica" pitchFamily="28" charset="0"/>
              </a:defRPr>
            </a:lvl8pPr>
            <a:lvl9pPr marL="38862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Helvetica" pitchFamily="28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4000" b="1" dirty="0" smtClean="0">
                <a:latin typeface="Times New Roman" pitchFamily="18" charset="0"/>
                <a:cs typeface="Times New Roman" pitchFamily="18" charset="0"/>
              </a:rPr>
              <a:t>RESEARCH QUESTIONS, METHODS</a:t>
            </a:r>
          </a:p>
          <a:p>
            <a:pPr algn="just" eaLnBrk="1" hangingPunct="1">
              <a:defRPr/>
            </a:pPr>
            <a:endParaRPr lang="en-US" altLang="en-US" sz="1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How did student metacognition increase due to using different pedagogy and interventions?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How did the course delivery improve learning (measured by standard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exam or Blooms taxonomy)?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Which of the interventions increased interaction with content?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Which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of the interventions helped students learn?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How did the students learn to work effectively as a team?</a:t>
            </a:r>
          </a:p>
          <a:p>
            <a:pPr marL="457200" indent="-457200">
              <a:buAutoNum type="arabicPeriod" startAt="6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2-tailed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t-test was used to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determine significance of differences.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defRPr/>
            </a:pPr>
            <a:endParaRPr lang="en-US" altLang="en-US" sz="2400" dirty="0" smtClean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8624250" y="941525"/>
            <a:ext cx="4352550" cy="2756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84370" y="14484137"/>
            <a:ext cx="6972265" cy="3921899"/>
          </a:xfrm>
          <a:prstGeom prst="rect">
            <a:avLst/>
          </a:prstGeom>
          <a:noFill/>
        </p:spPr>
      </p:pic>
      <p:sp>
        <p:nvSpPr>
          <p:cNvPr id="50" name="Text Box 161"/>
          <p:cNvSpPr txBox="1">
            <a:spLocks noChangeArrowheads="1"/>
          </p:cNvSpPr>
          <p:nvPr/>
        </p:nvSpPr>
        <p:spPr bwMode="auto">
          <a:xfrm>
            <a:off x="341430" y="8262940"/>
            <a:ext cx="11105262" cy="308389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xtLst/>
        </p:spPr>
        <p:txBody>
          <a:bodyPr wrap="square" lIns="127994" tIns="63997" rIns="127994" bIns="63997" numCol="1">
            <a:spAutoFit/>
          </a:bodyPr>
          <a:lstStyle>
            <a:lvl1pPr defTabSz="1279525" eaLnBrk="0" hangingPunct="0">
              <a:defRPr sz="3400">
                <a:solidFill>
                  <a:schemeClr val="tx1"/>
                </a:solidFill>
                <a:latin typeface="Helvetica" pitchFamily="28" charset="0"/>
              </a:defRPr>
            </a:lvl1pPr>
            <a:lvl2pPr marL="742950" indent="-285750" defTabSz="1279525" eaLnBrk="0" hangingPunct="0">
              <a:defRPr sz="3400">
                <a:solidFill>
                  <a:schemeClr val="tx1"/>
                </a:solidFill>
                <a:latin typeface="Helvetica" pitchFamily="28" charset="0"/>
              </a:defRPr>
            </a:lvl2pPr>
            <a:lvl3pPr marL="1143000" indent="-228600" defTabSz="1279525" eaLnBrk="0" hangingPunct="0">
              <a:defRPr sz="3400">
                <a:solidFill>
                  <a:schemeClr val="tx1"/>
                </a:solidFill>
                <a:latin typeface="Helvetica" pitchFamily="28" charset="0"/>
              </a:defRPr>
            </a:lvl3pPr>
            <a:lvl4pPr marL="1600200" indent="-228600" defTabSz="1279525" eaLnBrk="0" hangingPunct="0">
              <a:defRPr sz="3400">
                <a:solidFill>
                  <a:schemeClr val="tx1"/>
                </a:solidFill>
                <a:latin typeface="Helvetica" pitchFamily="28" charset="0"/>
              </a:defRPr>
            </a:lvl4pPr>
            <a:lvl5pPr marL="2057400" indent="-228600" defTabSz="1279525" eaLnBrk="0" hangingPunct="0">
              <a:defRPr sz="3400">
                <a:solidFill>
                  <a:schemeClr val="tx1"/>
                </a:solidFill>
                <a:latin typeface="Helvetica" pitchFamily="28" charset="0"/>
              </a:defRPr>
            </a:lvl5pPr>
            <a:lvl6pPr marL="25146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Helvetica" pitchFamily="28" charset="0"/>
              </a:defRPr>
            </a:lvl6pPr>
            <a:lvl7pPr marL="29718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Helvetica" pitchFamily="28" charset="0"/>
              </a:defRPr>
            </a:lvl7pPr>
            <a:lvl8pPr marL="34290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Helvetica" pitchFamily="28" charset="0"/>
              </a:defRPr>
            </a:lvl8pPr>
            <a:lvl9pPr marL="38862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Helvetica" pitchFamily="28" charset="0"/>
              </a:defRPr>
            </a:lvl9pPr>
          </a:lstStyle>
          <a:p>
            <a:r>
              <a:rPr lang="en-US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 Additional Problem: Students’ Metacognition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Students not aware on which level they are learning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Students are not aware of which level they are supposed to learn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Students have not learned many learning techniques; mostly learning by heart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Pedagogy and Interventions used to get the students to learn on a higher level: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See center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3" name="Table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8909672"/>
              </p:ext>
            </p:extLst>
          </p:nvPr>
        </p:nvGraphicFramePr>
        <p:xfrm>
          <a:off x="417524" y="16217898"/>
          <a:ext cx="10953074" cy="1060884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903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627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88303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Questionnaire/Administered</a:t>
                      </a:r>
                      <a:endParaRPr lang="en-US" sz="2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54" marR="36554" marT="18277" marB="1827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Examples of Questions Asked</a:t>
                      </a:r>
                      <a:endParaRPr lang="en-US" sz="2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54" marR="36554" marT="18277" marB="1827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57695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Science Motivation Questionnaire</a:t>
                      </a:r>
                      <a:r>
                        <a:rPr lang="en-US" sz="24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(SMQ II)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en-US" sz="24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Beginning and end of semester</a:t>
                      </a:r>
                    </a:p>
                    <a:p>
                      <a:pPr marL="342900" indent="-342900">
                        <a:buFontTx/>
                        <a:buChar char="-"/>
                      </a:pPr>
                      <a:r>
                        <a:rPr lang="en-US" sz="2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Evaluates intrinsic, career, and grade motivation, self-determination, self-efficacy</a:t>
                      </a:r>
                      <a:endParaRPr lang="en-US" sz="2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54" marR="36554" marT="18277" marB="1827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4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 chemistry I learn is relevant to my life.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4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Understanding chemistry will benefit me in my career.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4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 will use chemistry problem-solving skills in my career</a:t>
                      </a:r>
                      <a:endParaRPr lang="en-US" sz="2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54" marR="36554" marT="18277" marB="1827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95600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Metacognitive Inventory</a:t>
                      </a:r>
                    </a:p>
                    <a:p>
                      <a:pPr marL="342900" marR="0" indent="-342900" algn="l" defTabSz="4389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24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Beginning and end of semester</a:t>
                      </a:r>
                    </a:p>
                    <a:p>
                      <a:pPr marL="342900" marR="0" indent="-342900" algn="l" defTabSz="4389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24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Evaluates students’ metacognitive skills</a:t>
                      </a:r>
                      <a:endParaRPr lang="en-US" sz="24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2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54" marR="36554" marT="18277" marB="1827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4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When I do .. problems, I try to learn more about the concepts so that I can apply this knowledge to test problems.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4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 use graphic organizers (diagrams, flow-charts, etc.) to better understand problems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4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..If a problem takes several attempts and I cannot get it right, I get someone to do it for me and I try to memorize the procedure. </a:t>
                      </a:r>
                      <a:endParaRPr lang="en-US" sz="2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54" marR="36554" marT="18277" marB="1827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05100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Team Diagnostic Survey (TDS)</a:t>
                      </a:r>
                    </a:p>
                    <a:p>
                      <a:pPr marL="342900" marR="0" indent="-342900" algn="l" defTabSz="4389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24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Beginning and end of semester</a:t>
                      </a:r>
                    </a:p>
                    <a:p>
                      <a:pPr marL="342900" marR="0" indent="-342900" algn="l" defTabSz="4389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24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Evaluates support of teams, structure of teams, leadership of teams, team member effectiveness</a:t>
                      </a:r>
                      <a:endParaRPr lang="en-US" sz="24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54" marR="36554" marT="18277" marB="1827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4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This team has an ideal mix of members - a diverse set of people who bring different perspectives and experiences to the work.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4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Instructors are readily available to teams in this class to coach. 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400" b="0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Team members do not carry their fair share of the workload. </a:t>
                      </a:r>
                      <a:endParaRPr lang="en-US" sz="2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54" marR="36554" marT="18277" marB="1827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95116">
                <a:tc>
                  <a:txBody>
                    <a:bodyPr/>
                    <a:lstStyle/>
                    <a:p>
                      <a:r>
                        <a:rPr lang="en-US" sz="2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Teaching Methods Questionnaire </a:t>
                      </a:r>
                    </a:p>
                    <a:p>
                      <a:pPr marL="342900" marR="0" indent="-342900" algn="l" defTabSz="4389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2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End of semester</a:t>
                      </a:r>
                    </a:p>
                    <a:p>
                      <a:pPr marL="342900" marR="0" lvl="0" indent="-342900" algn="l" defTabSz="438912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2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Evaluates</a:t>
                      </a:r>
                      <a:r>
                        <a:rPr lang="en-US" sz="24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correlation between time spent on intervention and effectiveness for learning</a:t>
                      </a:r>
                      <a:endParaRPr lang="en-US" sz="2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554" marR="36554" marT="18277" marB="1827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400" b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n-US" sz="24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correlation questions were asked using a 5 point Likert scale from 0 to 4.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400" b="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Opinion question:  What did you think of the “inverted” method of teaching this course?</a:t>
                      </a:r>
                    </a:p>
                  </a:txBody>
                  <a:tcPr marL="36554" marR="36554" marT="18277" marB="1827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8" name="Chart 2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3307949"/>
              </p:ext>
            </p:extLst>
          </p:nvPr>
        </p:nvGraphicFramePr>
        <p:xfrm>
          <a:off x="32323146" y="9331301"/>
          <a:ext cx="9810749" cy="5324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sp>
        <p:nvSpPr>
          <p:cNvPr id="29" name="Text Box 161"/>
          <p:cNvSpPr txBox="1">
            <a:spLocks noChangeArrowheads="1"/>
          </p:cNvSpPr>
          <p:nvPr/>
        </p:nvSpPr>
        <p:spPr bwMode="auto">
          <a:xfrm>
            <a:off x="31819393" y="4662209"/>
            <a:ext cx="10818254" cy="462278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xtLst/>
        </p:spPr>
        <p:txBody>
          <a:bodyPr wrap="square" lIns="127994" tIns="63997" rIns="127994" bIns="63997" numCol="1">
            <a:spAutoFit/>
          </a:bodyPr>
          <a:lstStyle>
            <a:lvl1pPr defTabSz="1279525" eaLnBrk="0" hangingPunct="0">
              <a:defRPr sz="3400">
                <a:solidFill>
                  <a:schemeClr val="tx1"/>
                </a:solidFill>
                <a:latin typeface="Helvetica" pitchFamily="28" charset="0"/>
              </a:defRPr>
            </a:lvl1pPr>
            <a:lvl2pPr marL="742950" indent="-285750" defTabSz="1279525" eaLnBrk="0" hangingPunct="0">
              <a:defRPr sz="3400">
                <a:solidFill>
                  <a:schemeClr val="tx1"/>
                </a:solidFill>
                <a:latin typeface="Helvetica" pitchFamily="28" charset="0"/>
              </a:defRPr>
            </a:lvl2pPr>
            <a:lvl3pPr marL="1143000" indent="-228600" defTabSz="1279525" eaLnBrk="0" hangingPunct="0">
              <a:defRPr sz="3400">
                <a:solidFill>
                  <a:schemeClr val="tx1"/>
                </a:solidFill>
                <a:latin typeface="Helvetica" pitchFamily="28" charset="0"/>
              </a:defRPr>
            </a:lvl3pPr>
            <a:lvl4pPr marL="1600200" indent="-228600" defTabSz="1279525" eaLnBrk="0" hangingPunct="0">
              <a:defRPr sz="3400">
                <a:solidFill>
                  <a:schemeClr val="tx1"/>
                </a:solidFill>
                <a:latin typeface="Helvetica" pitchFamily="28" charset="0"/>
              </a:defRPr>
            </a:lvl4pPr>
            <a:lvl5pPr marL="2057400" indent="-228600" defTabSz="1279525" eaLnBrk="0" hangingPunct="0">
              <a:defRPr sz="3400">
                <a:solidFill>
                  <a:schemeClr val="tx1"/>
                </a:solidFill>
                <a:latin typeface="Helvetica" pitchFamily="28" charset="0"/>
              </a:defRPr>
            </a:lvl5pPr>
            <a:lvl6pPr marL="25146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Helvetica" pitchFamily="28" charset="0"/>
              </a:defRPr>
            </a:lvl6pPr>
            <a:lvl7pPr marL="29718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Helvetica" pitchFamily="28" charset="0"/>
              </a:defRPr>
            </a:lvl7pPr>
            <a:lvl8pPr marL="34290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Helvetica" pitchFamily="28" charset="0"/>
              </a:defRPr>
            </a:lvl8pPr>
            <a:lvl9pPr marL="38862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Helvetica" pitchFamily="28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4000" b="1" dirty="0" smtClean="0">
                <a:latin typeface="Times New Roman" pitchFamily="18" charset="0"/>
                <a:cs typeface="Times New Roman" pitchFamily="18" charset="0"/>
              </a:rPr>
              <a:t>RESULTS AND DISCUSSION, CONT.</a:t>
            </a:r>
            <a:endParaRPr lang="en-US" altLang="en-US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defRPr/>
            </a:pPr>
            <a:endParaRPr lang="en-US" altLang="en-US" sz="1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Team Diagnostic Survey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Teamwork improves and students mostly enjoy working with their team, but difficulties with teamwork have become more apparent at the end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 lot of comments about how much they have learned from their team members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Teaching Methods Questionnaire</a:t>
            </a:r>
            <a:endParaRPr lang="en-US" sz="24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We asked the students which interventions made them interact with the content and which they thought helped them learn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 Box 161"/>
          <p:cNvSpPr txBox="1">
            <a:spLocks noChangeArrowheads="1"/>
          </p:cNvSpPr>
          <p:nvPr/>
        </p:nvSpPr>
        <p:spPr bwMode="auto">
          <a:xfrm>
            <a:off x="31819393" y="14723075"/>
            <a:ext cx="10818254" cy="566922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xtLst/>
        </p:spPr>
        <p:txBody>
          <a:bodyPr wrap="square" lIns="127994" tIns="63997" rIns="127994" bIns="63997" numCol="1">
            <a:spAutoFit/>
          </a:bodyPr>
          <a:lstStyle>
            <a:lvl1pPr defTabSz="1279525" eaLnBrk="0" hangingPunct="0">
              <a:defRPr sz="3400">
                <a:solidFill>
                  <a:schemeClr val="tx1"/>
                </a:solidFill>
                <a:latin typeface="Helvetica" pitchFamily="28" charset="0"/>
              </a:defRPr>
            </a:lvl1pPr>
            <a:lvl2pPr marL="742950" indent="-285750" defTabSz="1279525" eaLnBrk="0" hangingPunct="0">
              <a:defRPr sz="3400">
                <a:solidFill>
                  <a:schemeClr val="tx1"/>
                </a:solidFill>
                <a:latin typeface="Helvetica" pitchFamily="28" charset="0"/>
              </a:defRPr>
            </a:lvl2pPr>
            <a:lvl3pPr marL="1143000" indent="-228600" defTabSz="1279525" eaLnBrk="0" hangingPunct="0">
              <a:defRPr sz="3400">
                <a:solidFill>
                  <a:schemeClr val="tx1"/>
                </a:solidFill>
                <a:latin typeface="Helvetica" pitchFamily="28" charset="0"/>
              </a:defRPr>
            </a:lvl3pPr>
            <a:lvl4pPr marL="1600200" indent="-228600" defTabSz="1279525" eaLnBrk="0" hangingPunct="0">
              <a:defRPr sz="3400">
                <a:solidFill>
                  <a:schemeClr val="tx1"/>
                </a:solidFill>
                <a:latin typeface="Helvetica" pitchFamily="28" charset="0"/>
              </a:defRPr>
            </a:lvl4pPr>
            <a:lvl5pPr marL="2057400" indent="-228600" defTabSz="1279525" eaLnBrk="0" hangingPunct="0">
              <a:defRPr sz="3400">
                <a:solidFill>
                  <a:schemeClr val="tx1"/>
                </a:solidFill>
                <a:latin typeface="Helvetica" pitchFamily="28" charset="0"/>
              </a:defRPr>
            </a:lvl5pPr>
            <a:lvl6pPr marL="25146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Helvetica" pitchFamily="28" charset="0"/>
              </a:defRPr>
            </a:lvl6pPr>
            <a:lvl7pPr marL="29718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Helvetica" pitchFamily="28" charset="0"/>
              </a:defRPr>
            </a:lvl7pPr>
            <a:lvl8pPr marL="34290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Helvetica" pitchFamily="28" charset="0"/>
              </a:defRPr>
            </a:lvl8pPr>
            <a:lvl9pPr marL="38862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Helvetica" pitchFamily="28" charset="0"/>
              </a:defRPr>
            </a:lvl9pPr>
          </a:lstStyle>
          <a:p>
            <a:r>
              <a:rPr lang="en-US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Students’ Study Habits and their Correlation to Class Grade</a:t>
            </a:r>
            <a:endParaRPr lang="en-US" sz="24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Over time, the use of the textbook and notecards decreased; students maintaining that had lower exam grades.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Students spent more time with Organic Chemistry games; students using that for exam preparation ended up with higher exam grades.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Students practiced more with student exam questions and the adaptive homework system; especially the student exam questions had a positive effect on the exam grades.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Some of the results contradict the students opinion about what helped them learn.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Statistically significant:  Negative correlation between American Chemical Society Standard Exam and class grade; standard exam is a multiple-choice test, class exams are large majority short answer and problem solving.</a:t>
            </a:r>
          </a:p>
          <a:p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31488459" y="20397853"/>
            <a:ext cx="11480122" cy="4140779"/>
            <a:chOff x="31488459" y="20397853"/>
            <a:chExt cx="11480122" cy="4140779"/>
          </a:xfrm>
        </p:grpSpPr>
        <p:pic>
          <p:nvPicPr>
            <p:cNvPr id="1039" name="Picture 15"/>
            <p:cNvPicPr>
              <a:picLocks noChangeAspect="1" noChangeArrowheads="1"/>
            </p:cNvPicPr>
            <p:nvPr/>
          </p:nvPicPr>
          <p:blipFill>
            <a:blip r:embed="rId11"/>
            <a:srcRect l="23192" t="22500" r="24597" b="8750"/>
            <a:stretch>
              <a:fillRect/>
            </a:stretch>
          </p:blipFill>
          <p:spPr bwMode="auto">
            <a:xfrm>
              <a:off x="31488459" y="20397853"/>
              <a:ext cx="5412014" cy="4140779"/>
            </a:xfrm>
            <a:prstGeom prst="rect">
              <a:avLst/>
            </a:prstGeom>
            <a:noFill/>
            <a:ln w="76200">
              <a:noFill/>
              <a:prstDash val="dash"/>
              <a:miter lim="800000"/>
              <a:headEnd/>
              <a:tailEnd/>
            </a:ln>
          </p:spPr>
        </p:pic>
        <p:pic>
          <p:nvPicPr>
            <p:cNvPr id="31" name="Picture 30"/>
            <p:cNvPicPr/>
            <p:nvPr/>
          </p:nvPicPr>
          <p:blipFill>
            <a:blip r:embed="rId12" cstate="print"/>
            <a:srcRect l="23718" t="23362" r="24519" b="10826"/>
            <a:stretch>
              <a:fillRect/>
            </a:stretch>
          </p:blipFill>
          <p:spPr bwMode="auto">
            <a:xfrm>
              <a:off x="37024981" y="20397853"/>
              <a:ext cx="5943600" cy="41407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3" name="Text Box 161"/>
          <p:cNvSpPr txBox="1">
            <a:spLocks noChangeArrowheads="1"/>
          </p:cNvSpPr>
          <p:nvPr/>
        </p:nvSpPr>
        <p:spPr bwMode="auto">
          <a:xfrm>
            <a:off x="484934" y="27571083"/>
            <a:ext cx="10818254" cy="462278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xtLst/>
        </p:spPr>
        <p:txBody>
          <a:bodyPr wrap="square" lIns="127994" tIns="63997" rIns="127994" bIns="63997" numCol="1">
            <a:spAutoFit/>
          </a:bodyPr>
          <a:lstStyle>
            <a:lvl1pPr defTabSz="1279525" eaLnBrk="0" hangingPunct="0">
              <a:defRPr sz="3400">
                <a:solidFill>
                  <a:schemeClr val="tx1"/>
                </a:solidFill>
                <a:latin typeface="Helvetica" pitchFamily="28" charset="0"/>
              </a:defRPr>
            </a:lvl1pPr>
            <a:lvl2pPr marL="742950" indent="-285750" defTabSz="1279525" eaLnBrk="0" hangingPunct="0">
              <a:defRPr sz="3400">
                <a:solidFill>
                  <a:schemeClr val="tx1"/>
                </a:solidFill>
                <a:latin typeface="Helvetica" pitchFamily="28" charset="0"/>
              </a:defRPr>
            </a:lvl2pPr>
            <a:lvl3pPr marL="1143000" indent="-228600" defTabSz="1279525" eaLnBrk="0" hangingPunct="0">
              <a:defRPr sz="3400">
                <a:solidFill>
                  <a:schemeClr val="tx1"/>
                </a:solidFill>
                <a:latin typeface="Helvetica" pitchFamily="28" charset="0"/>
              </a:defRPr>
            </a:lvl3pPr>
            <a:lvl4pPr marL="1600200" indent="-228600" defTabSz="1279525" eaLnBrk="0" hangingPunct="0">
              <a:defRPr sz="3400">
                <a:solidFill>
                  <a:schemeClr val="tx1"/>
                </a:solidFill>
                <a:latin typeface="Helvetica" pitchFamily="28" charset="0"/>
              </a:defRPr>
            </a:lvl4pPr>
            <a:lvl5pPr marL="2057400" indent="-228600" defTabSz="1279525" eaLnBrk="0" hangingPunct="0">
              <a:defRPr sz="3400">
                <a:solidFill>
                  <a:schemeClr val="tx1"/>
                </a:solidFill>
                <a:latin typeface="Helvetica" pitchFamily="28" charset="0"/>
              </a:defRPr>
            </a:lvl5pPr>
            <a:lvl6pPr marL="25146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Helvetica" pitchFamily="28" charset="0"/>
              </a:defRPr>
            </a:lvl6pPr>
            <a:lvl7pPr marL="29718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Helvetica" pitchFamily="28" charset="0"/>
              </a:defRPr>
            </a:lvl7pPr>
            <a:lvl8pPr marL="34290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Helvetica" pitchFamily="28" charset="0"/>
              </a:defRPr>
            </a:lvl8pPr>
            <a:lvl9pPr marL="38862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Helvetica" pitchFamily="28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4000" b="1" dirty="0" smtClean="0">
                <a:latin typeface="Times New Roman" pitchFamily="18" charset="0"/>
                <a:cs typeface="Times New Roman" pitchFamily="18" charset="0"/>
              </a:rPr>
              <a:t>RESULTS AND DISCUSSION</a:t>
            </a:r>
            <a:endParaRPr lang="en-US" altLang="en-US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defRPr/>
            </a:pPr>
            <a:endParaRPr lang="en-US" altLang="en-US" sz="1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Data for Organic Chemistry I, ca. 70 students (2</a:t>
            </a:r>
            <a:r>
              <a:rPr lang="en-US" sz="2400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semester not analyzed yet).</a:t>
            </a:r>
          </a:p>
          <a:p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Majority of declared students are Biology/Biomedical Sciences majors.</a:t>
            </a:r>
          </a:p>
          <a:p>
            <a:endParaRPr lang="en-US" sz="24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Motivation (SMQII)</a:t>
            </a:r>
            <a:endParaRPr lang="en-US" sz="24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Main motivation at beginning and end is grade motivation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Self-efficacy is low at beginning and significant lower at the end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Metacognitive Inventory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Students rate their metacognition very high at the beginning, significantly lower at the end (become more realistic)</a:t>
            </a:r>
          </a:p>
        </p:txBody>
      </p:sp>
      <p:sp>
        <p:nvSpPr>
          <p:cNvPr id="34" name="Text Box 161"/>
          <p:cNvSpPr txBox="1">
            <a:spLocks noChangeArrowheads="1"/>
          </p:cNvSpPr>
          <p:nvPr/>
        </p:nvSpPr>
        <p:spPr bwMode="auto">
          <a:xfrm>
            <a:off x="31819393" y="25427519"/>
            <a:ext cx="10818254" cy="31454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xtLst/>
        </p:spPr>
        <p:txBody>
          <a:bodyPr wrap="square" lIns="127994" tIns="63997" rIns="127994" bIns="63997" numCol="1">
            <a:spAutoFit/>
          </a:bodyPr>
          <a:lstStyle>
            <a:lvl1pPr defTabSz="1279525" eaLnBrk="0" hangingPunct="0">
              <a:defRPr sz="3400">
                <a:solidFill>
                  <a:schemeClr val="tx1"/>
                </a:solidFill>
                <a:latin typeface="Helvetica" pitchFamily="28" charset="0"/>
              </a:defRPr>
            </a:lvl1pPr>
            <a:lvl2pPr marL="742950" indent="-285750" defTabSz="1279525" eaLnBrk="0" hangingPunct="0">
              <a:defRPr sz="3400">
                <a:solidFill>
                  <a:schemeClr val="tx1"/>
                </a:solidFill>
                <a:latin typeface="Helvetica" pitchFamily="28" charset="0"/>
              </a:defRPr>
            </a:lvl2pPr>
            <a:lvl3pPr marL="1143000" indent="-228600" defTabSz="1279525" eaLnBrk="0" hangingPunct="0">
              <a:defRPr sz="3400">
                <a:solidFill>
                  <a:schemeClr val="tx1"/>
                </a:solidFill>
                <a:latin typeface="Helvetica" pitchFamily="28" charset="0"/>
              </a:defRPr>
            </a:lvl3pPr>
            <a:lvl4pPr marL="1600200" indent="-228600" defTabSz="1279525" eaLnBrk="0" hangingPunct="0">
              <a:defRPr sz="3400">
                <a:solidFill>
                  <a:schemeClr val="tx1"/>
                </a:solidFill>
                <a:latin typeface="Helvetica" pitchFamily="28" charset="0"/>
              </a:defRPr>
            </a:lvl4pPr>
            <a:lvl5pPr marL="2057400" indent="-228600" defTabSz="1279525" eaLnBrk="0" hangingPunct="0">
              <a:defRPr sz="3400">
                <a:solidFill>
                  <a:schemeClr val="tx1"/>
                </a:solidFill>
                <a:latin typeface="Helvetica" pitchFamily="28" charset="0"/>
              </a:defRPr>
            </a:lvl5pPr>
            <a:lvl6pPr marL="25146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Helvetica" pitchFamily="28" charset="0"/>
              </a:defRPr>
            </a:lvl6pPr>
            <a:lvl7pPr marL="29718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Helvetica" pitchFamily="28" charset="0"/>
              </a:defRPr>
            </a:lvl7pPr>
            <a:lvl8pPr marL="34290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Helvetica" pitchFamily="28" charset="0"/>
              </a:defRPr>
            </a:lvl8pPr>
            <a:lvl9pPr marL="38862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Helvetica" pitchFamily="28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4000" b="1" dirty="0" smtClean="0">
                <a:latin typeface="Times New Roman" pitchFamily="18" charset="0"/>
                <a:cs typeface="Times New Roman" pitchFamily="18" charset="0"/>
              </a:rPr>
              <a:t>CONCLUSIONS</a:t>
            </a:r>
            <a:endParaRPr lang="en-US" altLang="en-US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defRPr/>
            </a:pPr>
            <a:endParaRPr lang="en-US" altLang="en-US" sz="1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Student habits shift to practicing from learning by heart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Students become aware of different levels of learning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Group skills improve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Students become more realistic in evaluating their metacognition and group skills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Student motivation continues to be grade motivation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 Box 161"/>
          <p:cNvSpPr txBox="1">
            <a:spLocks noChangeArrowheads="1"/>
          </p:cNvSpPr>
          <p:nvPr/>
        </p:nvSpPr>
        <p:spPr bwMode="auto">
          <a:xfrm>
            <a:off x="31819393" y="29413456"/>
            <a:ext cx="10818254" cy="2037459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xtLst/>
        </p:spPr>
        <p:txBody>
          <a:bodyPr wrap="square" lIns="127994" tIns="63997" rIns="127994" bIns="63997" numCol="1">
            <a:spAutoFit/>
          </a:bodyPr>
          <a:lstStyle>
            <a:lvl1pPr defTabSz="1279525" eaLnBrk="0" hangingPunct="0">
              <a:defRPr sz="3400">
                <a:solidFill>
                  <a:schemeClr val="tx1"/>
                </a:solidFill>
                <a:latin typeface="Helvetica" pitchFamily="28" charset="0"/>
              </a:defRPr>
            </a:lvl1pPr>
            <a:lvl2pPr marL="742950" indent="-285750" defTabSz="1279525" eaLnBrk="0" hangingPunct="0">
              <a:defRPr sz="3400">
                <a:solidFill>
                  <a:schemeClr val="tx1"/>
                </a:solidFill>
                <a:latin typeface="Helvetica" pitchFamily="28" charset="0"/>
              </a:defRPr>
            </a:lvl2pPr>
            <a:lvl3pPr marL="1143000" indent="-228600" defTabSz="1279525" eaLnBrk="0" hangingPunct="0">
              <a:defRPr sz="3400">
                <a:solidFill>
                  <a:schemeClr val="tx1"/>
                </a:solidFill>
                <a:latin typeface="Helvetica" pitchFamily="28" charset="0"/>
              </a:defRPr>
            </a:lvl3pPr>
            <a:lvl4pPr marL="1600200" indent="-228600" defTabSz="1279525" eaLnBrk="0" hangingPunct="0">
              <a:defRPr sz="3400">
                <a:solidFill>
                  <a:schemeClr val="tx1"/>
                </a:solidFill>
                <a:latin typeface="Helvetica" pitchFamily="28" charset="0"/>
              </a:defRPr>
            </a:lvl4pPr>
            <a:lvl5pPr marL="2057400" indent="-228600" defTabSz="1279525" eaLnBrk="0" hangingPunct="0">
              <a:defRPr sz="3400">
                <a:solidFill>
                  <a:schemeClr val="tx1"/>
                </a:solidFill>
                <a:latin typeface="Helvetica" pitchFamily="28" charset="0"/>
              </a:defRPr>
            </a:lvl5pPr>
            <a:lvl6pPr marL="25146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Helvetica" pitchFamily="28" charset="0"/>
              </a:defRPr>
            </a:lvl6pPr>
            <a:lvl7pPr marL="29718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Helvetica" pitchFamily="28" charset="0"/>
              </a:defRPr>
            </a:lvl7pPr>
            <a:lvl8pPr marL="34290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Helvetica" pitchFamily="28" charset="0"/>
              </a:defRPr>
            </a:lvl8pPr>
            <a:lvl9pPr marL="38862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Helvetica" pitchFamily="28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4000" b="1" dirty="0" smtClean="0">
                <a:latin typeface="Times New Roman" pitchFamily="18" charset="0"/>
                <a:cs typeface="Times New Roman" pitchFamily="18" charset="0"/>
              </a:rPr>
              <a:t>ACKNOWLEDGMENTS</a:t>
            </a:r>
            <a:endParaRPr lang="en-US" altLang="en-US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defRPr/>
            </a:pPr>
            <a:endParaRPr lang="en-US" altLang="en-US" sz="1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FaCIT/CETL: Dina Battaglia,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Justin Bruner,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Phillip Coffman, </a:t>
            </a:r>
            <a:r>
              <a:rPr lang="en-US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Eron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Drake, John Jackson,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Brian Roberts, Andrew Starner, Jim Therrell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Wiley: Cara Warne, Sean Hickey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6" name="Group 35"/>
          <p:cNvGrpSpPr/>
          <p:nvPr/>
        </p:nvGrpSpPr>
        <p:grpSpPr>
          <a:xfrm>
            <a:off x="26461364" y="5871275"/>
            <a:ext cx="3947052" cy="3947052"/>
            <a:chOff x="9162216" y="1669070"/>
            <a:chExt cx="3947052" cy="3947052"/>
          </a:xfrm>
          <a:scene3d>
            <a:camera prst="orthographicFront"/>
            <a:lightRig rig="flat" dir="t"/>
          </a:scene3d>
        </p:grpSpPr>
        <p:sp>
          <p:nvSpPr>
            <p:cNvPr id="37" name="Oval 36"/>
            <p:cNvSpPr/>
            <p:nvPr/>
          </p:nvSpPr>
          <p:spPr>
            <a:xfrm>
              <a:off x="9162216" y="1669070"/>
              <a:ext cx="3947052" cy="3947052"/>
            </a:xfrm>
            <a:prstGeom prst="ellipse">
              <a:avLst/>
            </a:prstGeom>
            <a:gradFill rotWithShape="0">
              <a:gsLst>
                <a:gs pos="0">
                  <a:srgbClr val="FFE5C9"/>
                </a:gs>
                <a:gs pos="69000">
                  <a:srgbClr val="F9AF41"/>
                </a:gs>
                <a:gs pos="100000">
                  <a:srgbClr val="FA8300"/>
                </a:gs>
              </a:gsLst>
              <a:path path="circle">
                <a:fillToRect l="50000" t="50000" r="50000" b="50000"/>
              </a:path>
            </a:gra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38" name="Oval 4"/>
            <p:cNvSpPr txBox="1"/>
            <p:nvPr/>
          </p:nvSpPr>
          <p:spPr>
            <a:xfrm>
              <a:off x="9740248" y="2247102"/>
              <a:ext cx="2790988" cy="279098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30480" tIns="30480" rIns="30480" bIns="30480" numCol="1" spcCol="1270" anchor="ctr" anchorCtr="0">
              <a:noAutofit/>
            </a:bodyPr>
            <a:lstStyle/>
            <a:p>
              <a:pPr lvl="0" algn="ctr" defTabSz="106680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en-US" sz="2400" b="1" kern="1200" dirty="0" smtClean="0">
                  <a:latin typeface="Arial" pitchFamily="34" charset="0"/>
                  <a:cs typeface="Arial" pitchFamily="34" charset="0"/>
                </a:rPr>
                <a:t>Preparation</a:t>
              </a:r>
            </a:p>
            <a:p>
              <a:pPr lvl="0" algn="ctr" defTabSz="106680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en-US" sz="2400" b="0" kern="1200" dirty="0" smtClean="0">
                  <a:latin typeface="Arial" pitchFamily="34" charset="0"/>
                  <a:cs typeface="Arial" pitchFamily="34" charset="0"/>
                </a:rPr>
                <a:t>Students needed reading guides for effective reading; students asked for more videos</a:t>
              </a:r>
              <a:endParaRPr lang="en-US" sz="2400" b="0" kern="1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26461364" y="23559886"/>
            <a:ext cx="3947052" cy="3947052"/>
            <a:chOff x="9162216" y="1669070"/>
            <a:chExt cx="3947052" cy="3947052"/>
          </a:xfrm>
          <a:scene3d>
            <a:camera prst="orthographicFront"/>
            <a:lightRig rig="flat" dir="t"/>
          </a:scene3d>
        </p:grpSpPr>
        <p:sp>
          <p:nvSpPr>
            <p:cNvPr id="40" name="Oval 39"/>
            <p:cNvSpPr/>
            <p:nvPr/>
          </p:nvSpPr>
          <p:spPr>
            <a:xfrm>
              <a:off x="9162216" y="1669070"/>
              <a:ext cx="3947052" cy="3947052"/>
            </a:xfrm>
            <a:prstGeom prst="ellipse">
              <a:avLst/>
            </a:prstGeom>
            <a:gradFill rotWithShape="0">
              <a:gsLst>
                <a:gs pos="0">
                  <a:srgbClr val="FFE5C9"/>
                </a:gs>
                <a:gs pos="69000">
                  <a:srgbClr val="F9AF41"/>
                </a:gs>
                <a:gs pos="100000">
                  <a:srgbClr val="FA8300"/>
                </a:gs>
              </a:gsLst>
              <a:path path="circle">
                <a:fillToRect l="50000" t="50000" r="50000" b="50000"/>
              </a:path>
            </a:gra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41" name="Oval 4"/>
            <p:cNvSpPr txBox="1"/>
            <p:nvPr/>
          </p:nvSpPr>
          <p:spPr>
            <a:xfrm>
              <a:off x="9740248" y="2247102"/>
              <a:ext cx="2790988" cy="279098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30480" tIns="30480" rIns="30480" bIns="30480" numCol="1" spcCol="1270" anchor="ctr" anchorCtr="0">
              <a:noAutofit/>
            </a:bodyPr>
            <a:lstStyle/>
            <a:p>
              <a:pPr lvl="0" algn="ctr" defTabSz="106680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en-US" sz="2400" b="1" kern="1200" dirty="0" smtClean="0">
                  <a:latin typeface="Arial" pitchFamily="34" charset="0"/>
                  <a:cs typeface="Arial" pitchFamily="34" charset="0"/>
                </a:rPr>
                <a:t>In-Class</a:t>
              </a:r>
            </a:p>
            <a:p>
              <a:pPr lvl="0" algn="ctr" defTabSz="106680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en-US" sz="2400" b="0" kern="1200" dirty="0" smtClean="0">
                  <a:latin typeface="Arial" pitchFamily="34" charset="0"/>
                  <a:cs typeface="Arial" pitchFamily="34" charset="0"/>
                </a:rPr>
                <a:t>Worksheets were difficult, needed all group members; instructors could not talk to all groups each class; students became more independent in learning</a:t>
              </a:r>
              <a:endParaRPr lang="en-US" sz="2400" b="0" kern="1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12815700" y="23559886"/>
            <a:ext cx="3947052" cy="3947052"/>
            <a:chOff x="9162216" y="1669070"/>
            <a:chExt cx="3947052" cy="3947052"/>
          </a:xfrm>
          <a:scene3d>
            <a:camera prst="orthographicFront"/>
            <a:lightRig rig="flat" dir="t"/>
          </a:scene3d>
        </p:grpSpPr>
        <p:sp>
          <p:nvSpPr>
            <p:cNvPr id="43" name="Oval 42"/>
            <p:cNvSpPr/>
            <p:nvPr/>
          </p:nvSpPr>
          <p:spPr>
            <a:xfrm>
              <a:off x="9162216" y="1669070"/>
              <a:ext cx="3947052" cy="3947052"/>
            </a:xfrm>
            <a:prstGeom prst="ellipse">
              <a:avLst/>
            </a:prstGeom>
            <a:gradFill rotWithShape="0">
              <a:gsLst>
                <a:gs pos="0">
                  <a:srgbClr val="FFE5C9"/>
                </a:gs>
                <a:gs pos="69000">
                  <a:srgbClr val="F9AF41"/>
                </a:gs>
                <a:gs pos="100000">
                  <a:srgbClr val="FA8300"/>
                </a:gs>
              </a:gsLst>
              <a:path path="circle">
                <a:fillToRect l="50000" t="50000" r="50000" b="50000"/>
              </a:path>
            </a:gra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44" name="Oval 4"/>
            <p:cNvSpPr txBox="1"/>
            <p:nvPr/>
          </p:nvSpPr>
          <p:spPr>
            <a:xfrm>
              <a:off x="9740248" y="2247102"/>
              <a:ext cx="2790988" cy="279098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30480" tIns="30480" rIns="30480" bIns="30480" numCol="1" spcCol="1270" anchor="ctr" anchorCtr="0">
              <a:noAutofit/>
            </a:bodyPr>
            <a:lstStyle/>
            <a:p>
              <a:pPr lvl="0" algn="ctr" defTabSz="106680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en-US" sz="2400" b="1" kern="1200" dirty="0" smtClean="0">
                  <a:latin typeface="Arial" pitchFamily="34" charset="0"/>
                  <a:cs typeface="Arial" pitchFamily="34" charset="0"/>
                </a:rPr>
                <a:t>Out-of-Class Practice</a:t>
              </a:r>
            </a:p>
            <a:p>
              <a:pPr lvl="0" algn="ctr" defTabSz="106680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en-US" sz="2400" b="0" kern="1200" dirty="0" smtClean="0">
                  <a:latin typeface="Arial" pitchFamily="34" charset="0"/>
                  <a:cs typeface="Arial" pitchFamily="34" charset="0"/>
                </a:rPr>
                <a:t>A lot of options for students; Student exam questions most effective overall; Games most effective per time spent</a:t>
              </a:r>
              <a:endParaRPr lang="en-US" sz="2400" b="0" kern="12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12815700" y="5871275"/>
            <a:ext cx="3947052" cy="3947052"/>
            <a:chOff x="9162216" y="1669070"/>
            <a:chExt cx="3947052" cy="3947052"/>
          </a:xfrm>
          <a:scene3d>
            <a:camera prst="orthographicFront"/>
            <a:lightRig rig="flat" dir="t"/>
          </a:scene3d>
        </p:grpSpPr>
        <p:sp>
          <p:nvSpPr>
            <p:cNvPr id="46" name="Oval 45"/>
            <p:cNvSpPr/>
            <p:nvPr/>
          </p:nvSpPr>
          <p:spPr>
            <a:xfrm>
              <a:off x="9162216" y="1669070"/>
              <a:ext cx="3947052" cy="3947052"/>
            </a:xfrm>
            <a:prstGeom prst="ellipse">
              <a:avLst/>
            </a:prstGeom>
            <a:gradFill rotWithShape="0">
              <a:gsLst>
                <a:gs pos="0">
                  <a:srgbClr val="FFE5C9"/>
                </a:gs>
                <a:gs pos="69000">
                  <a:srgbClr val="F9AF41"/>
                </a:gs>
                <a:gs pos="100000">
                  <a:srgbClr val="FA8300"/>
                </a:gs>
              </a:gsLst>
              <a:path path="circle">
                <a:fillToRect l="50000" t="50000" r="50000" b="50000"/>
              </a:path>
            </a:gradFill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47" name="Oval 4"/>
            <p:cNvSpPr txBox="1"/>
            <p:nvPr/>
          </p:nvSpPr>
          <p:spPr>
            <a:xfrm>
              <a:off x="9740248" y="2247102"/>
              <a:ext cx="2790988" cy="279098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30480" tIns="30480" rIns="30480" bIns="30480" numCol="1" spcCol="1270" anchor="ctr" anchorCtr="0">
              <a:noAutofit/>
            </a:bodyPr>
            <a:lstStyle/>
            <a:p>
              <a:pPr lvl="0" algn="ctr" defTabSz="106680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en-US" sz="2400" b="1" kern="1200" dirty="0" smtClean="0">
                  <a:latin typeface="Arial" pitchFamily="34" charset="0"/>
                  <a:cs typeface="Arial" pitchFamily="34" charset="0"/>
                </a:rPr>
                <a:t>Students Became More Aware</a:t>
              </a:r>
            </a:p>
            <a:p>
              <a:pPr lvl="0" algn="ctr" defTabSz="106680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en-US" sz="2400" b="0" kern="1200" dirty="0" smtClean="0">
                  <a:latin typeface="Arial" pitchFamily="34" charset="0"/>
                  <a:cs typeface="Arial" pitchFamily="34" charset="0"/>
                </a:rPr>
                <a:t>Of different levels of learning and different learning techniques; of their own group skills; of their own awareness</a:t>
              </a:r>
              <a:endParaRPr lang="en-US" sz="2400" b="0" kern="1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8" name="Text Box 161"/>
          <p:cNvSpPr txBox="1">
            <a:spLocks noChangeArrowheads="1"/>
          </p:cNvSpPr>
          <p:nvPr/>
        </p:nvSpPr>
        <p:spPr bwMode="auto">
          <a:xfrm>
            <a:off x="12314251" y="27993279"/>
            <a:ext cx="19174208" cy="351478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xtLst/>
        </p:spPr>
        <p:txBody>
          <a:bodyPr wrap="square" lIns="127994" tIns="63997" rIns="127994" bIns="63997" numCol="1">
            <a:spAutoFit/>
          </a:bodyPr>
          <a:lstStyle>
            <a:lvl1pPr defTabSz="1279525" eaLnBrk="0" hangingPunct="0">
              <a:defRPr sz="3400">
                <a:solidFill>
                  <a:schemeClr val="tx1"/>
                </a:solidFill>
                <a:latin typeface="Helvetica" pitchFamily="28" charset="0"/>
              </a:defRPr>
            </a:lvl1pPr>
            <a:lvl2pPr marL="742950" indent="-285750" defTabSz="1279525" eaLnBrk="0" hangingPunct="0">
              <a:defRPr sz="3400">
                <a:solidFill>
                  <a:schemeClr val="tx1"/>
                </a:solidFill>
                <a:latin typeface="Helvetica" pitchFamily="28" charset="0"/>
              </a:defRPr>
            </a:lvl2pPr>
            <a:lvl3pPr marL="1143000" indent="-228600" defTabSz="1279525" eaLnBrk="0" hangingPunct="0">
              <a:defRPr sz="3400">
                <a:solidFill>
                  <a:schemeClr val="tx1"/>
                </a:solidFill>
                <a:latin typeface="Helvetica" pitchFamily="28" charset="0"/>
              </a:defRPr>
            </a:lvl3pPr>
            <a:lvl4pPr marL="1600200" indent="-228600" defTabSz="1279525" eaLnBrk="0" hangingPunct="0">
              <a:defRPr sz="3400">
                <a:solidFill>
                  <a:schemeClr val="tx1"/>
                </a:solidFill>
                <a:latin typeface="Helvetica" pitchFamily="28" charset="0"/>
              </a:defRPr>
            </a:lvl4pPr>
            <a:lvl5pPr marL="2057400" indent="-228600" defTabSz="1279525" eaLnBrk="0" hangingPunct="0">
              <a:defRPr sz="3400">
                <a:solidFill>
                  <a:schemeClr val="tx1"/>
                </a:solidFill>
                <a:latin typeface="Helvetica" pitchFamily="28" charset="0"/>
              </a:defRPr>
            </a:lvl5pPr>
            <a:lvl6pPr marL="25146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Helvetica" pitchFamily="28" charset="0"/>
              </a:defRPr>
            </a:lvl6pPr>
            <a:lvl7pPr marL="29718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Helvetica" pitchFamily="28" charset="0"/>
              </a:defRPr>
            </a:lvl7pPr>
            <a:lvl8pPr marL="34290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Helvetica" pitchFamily="28" charset="0"/>
              </a:defRPr>
            </a:lvl8pPr>
            <a:lvl9pPr marL="3886200" indent="-228600" defTabSz="1279525" eaLnBrk="0" fontAlgn="base" hangingPunct="0">
              <a:spcBef>
                <a:spcPct val="0"/>
              </a:spcBef>
              <a:spcAft>
                <a:spcPct val="0"/>
              </a:spcAft>
              <a:defRPr sz="3400">
                <a:solidFill>
                  <a:schemeClr val="tx1"/>
                </a:solidFill>
                <a:latin typeface="Helvetica" pitchFamily="28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4000" b="1" dirty="0" smtClean="0">
                <a:latin typeface="Times New Roman" pitchFamily="18" charset="0"/>
                <a:cs typeface="Times New Roman" pitchFamily="18" charset="0"/>
              </a:rPr>
              <a:t>STUDENT COMMENTS</a:t>
            </a:r>
            <a:endParaRPr lang="en-US" altLang="en-US" sz="4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171450" indent="-171450" algn="just" eaLnBrk="1" hangingPunct="1">
              <a:buFont typeface="Arial" panose="020B0604020202020204" pitchFamily="34" charset="0"/>
              <a:buChar char="•"/>
              <a:defRPr/>
            </a:pPr>
            <a:endParaRPr lang="en-US" altLang="en-US" sz="12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Lecture, more videos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Do some teaching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 do all my learning on my own. Honestly, I barely learn anything in class. The class period really needs more explanation and instruction of major concepts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They are doing a great job. That exam was just confusing because of the reagents. I do not recall seeing any of them in the notes or worksheets.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Keep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doing what they are doing</a:t>
            </a: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1123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991</TotalTime>
  <Words>1058</Words>
  <Application>Microsoft Office PowerPoint</Application>
  <PresentationFormat>Custom</PresentationFormat>
  <Paragraphs>144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Lamblin, James S</dc:creator>
  <cp:lastModifiedBy>Mueller, Anja</cp:lastModifiedBy>
  <cp:revision>147</cp:revision>
  <dcterms:created xsi:type="dcterms:W3CDTF">2016-09-25T20:11:13Z</dcterms:created>
  <dcterms:modified xsi:type="dcterms:W3CDTF">2017-05-04T20:37:41Z</dcterms:modified>
</cp:coreProperties>
</file>