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68" r:id="rId3"/>
    <p:sldId id="269" r:id="rId4"/>
    <p:sldId id="272" r:id="rId5"/>
    <p:sldId id="273" r:id="rId6"/>
    <p:sldId id="274" r:id="rId7"/>
    <p:sldId id="275" r:id="rId8"/>
    <p:sldId id="284" r:id="rId9"/>
    <p:sldId id="283" r:id="rId10"/>
    <p:sldId id="285" r:id="rId11"/>
    <p:sldId id="277" r:id="rId12"/>
    <p:sldId id="276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2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BB0657-3EB1-F94F-AE59-0B4C34E864AC}" type="datetimeFigureOut">
              <a:rPr lang="en-US" smtClean="0"/>
              <a:t>6/12/17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38DE0F-CF79-0F48-B00F-773055D85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3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8DE0F-CF79-0F48-B00F-773055D859B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185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Structure-drawing questions using </a:t>
            </a:r>
            <a:r>
              <a:rPr lang="en-US" dirty="0" err="1" smtClean="0"/>
              <a:t>OpenOChem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8DE0F-CF79-0F48-B00F-773055D859B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593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5028" cy="14700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5028" cy="175260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2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CAC192-84F0-F545-9C9E-DBDE805C1287}" type="datetimeFigureOut">
              <a:rPr lang="en-US" smtClean="0"/>
              <a:t>6/12/17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A34E1E-958C-D449-A71B-1401FD30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662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29756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29756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1625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8257629" cy="4005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006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CAC192-84F0-F545-9C9E-DBDE805C1287}" type="datetimeFigureOut">
              <a:rPr lang="en-US" smtClean="0"/>
              <a:t>6/12/17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999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3988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081" y="4677974"/>
            <a:ext cx="748309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20080" y="612775"/>
            <a:ext cx="7483091" cy="38716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5609" y="5244712"/>
            <a:ext cx="7477561" cy="39583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7403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CAC192-84F0-F545-9C9E-DBDE805C1287}" type="datetimeFigureOut">
              <a:rPr lang="en-US" smtClean="0"/>
              <a:t>6/12/17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869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76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57628" cy="398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58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7" r:id="rId7"/>
    <p:sldLayoutId id="2147483658" r:id="rId8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tx1"/>
          </a:solidFill>
          <a:latin typeface="Avenir Heavy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accent5"/>
          </a:solidFill>
          <a:latin typeface="Avenir Book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accent5"/>
          </a:solidFill>
          <a:latin typeface="Avenir Book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3"/>
          </a:solidFill>
          <a:latin typeface="Avenir Book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accent3"/>
          </a:solidFill>
          <a:latin typeface="Avenir Book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accent3"/>
          </a:solidFill>
          <a:latin typeface="Avenir Book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2130425"/>
            <a:ext cx="7792885" cy="1470025"/>
          </a:xfrm>
        </p:spPr>
        <p:txBody>
          <a:bodyPr/>
          <a:lstStyle/>
          <a:p>
            <a:pPr algn="ctr"/>
            <a:r>
              <a:rPr lang="en-US" sz="4400" dirty="0" smtClean="0">
                <a:latin typeface="Avenir Heavy"/>
                <a:cs typeface="Avenir Heavy"/>
              </a:rPr>
              <a:t>Flipping without Video using Reading Questions</a:t>
            </a:r>
            <a:endParaRPr lang="en-US" sz="4400" dirty="0">
              <a:latin typeface="Avenir Heavy"/>
              <a:cs typeface="Avenir Heavy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3708759"/>
            <a:ext cx="7792885" cy="848446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dirty="0" smtClean="0">
                <a:latin typeface="Avenir Book"/>
                <a:cs typeface="Avenir Book"/>
              </a:rPr>
              <a:t>Jennifer Muzyka, Centre College</a:t>
            </a:r>
          </a:p>
          <a:p>
            <a:pPr algn="ctr"/>
            <a:r>
              <a:rPr lang="en-US" dirty="0" smtClean="0">
                <a:cs typeface="Avenir Book"/>
              </a:rPr>
              <a:t>Active Learning in Organic Chemistry, 2017</a:t>
            </a:r>
            <a:endParaRPr lang="en-US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194364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3" descr="1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457200" y="1600200"/>
            <a:ext cx="822960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381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Explain what is meant by the term </a:t>
            </a:r>
            <a:r>
              <a:rPr lang="en-US" dirty="0" err="1" smtClean="0"/>
              <a:t>regiochemistry</a:t>
            </a:r>
            <a:r>
              <a:rPr lang="en-US" dirty="0" smtClean="0"/>
              <a:t>.</a:t>
            </a:r>
          </a:p>
          <a:p>
            <a:r>
              <a:rPr lang="en-US" dirty="0" smtClean="0"/>
              <a:t>Describe the </a:t>
            </a:r>
            <a:r>
              <a:rPr lang="en-US" dirty="0" err="1" smtClean="0"/>
              <a:t>regiochemistry</a:t>
            </a:r>
            <a:r>
              <a:rPr lang="en-US" dirty="0" smtClean="0"/>
              <a:t> observed in the reaction of 1-hexene with HCl.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936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Less time on definitions</a:t>
            </a:r>
          </a:p>
          <a:p>
            <a:r>
              <a:rPr lang="en-US" dirty="0" smtClean="0"/>
              <a:t>More time on complex concepts</a:t>
            </a:r>
          </a:p>
          <a:p>
            <a:r>
              <a:rPr lang="en-US" dirty="0" smtClean="0"/>
              <a:t>Address student questions</a:t>
            </a:r>
          </a:p>
          <a:p>
            <a:r>
              <a:rPr lang="en-US" dirty="0" smtClean="0"/>
              <a:t>Address misconceptions</a:t>
            </a:r>
          </a:p>
          <a:p>
            <a:r>
              <a:rPr lang="en-US" dirty="0" smtClean="0"/>
              <a:t>Clicker questions (Peer Instruction)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104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i="1" dirty="0" smtClean="0"/>
              <a:t>Just-in-Time Teaching:  Blending Active Learning with Web Technology </a:t>
            </a:r>
            <a:r>
              <a:rPr lang="en-US" dirty="0" smtClean="0"/>
              <a:t>by </a:t>
            </a:r>
            <a:r>
              <a:rPr lang="en-US" dirty="0" err="1" smtClean="0"/>
              <a:t>Gregor</a:t>
            </a:r>
            <a:r>
              <a:rPr lang="en-US" dirty="0" smtClean="0"/>
              <a:t> Novak et al, Addison-Wesley, 1999</a:t>
            </a:r>
          </a:p>
          <a:p>
            <a:r>
              <a:rPr lang="en-US" i="1" dirty="0" smtClean="0"/>
              <a:t>Just-in-Time Teaching:  Across the Disciplines, Across the Academy</a:t>
            </a:r>
            <a:r>
              <a:rPr lang="en-US" dirty="0" smtClean="0"/>
              <a:t>, edited by Scott </a:t>
            </a:r>
            <a:r>
              <a:rPr lang="en-US" dirty="0" err="1" smtClean="0"/>
              <a:t>Simkins</a:t>
            </a:r>
            <a:r>
              <a:rPr lang="en-US" dirty="0" smtClean="0"/>
              <a:t> and Mark H. Maier, Stylus, 2010</a:t>
            </a:r>
          </a:p>
          <a:p>
            <a:r>
              <a:rPr lang="en-US" dirty="0" smtClean="0"/>
              <a:t>“Peer Instruction:  Ten Years of Experience and Results,” by Catherine H. Crouch and Eric Mazur, </a:t>
            </a:r>
            <a:r>
              <a:rPr lang="en-US" i="1" dirty="0" smtClean="0"/>
              <a:t>Am. J. Phys.  </a:t>
            </a:r>
            <a:r>
              <a:rPr lang="en-US" b="1" dirty="0" smtClean="0"/>
              <a:t>2001</a:t>
            </a:r>
            <a:r>
              <a:rPr lang="en-US" dirty="0" smtClean="0"/>
              <a:t>, </a:t>
            </a:r>
            <a:r>
              <a:rPr lang="en-US" i="1" dirty="0" smtClean="0"/>
              <a:t>69</a:t>
            </a:r>
            <a:r>
              <a:rPr lang="en-US" dirty="0" smtClean="0"/>
              <a:t>, 970-977.</a:t>
            </a:r>
          </a:p>
          <a:p>
            <a:r>
              <a:rPr lang="en-US" dirty="0" smtClean="0"/>
              <a:t>“Just-in-Time Teaching in Chemistry Courses with Moodle,” Jennifer Muzyka, Spring 2014 ConfChem, http://</a:t>
            </a:r>
            <a:r>
              <a:rPr lang="en-US" dirty="0" err="1" smtClean="0"/>
              <a:t>confchem.ccce.divched.org</a:t>
            </a:r>
            <a:r>
              <a:rPr lang="en-US" dirty="0" smtClean="0"/>
              <a:t>/2014SpringConfChemP8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689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What role does the textbook play in your teaching?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320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Issues with Textbook Usage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don’t buy book</a:t>
            </a:r>
          </a:p>
          <a:p>
            <a:r>
              <a:rPr lang="en-US" dirty="0" smtClean="0"/>
              <a:t>Students don’t read book</a:t>
            </a:r>
          </a:p>
          <a:p>
            <a:r>
              <a:rPr lang="en-US" dirty="0" smtClean="0"/>
              <a:t>Students don’t read before class</a:t>
            </a:r>
          </a:p>
          <a:p>
            <a:r>
              <a:rPr lang="en-US" dirty="0" smtClean="0"/>
              <a:t>Students struggle to read technical material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66126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questions &amp;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 point students to important topics</a:t>
            </a:r>
          </a:p>
          <a:p>
            <a:r>
              <a:rPr lang="en-US" dirty="0" smtClean="0"/>
              <a:t>Students process ideas as they write</a:t>
            </a:r>
          </a:p>
          <a:p>
            <a:r>
              <a:rPr lang="en-US" dirty="0" smtClean="0"/>
              <a:t>Students develop reading skills</a:t>
            </a:r>
          </a:p>
          <a:p>
            <a:r>
              <a:rPr lang="en-US" dirty="0" smtClean="0"/>
              <a:t>Students develop writing skills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602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Just-in-Time Teaching at Centre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Pre-class reading assignment</a:t>
            </a:r>
          </a:p>
          <a:p>
            <a:r>
              <a:rPr lang="en-US" dirty="0" smtClean="0"/>
              <a:t>Questions about reading</a:t>
            </a:r>
          </a:p>
          <a:p>
            <a:r>
              <a:rPr lang="en-US" dirty="0" smtClean="0"/>
              <a:t>Student responses reviewed</a:t>
            </a:r>
          </a:p>
          <a:p>
            <a:r>
              <a:rPr lang="en-US" dirty="0" smtClean="0"/>
              <a:t>Address misconceptions during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236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Reading questions – faculty perspective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questions</a:t>
            </a:r>
          </a:p>
          <a:p>
            <a:r>
              <a:rPr lang="en-US" dirty="0" smtClean="0"/>
              <a:t>Read/grade student responses</a:t>
            </a:r>
          </a:p>
          <a:p>
            <a:r>
              <a:rPr lang="en-US" dirty="0" smtClean="0"/>
              <a:t>Develop class materials based on responses</a:t>
            </a:r>
          </a:p>
          <a:p>
            <a:r>
              <a:rPr lang="en-US" dirty="0" smtClean="0"/>
              <a:t>Responses from otherwise silent students!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624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eading question response.tif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4" r="-396"/>
          <a:stretch/>
        </p:blipFill>
        <p:spPr>
          <a:xfrm>
            <a:off x="0" y="82509"/>
            <a:ext cx="9167092" cy="5131325"/>
          </a:xfrm>
        </p:spPr>
      </p:pic>
    </p:spTree>
    <p:extLst>
      <p:ext uri="{BB962C8B-B14F-4D97-AF65-F5344CB8AC3E}">
        <p14:creationId xmlns:p14="http://schemas.microsoft.com/office/powerpoint/2010/main" val="1465433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3" descr="OpenOChem question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" r="215"/>
          <a:stretch/>
        </p:blipFill>
        <p:spPr>
          <a:xfrm>
            <a:off x="0" y="0"/>
            <a:ext cx="9144000" cy="630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79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tudent respons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400"/>
            <a:ext cx="9144000" cy="627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722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</TotalTime>
  <Words>295</Words>
  <Application>Microsoft Macintosh PowerPoint</Application>
  <PresentationFormat>On-screen Show (4:3)</PresentationFormat>
  <Paragraphs>41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Flipping without Video using Reading Questions</vt:lpstr>
      <vt:lpstr>What role does the textbook play in your teaching?</vt:lpstr>
      <vt:lpstr>Potential Issues with Textbook Usage</vt:lpstr>
      <vt:lpstr>Reading questions &amp; students</vt:lpstr>
      <vt:lpstr>Just-in-Time Teaching at Centre</vt:lpstr>
      <vt:lpstr>Reading questions – faculty perspective</vt:lpstr>
      <vt:lpstr>PowerPoint Presentation</vt:lpstr>
      <vt:lpstr>PowerPoint Presentation</vt:lpstr>
      <vt:lpstr>PowerPoint Presentation</vt:lpstr>
      <vt:lpstr>PowerPoint Presentation</vt:lpstr>
      <vt:lpstr>Question quality</vt:lpstr>
      <vt:lpstr>Changes in class</vt:lpstr>
      <vt:lpstr>Resources</vt:lpstr>
    </vt:vector>
  </TitlesOfParts>
  <Company>Centre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Lanigan</dc:creator>
  <cp:lastModifiedBy>Jennifer Muzyka</cp:lastModifiedBy>
  <cp:revision>47</cp:revision>
  <dcterms:created xsi:type="dcterms:W3CDTF">2013-09-30T19:15:25Z</dcterms:created>
  <dcterms:modified xsi:type="dcterms:W3CDTF">2017-06-12T18:29:14Z</dcterms:modified>
</cp:coreProperties>
</file>