
<file path=[Content_Types].xml><?xml version="1.0" encoding="utf-8"?>
<Types xmlns="http://schemas.openxmlformats.org/package/2006/content-types">
  <Default Extension="tmp" ContentType="image/png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2" r:id="rId3"/>
    <p:sldId id="257" r:id="rId4"/>
    <p:sldId id="258" r:id="rId5"/>
    <p:sldId id="260" r:id="rId6"/>
    <p:sldId id="261" r:id="rId7"/>
    <p:sldId id="274" r:id="rId8"/>
    <p:sldId id="259" r:id="rId9"/>
    <p:sldId id="268" r:id="rId10"/>
    <p:sldId id="269" r:id="rId11"/>
    <p:sldId id="270" r:id="rId12"/>
    <p:sldId id="265" r:id="rId13"/>
    <p:sldId id="266" r:id="rId14"/>
    <p:sldId id="267" r:id="rId15"/>
    <p:sldId id="275" r:id="rId16"/>
    <p:sldId id="264" r:id="rId17"/>
    <p:sldId id="276" r:id="rId18"/>
    <p:sldId id="272" r:id="rId19"/>
    <p:sldId id="277" r:id="rId20"/>
    <p:sldId id="278" r:id="rId21"/>
    <p:sldId id="263" r:id="rId22"/>
    <p:sldId id="271" r:id="rId23"/>
    <p:sldId id="273" r:id="rId24"/>
    <p:sldId id="283" r:id="rId25"/>
    <p:sldId id="302" r:id="rId26"/>
    <p:sldId id="280" r:id="rId27"/>
    <p:sldId id="281" r:id="rId28"/>
    <p:sldId id="282" r:id="rId29"/>
    <p:sldId id="289" r:id="rId30"/>
    <p:sldId id="290" r:id="rId31"/>
    <p:sldId id="284" r:id="rId32"/>
    <p:sldId id="285" r:id="rId33"/>
    <p:sldId id="286" r:id="rId34"/>
    <p:sldId id="287" r:id="rId35"/>
    <p:sldId id="288" r:id="rId36"/>
    <p:sldId id="291" r:id="rId37"/>
    <p:sldId id="293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BERT-HP\Users\Robert\Documents\Gloucester%20County%20College\Flipped%20Classroom%20Articles\Flipped%20Classroom%20101%20Webinar%20Slides\Google%20Scholar%20Hits%20-%20Flipped%20Classroom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Documents\Gloucester%20County%20College\ConfChem\Flipped%20Classroom%20Data%20Analysis%20thru%20Spring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Google </a:t>
            </a:r>
            <a:r>
              <a:rPr lang="en-US" dirty="0" smtClean="0"/>
              <a:t>Scholar </a:t>
            </a:r>
            <a:r>
              <a:rPr lang="en-US" dirty="0"/>
              <a:t>Hits for "Flipped Classroom"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1980-1998</c:v>
                </c:pt>
                <c:pt idx="1">
                  <c:v>1999-2000</c:v>
                </c:pt>
                <c:pt idx="2">
                  <c:v>2001-2002</c:v>
                </c:pt>
                <c:pt idx="3">
                  <c:v>2003-2004</c:v>
                </c:pt>
                <c:pt idx="4">
                  <c:v>2005-2006</c:v>
                </c:pt>
                <c:pt idx="5">
                  <c:v>2007-2008</c:v>
                </c:pt>
                <c:pt idx="6">
                  <c:v>2009-2010</c:v>
                </c:pt>
                <c:pt idx="7">
                  <c:v>2011-2012</c:v>
                </c:pt>
                <c:pt idx="8">
                  <c:v>2013-2014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6</c:v>
                </c:pt>
                <c:pt idx="4">
                  <c:v>3</c:v>
                </c:pt>
                <c:pt idx="5">
                  <c:v>5</c:v>
                </c:pt>
                <c:pt idx="6">
                  <c:v>7</c:v>
                </c:pt>
                <c:pt idx="7">
                  <c:v>343</c:v>
                </c:pt>
                <c:pt idx="8">
                  <c:v>907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203520"/>
        <c:axId val="76559104"/>
        <c:axId val="0"/>
      </c:bar3DChart>
      <c:catAx>
        <c:axId val="36203520"/>
        <c:scaling>
          <c:orientation val="minMax"/>
        </c:scaling>
        <c:delete val="0"/>
        <c:axPos val="b"/>
        <c:majorTickMark val="out"/>
        <c:minorTickMark val="none"/>
        <c:tickLblPos val="nextTo"/>
        <c:crossAx val="76559104"/>
        <c:crosses val="autoZero"/>
        <c:auto val="1"/>
        <c:lblAlgn val="ctr"/>
        <c:lblOffset val="100"/>
        <c:noMultiLvlLbl val="0"/>
      </c:catAx>
      <c:valAx>
        <c:axId val="76559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Number of Citations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203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Student Satisfaction with Inverted Format</a:t>
            </a:r>
            <a:endParaRPr lang="en-US">
              <a:effectLst/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Sheet1!$A$447:$D$447</c:f>
              <c:strCache>
                <c:ptCount val="4"/>
                <c:pt idx="0">
                  <c:v>very unsatisfied             </c:v>
                </c:pt>
                <c:pt idx="1">
                  <c:v>unsatisfied            </c:v>
                </c:pt>
                <c:pt idx="2">
                  <c:v>satisfied                </c:v>
                </c:pt>
                <c:pt idx="3">
                  <c:v> very satisfied</c:v>
                </c:pt>
              </c:strCache>
            </c:strRef>
          </c:cat>
          <c:val>
            <c:numRef>
              <c:f>Sheet1!$A$450:$D$450</c:f>
              <c:numCache>
                <c:formatCode>General</c:formatCode>
                <c:ptCount val="4"/>
                <c:pt idx="0">
                  <c:v>3</c:v>
                </c:pt>
                <c:pt idx="1">
                  <c:v>7.5</c:v>
                </c:pt>
                <c:pt idx="2">
                  <c:v>18.5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Student Preceived Level of Understanding vs. Traditional</a:t>
            </a:r>
            <a:endParaRPr lang="en-US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796117331242354E-3"/>
          <c:y val="0.2754419208420737"/>
          <c:w val="0.98555670694078945"/>
          <c:h val="0.6247942384563325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2.7829382333766875E-2"/>
                  <c:y val="1.30985113996697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4214299946672311E-2"/>
                  <c:y val="0.103810576245693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Sheet1!$J$447:$N$447</c:f>
              <c:strCache>
                <c:ptCount val="5"/>
                <c:pt idx="0">
                  <c:v>much worse</c:v>
                </c:pt>
                <c:pt idx="1">
                  <c:v>worse   </c:v>
                </c:pt>
                <c:pt idx="2">
                  <c:v>about the same                     </c:v>
                </c:pt>
                <c:pt idx="3">
                  <c:v>greater</c:v>
                </c:pt>
                <c:pt idx="4">
                  <c:v>much greater</c:v>
                </c:pt>
              </c:strCache>
            </c:strRef>
          </c:cat>
          <c:val>
            <c:numRef>
              <c:f>Sheet1!$J$450:$N$450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11</c:v>
                </c:pt>
                <c:pt idx="3">
                  <c:v>12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Helped with the Study of Organic Chemistry</a:t>
            </a:r>
            <a:endParaRPr lang="en-US">
              <a:effectLst/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Sheet1!$Q$447:$S$447</c:f>
              <c:strCache>
                <c:ptCount val="3"/>
                <c:pt idx="0">
                  <c:v>not at all</c:v>
                </c:pt>
                <c:pt idx="1">
                  <c:v>somewhat</c:v>
                </c:pt>
                <c:pt idx="2">
                  <c:v>significantly</c:v>
                </c:pt>
              </c:strCache>
            </c:strRef>
          </c:cat>
          <c:val>
            <c:numRef>
              <c:f>Sheet1!$Q$450:$S$450</c:f>
              <c:numCache>
                <c:formatCode>General</c:formatCode>
                <c:ptCount val="3"/>
                <c:pt idx="0">
                  <c:v>6</c:v>
                </c:pt>
                <c:pt idx="1">
                  <c:v>17.5</c:v>
                </c:pt>
                <c:pt idx="2">
                  <c:v>13.5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Organic Chemistry I Exam Averages - Traditional Lecture Format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Sheet1!$A$97</c:f>
              <c:strCache>
                <c:ptCount val="1"/>
                <c:pt idx="0">
                  <c:v>Spring 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125784568847853E-3"/>
                  <c:y val="6.2593172644888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3639367721951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7321336108049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125784568847853E-3"/>
                  <c:y val="5.8911494177561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Sheet1!$B$96:$E$96</c:f>
              <c:strCache>
                <c:ptCount val="4"/>
                <c:pt idx="0">
                  <c:v>Exam 1</c:v>
                </c:pt>
                <c:pt idx="1">
                  <c:v>Exam 2</c:v>
                </c:pt>
                <c:pt idx="2">
                  <c:v>Exam 3</c:v>
                </c:pt>
                <c:pt idx="3">
                  <c:v>Exam 4</c:v>
                </c:pt>
              </c:strCache>
            </c:strRef>
          </c:cat>
          <c:val>
            <c:numRef>
              <c:f>Sheet1!$B$97:$E$97</c:f>
              <c:numCache>
                <c:formatCode>General</c:formatCode>
                <c:ptCount val="4"/>
                <c:pt idx="0">
                  <c:v>155</c:v>
                </c:pt>
                <c:pt idx="1">
                  <c:v>143</c:v>
                </c:pt>
                <c:pt idx="2">
                  <c:v>122</c:v>
                </c:pt>
                <c:pt idx="3">
                  <c:v>107</c:v>
                </c:pt>
              </c:numCache>
            </c:numRef>
          </c:val>
        </c:ser>
        <c:ser>
          <c:idx val="1"/>
          <c:order val="1"/>
          <c:tx>
            <c:strRef>
              <c:f>Sheet1!$A$98</c:f>
              <c:strCache>
                <c:ptCount val="1"/>
                <c:pt idx="0">
                  <c:v>Fall 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125784568847853E-3"/>
                  <c:y val="5.8911494177561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874214568644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793690948093897E-17"/>
                  <c:y val="6.2593462563658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6.9957399335854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Sheet1!$B$96:$E$96</c:f>
              <c:strCache>
                <c:ptCount val="4"/>
                <c:pt idx="0">
                  <c:v>Exam 1</c:v>
                </c:pt>
                <c:pt idx="1">
                  <c:v>Exam 2</c:v>
                </c:pt>
                <c:pt idx="2">
                  <c:v>Exam 3</c:v>
                </c:pt>
                <c:pt idx="3">
                  <c:v>Exam 4</c:v>
                </c:pt>
              </c:strCache>
            </c:strRef>
          </c:cat>
          <c:val>
            <c:numRef>
              <c:f>Sheet1!$B$98:$E$98</c:f>
              <c:numCache>
                <c:formatCode>General</c:formatCode>
                <c:ptCount val="4"/>
                <c:pt idx="0">
                  <c:v>158</c:v>
                </c:pt>
                <c:pt idx="1">
                  <c:v>130</c:v>
                </c:pt>
                <c:pt idx="2">
                  <c:v>123</c:v>
                </c:pt>
                <c:pt idx="3">
                  <c:v>116</c:v>
                </c:pt>
              </c:numCache>
            </c:numRef>
          </c:val>
        </c:ser>
        <c:ser>
          <c:idx val="2"/>
          <c:order val="2"/>
          <c:tx>
            <c:strRef>
              <c:f>Sheet1!$A$99</c:f>
              <c:strCache>
                <c:ptCount val="1"/>
                <c:pt idx="0">
                  <c:v>Spring 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125784568847853E-3"/>
                  <c:y val="5.891149417756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984701085170784E-3"/>
                  <c:y val="6.874214568644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574800080213589E-4"/>
                  <c:y val="5.565892244390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125784568847853E-3"/>
                  <c:y val="6.6275430949756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Sheet1!$B$96:$E$96</c:f>
              <c:strCache>
                <c:ptCount val="4"/>
                <c:pt idx="0">
                  <c:v>Exam 1</c:v>
                </c:pt>
                <c:pt idx="1">
                  <c:v>Exam 2</c:v>
                </c:pt>
                <c:pt idx="2">
                  <c:v>Exam 3</c:v>
                </c:pt>
                <c:pt idx="3">
                  <c:v>Exam 4</c:v>
                </c:pt>
              </c:strCache>
            </c:strRef>
          </c:cat>
          <c:val>
            <c:numRef>
              <c:f>Sheet1!$B$99:$E$99</c:f>
              <c:numCache>
                <c:formatCode>General</c:formatCode>
                <c:ptCount val="4"/>
                <c:pt idx="0">
                  <c:v>164</c:v>
                </c:pt>
                <c:pt idx="1">
                  <c:v>130</c:v>
                </c:pt>
                <c:pt idx="2">
                  <c:v>131</c:v>
                </c:pt>
                <c:pt idx="3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604544"/>
        <c:axId val="76606080"/>
        <c:axId val="0"/>
      </c:bar3DChart>
      <c:catAx>
        <c:axId val="76604544"/>
        <c:scaling>
          <c:orientation val="minMax"/>
        </c:scaling>
        <c:delete val="0"/>
        <c:axPos val="b"/>
        <c:majorTickMark val="out"/>
        <c:minorTickMark val="none"/>
        <c:tickLblPos val="nextTo"/>
        <c:crossAx val="76606080"/>
        <c:crosses val="autoZero"/>
        <c:auto val="1"/>
        <c:lblAlgn val="ctr"/>
        <c:lblOffset val="100"/>
        <c:noMultiLvlLbl val="0"/>
      </c:catAx>
      <c:valAx>
        <c:axId val="766060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Out of 200 Points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6604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Organic Chemistry I Exam Averages - Inverted Classroom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Sheet1!$A$100</c:f>
              <c:strCache>
                <c:ptCount val="1"/>
                <c:pt idx="0">
                  <c:v>Fall 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5.9095109623754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5.614035414256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6140354142567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268844091948086E-3"/>
                  <c:y val="4.4321332217816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Sheet1!$B$96:$E$96</c:f>
              <c:strCache>
                <c:ptCount val="4"/>
                <c:pt idx="0">
                  <c:v>Exam 1</c:v>
                </c:pt>
                <c:pt idx="1">
                  <c:v>Exam 2</c:v>
                </c:pt>
                <c:pt idx="2">
                  <c:v>Exam 3</c:v>
                </c:pt>
                <c:pt idx="3">
                  <c:v>Exam 4</c:v>
                </c:pt>
              </c:strCache>
            </c:strRef>
          </c:cat>
          <c:val>
            <c:numRef>
              <c:f>Sheet1!$B$100:$E$100</c:f>
              <c:numCache>
                <c:formatCode>General</c:formatCode>
                <c:ptCount val="4"/>
                <c:pt idx="0">
                  <c:v>160</c:v>
                </c:pt>
                <c:pt idx="1">
                  <c:v>149</c:v>
                </c:pt>
                <c:pt idx="2">
                  <c:v>154</c:v>
                </c:pt>
                <c:pt idx="3">
                  <c:v>141</c:v>
                </c:pt>
              </c:numCache>
            </c:numRef>
          </c:val>
        </c:ser>
        <c:ser>
          <c:idx val="1"/>
          <c:order val="1"/>
          <c:tx>
            <c:strRef>
              <c:f>Sheet1!$A$101</c:f>
              <c:strCache>
                <c:ptCount val="1"/>
                <c:pt idx="0">
                  <c:v>Spring 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134422045974043E-3"/>
                  <c:y val="5.0230843180191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2049865104942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6140354142567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34422045974043E-3"/>
                  <c:y val="5.6140354142567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Sheet1!$B$96:$E$96</c:f>
              <c:strCache>
                <c:ptCount val="4"/>
                <c:pt idx="0">
                  <c:v>Exam 1</c:v>
                </c:pt>
                <c:pt idx="1">
                  <c:v>Exam 2</c:v>
                </c:pt>
                <c:pt idx="2">
                  <c:v>Exam 3</c:v>
                </c:pt>
                <c:pt idx="3">
                  <c:v>Exam 4</c:v>
                </c:pt>
              </c:strCache>
            </c:strRef>
          </c:cat>
          <c:val>
            <c:numRef>
              <c:f>Sheet1!$B$101:$E$101</c:f>
              <c:numCache>
                <c:formatCode>General</c:formatCode>
                <c:ptCount val="4"/>
                <c:pt idx="0">
                  <c:v>160</c:v>
                </c:pt>
                <c:pt idx="1">
                  <c:v>159</c:v>
                </c:pt>
                <c:pt idx="2">
                  <c:v>156</c:v>
                </c:pt>
                <c:pt idx="3">
                  <c:v>138</c:v>
                </c:pt>
              </c:numCache>
            </c:numRef>
          </c:val>
        </c:ser>
        <c:ser>
          <c:idx val="2"/>
          <c:order val="2"/>
          <c:tx>
            <c:strRef>
              <c:f>Sheet1!$A$102</c:f>
              <c:strCache>
                <c:ptCount val="1"/>
                <c:pt idx="0">
                  <c:v>Fall 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5.6140354142567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5.3185598661379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9095109623754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268844091948086E-3"/>
                  <c:y val="5.0230843180191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Sheet1!$B$96:$E$96</c:f>
              <c:strCache>
                <c:ptCount val="4"/>
                <c:pt idx="0">
                  <c:v>Exam 1</c:v>
                </c:pt>
                <c:pt idx="1">
                  <c:v>Exam 2</c:v>
                </c:pt>
                <c:pt idx="2">
                  <c:v>Exam 3</c:v>
                </c:pt>
                <c:pt idx="3">
                  <c:v>Exam 4</c:v>
                </c:pt>
              </c:strCache>
            </c:strRef>
          </c:cat>
          <c:val>
            <c:numRef>
              <c:f>Sheet1!$B$102:$E$102</c:f>
              <c:numCache>
                <c:formatCode>General</c:formatCode>
                <c:ptCount val="4"/>
                <c:pt idx="0">
                  <c:v>142</c:v>
                </c:pt>
                <c:pt idx="1">
                  <c:v>156</c:v>
                </c:pt>
                <c:pt idx="2">
                  <c:v>129</c:v>
                </c:pt>
                <c:pt idx="3">
                  <c:v>130</c:v>
                </c:pt>
              </c:numCache>
            </c:numRef>
          </c:val>
        </c:ser>
        <c:ser>
          <c:idx val="3"/>
          <c:order val="3"/>
          <c:tx>
            <c:strRef>
              <c:f>Sheet1!$A$103</c:f>
              <c:strCache>
                <c:ptCount val="1"/>
                <c:pt idx="0">
                  <c:v>Spring 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5.3185598661379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268844091948086E-3"/>
                  <c:y val="6.204986510494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34422045974043E-3"/>
                  <c:y val="4.4321332217816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268844091948086E-3"/>
                  <c:y val="5.0230843180191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Sheet1!$B$96:$E$96</c:f>
              <c:strCache>
                <c:ptCount val="4"/>
                <c:pt idx="0">
                  <c:v>Exam 1</c:v>
                </c:pt>
                <c:pt idx="1">
                  <c:v>Exam 2</c:v>
                </c:pt>
                <c:pt idx="2">
                  <c:v>Exam 3</c:v>
                </c:pt>
                <c:pt idx="3">
                  <c:v>Exam 4</c:v>
                </c:pt>
              </c:strCache>
            </c:strRef>
          </c:cat>
          <c:val>
            <c:numRef>
              <c:f>Sheet1!$B$103:$E$103</c:f>
              <c:numCache>
                <c:formatCode>General</c:formatCode>
                <c:ptCount val="4"/>
                <c:pt idx="0">
                  <c:v>157</c:v>
                </c:pt>
                <c:pt idx="1">
                  <c:v>154</c:v>
                </c:pt>
                <c:pt idx="2">
                  <c:v>135</c:v>
                </c:pt>
                <c:pt idx="3">
                  <c:v>113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7529856"/>
        <c:axId val="77531392"/>
        <c:axId val="0"/>
      </c:bar3DChart>
      <c:catAx>
        <c:axId val="77529856"/>
        <c:scaling>
          <c:orientation val="minMax"/>
        </c:scaling>
        <c:delete val="0"/>
        <c:axPos val="b"/>
        <c:majorTickMark val="out"/>
        <c:minorTickMark val="none"/>
        <c:tickLblPos val="nextTo"/>
        <c:crossAx val="77531392"/>
        <c:crosses val="autoZero"/>
        <c:auto val="1"/>
        <c:lblAlgn val="ctr"/>
        <c:lblOffset val="100"/>
        <c:noMultiLvlLbl val="0"/>
      </c:catAx>
      <c:valAx>
        <c:axId val="77531392"/>
        <c:scaling>
          <c:orientation val="minMax"/>
          <c:max val="1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Out of 200 Points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75298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Organic Chemistry I Total Point Averages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4403316407878924E-3"/>
                  <c:y val="5.5015705004087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269924203399812E-4"/>
                  <c:y val="6.059205714039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24659651188461E-4"/>
                  <c:y val="6.4498515554408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563691220840386E-3"/>
                  <c:y val="5.8199087818940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5469374739372531E-4"/>
                  <c:y val="5.5962092853147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7182034488679569E-3"/>
                  <c:y val="5.1832322189234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777368950377673E-3"/>
                  <c:y val="5.0318833096682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Sheet1!$P$97:$P$103</c:f>
              <c:strCache>
                <c:ptCount val="7"/>
                <c:pt idx="0">
                  <c:v>Spring 2011</c:v>
                </c:pt>
                <c:pt idx="1">
                  <c:v>Fall 2011</c:v>
                </c:pt>
                <c:pt idx="2">
                  <c:v>Spring 2012</c:v>
                </c:pt>
                <c:pt idx="3">
                  <c:v>Fall 2012</c:v>
                </c:pt>
                <c:pt idx="4">
                  <c:v>Spring 2013</c:v>
                </c:pt>
                <c:pt idx="5">
                  <c:v>Fall 2013</c:v>
                </c:pt>
                <c:pt idx="6">
                  <c:v>Spring 2014</c:v>
                </c:pt>
              </c:strCache>
            </c:strRef>
          </c:cat>
          <c:val>
            <c:numRef>
              <c:f>Sheet1!$Q$97:$Q$103</c:f>
              <c:numCache>
                <c:formatCode>General</c:formatCode>
                <c:ptCount val="7"/>
                <c:pt idx="0">
                  <c:v>735</c:v>
                </c:pt>
                <c:pt idx="1">
                  <c:v>722</c:v>
                </c:pt>
                <c:pt idx="2">
                  <c:v>716</c:v>
                </c:pt>
                <c:pt idx="3">
                  <c:v>795</c:v>
                </c:pt>
                <c:pt idx="4">
                  <c:v>809</c:v>
                </c:pt>
                <c:pt idx="5">
                  <c:v>760</c:v>
                </c:pt>
                <c:pt idx="6">
                  <c:v>781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8738560"/>
        <c:axId val="78805632"/>
        <c:axId val="0"/>
      </c:bar3DChart>
      <c:catAx>
        <c:axId val="78738560"/>
        <c:scaling>
          <c:orientation val="minMax"/>
        </c:scaling>
        <c:delete val="0"/>
        <c:axPos val="b"/>
        <c:majorTickMark val="out"/>
        <c:minorTickMark val="none"/>
        <c:tickLblPos val="nextTo"/>
        <c:crossAx val="78805632"/>
        <c:crosses val="autoZero"/>
        <c:auto val="1"/>
        <c:lblAlgn val="ctr"/>
        <c:lblOffset val="100"/>
        <c:noMultiLvlLbl val="0"/>
      </c:catAx>
      <c:valAx>
        <c:axId val="7880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738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Organic Chemistry II Exam Averages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Sheet1!$G$29</c:f>
              <c:strCache>
                <c:ptCount val="1"/>
                <c:pt idx="0">
                  <c:v>Exam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357759334137288E-3"/>
                  <c:y val="5.7361063562706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03003003003003E-3"/>
                  <c:y val="5.71645935562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12513300702277E-3"/>
                  <c:y val="4.2671649739434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200184436404911E-4"/>
                  <c:y val="5.5777891893948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422524887091815E-3"/>
                  <c:y val="4.8889459469740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Sheet1!$H$28:$L$28</c:f>
              <c:strCache>
                <c:ptCount val="5"/>
                <c:pt idx="0">
                  <c:v>Spring 2011</c:v>
                </c:pt>
                <c:pt idx="1">
                  <c:v>Spring 2012</c:v>
                </c:pt>
                <c:pt idx="2">
                  <c:v>Spring 2013</c:v>
                </c:pt>
                <c:pt idx="3">
                  <c:v>Fall 2013</c:v>
                </c:pt>
                <c:pt idx="4">
                  <c:v>Spring 2014</c:v>
                </c:pt>
              </c:strCache>
            </c:strRef>
          </c:cat>
          <c:val>
            <c:numRef>
              <c:f>Sheet1!$H$29:$L$29</c:f>
              <c:numCache>
                <c:formatCode>General</c:formatCode>
                <c:ptCount val="5"/>
                <c:pt idx="0">
                  <c:v>116</c:v>
                </c:pt>
                <c:pt idx="1">
                  <c:v>120</c:v>
                </c:pt>
                <c:pt idx="2">
                  <c:v>126</c:v>
                </c:pt>
                <c:pt idx="3">
                  <c:v>149</c:v>
                </c:pt>
                <c:pt idx="4">
                  <c:v>141</c:v>
                </c:pt>
              </c:numCache>
            </c:numRef>
          </c:val>
        </c:ser>
        <c:ser>
          <c:idx val="1"/>
          <c:order val="1"/>
          <c:tx>
            <c:strRef>
              <c:f>Sheet1!$G$30</c:f>
              <c:strCache>
                <c:ptCount val="1"/>
                <c:pt idx="0">
                  <c:v>Exam 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6734529805395943E-4"/>
                  <c:y val="5.099071855148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03003003003003E-3"/>
                  <c:y val="5.5777701700330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0632758742995E-3"/>
                  <c:y val="3.819886644604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452554917121845E-3"/>
                  <c:y val="4.5087298870249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64004161642067E-3"/>
                  <c:y val="5.3362432956749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Sheet1!$H$28:$L$28</c:f>
              <c:strCache>
                <c:ptCount val="5"/>
                <c:pt idx="0">
                  <c:v>Spring 2011</c:v>
                </c:pt>
                <c:pt idx="1">
                  <c:v>Spring 2012</c:v>
                </c:pt>
                <c:pt idx="2">
                  <c:v>Spring 2013</c:v>
                </c:pt>
                <c:pt idx="3">
                  <c:v>Fall 2013</c:v>
                </c:pt>
                <c:pt idx="4">
                  <c:v>Spring 2014</c:v>
                </c:pt>
              </c:strCache>
            </c:strRef>
          </c:cat>
          <c:val>
            <c:numRef>
              <c:f>Sheet1!$H$30:$L$30</c:f>
              <c:numCache>
                <c:formatCode>General</c:formatCode>
                <c:ptCount val="5"/>
                <c:pt idx="0">
                  <c:v>161</c:v>
                </c:pt>
                <c:pt idx="1">
                  <c:v>136</c:v>
                </c:pt>
                <c:pt idx="2">
                  <c:v>135</c:v>
                </c:pt>
                <c:pt idx="3">
                  <c:v>153</c:v>
                </c:pt>
                <c:pt idx="4">
                  <c:v>155</c:v>
                </c:pt>
              </c:numCache>
            </c:numRef>
          </c:val>
        </c:ser>
        <c:ser>
          <c:idx val="2"/>
          <c:order val="2"/>
          <c:tx>
            <c:strRef>
              <c:f>Sheet1!$G$31</c:f>
              <c:strCache>
                <c:ptCount val="1"/>
                <c:pt idx="0">
                  <c:v>Exam 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974982856872619E-4"/>
                  <c:y val="4.956027235725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15015015015015E-3"/>
                  <c:y val="5.1304918406938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03003003003003E-3"/>
                  <c:y val="4.7502757807447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439119023165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4200184436404911E-4"/>
                  <c:y val="4.750237742021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Sheet1!$H$28:$L$28</c:f>
              <c:strCache>
                <c:ptCount val="5"/>
                <c:pt idx="0">
                  <c:v>Spring 2011</c:v>
                </c:pt>
                <c:pt idx="1">
                  <c:v>Spring 2012</c:v>
                </c:pt>
                <c:pt idx="2">
                  <c:v>Spring 2013</c:v>
                </c:pt>
                <c:pt idx="3">
                  <c:v>Fall 2013</c:v>
                </c:pt>
                <c:pt idx="4">
                  <c:v>Spring 2014</c:v>
                </c:pt>
              </c:strCache>
            </c:strRef>
          </c:cat>
          <c:val>
            <c:numRef>
              <c:f>Sheet1!$H$31:$L$31</c:f>
              <c:numCache>
                <c:formatCode>General</c:formatCode>
                <c:ptCount val="5"/>
                <c:pt idx="0">
                  <c:v>101</c:v>
                </c:pt>
                <c:pt idx="1">
                  <c:v>89</c:v>
                </c:pt>
                <c:pt idx="2">
                  <c:v>104</c:v>
                </c:pt>
                <c:pt idx="3">
                  <c:v>109</c:v>
                </c:pt>
                <c:pt idx="4">
                  <c:v>114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8948992"/>
        <c:axId val="78967168"/>
        <c:axId val="0"/>
      </c:bar3DChart>
      <c:catAx>
        <c:axId val="78948992"/>
        <c:scaling>
          <c:orientation val="minMax"/>
        </c:scaling>
        <c:delete val="0"/>
        <c:axPos val="b"/>
        <c:majorTickMark val="out"/>
        <c:minorTickMark val="none"/>
        <c:tickLblPos val="nextTo"/>
        <c:crossAx val="78967168"/>
        <c:crosses val="autoZero"/>
        <c:auto val="1"/>
        <c:lblAlgn val="ctr"/>
        <c:lblOffset val="100"/>
        <c:noMultiLvlLbl val="0"/>
      </c:catAx>
      <c:valAx>
        <c:axId val="78967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Points (out of 200)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8948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Organic Chemistry II Total Point Averages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5471128608923884E-3"/>
                  <c:y val="6.2227280183727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862204724409448E-3"/>
                  <c:y val="5.683357939632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314960629921262E-3"/>
                  <c:y val="6.9669045275590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157237687760646E-3"/>
                  <c:y val="6.4831349906416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4881889763779525E-4"/>
                  <c:y val="5.943774606299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Sheet1!$P$28:$P$32</c:f>
              <c:strCache>
                <c:ptCount val="5"/>
                <c:pt idx="0">
                  <c:v>Spring 2011</c:v>
                </c:pt>
                <c:pt idx="1">
                  <c:v>Spring 2012</c:v>
                </c:pt>
                <c:pt idx="2">
                  <c:v>Spring 2013</c:v>
                </c:pt>
                <c:pt idx="3">
                  <c:v>Fall 2013</c:v>
                </c:pt>
                <c:pt idx="4">
                  <c:v>Spring 2014</c:v>
                </c:pt>
              </c:strCache>
            </c:strRef>
          </c:cat>
          <c:val>
            <c:numRef>
              <c:f>Sheet1!$Q$28:$Q$32</c:f>
              <c:numCache>
                <c:formatCode>General</c:formatCode>
                <c:ptCount val="5"/>
                <c:pt idx="0">
                  <c:v>717</c:v>
                </c:pt>
                <c:pt idx="1">
                  <c:v>689</c:v>
                </c:pt>
                <c:pt idx="2">
                  <c:v>692</c:v>
                </c:pt>
                <c:pt idx="3">
                  <c:v>796</c:v>
                </c:pt>
                <c:pt idx="4">
                  <c:v>754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8994048"/>
        <c:axId val="79020416"/>
        <c:axId val="0"/>
      </c:bar3DChart>
      <c:catAx>
        <c:axId val="78994048"/>
        <c:scaling>
          <c:orientation val="minMax"/>
        </c:scaling>
        <c:delete val="0"/>
        <c:axPos val="b"/>
        <c:majorTickMark val="out"/>
        <c:minorTickMark val="none"/>
        <c:tickLblPos val="nextTo"/>
        <c:crossAx val="79020416"/>
        <c:crosses val="autoZero"/>
        <c:auto val="1"/>
        <c:lblAlgn val="ctr"/>
        <c:lblOffset val="100"/>
        <c:noMultiLvlLbl val="0"/>
      </c:catAx>
      <c:valAx>
        <c:axId val="7902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994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Student Satisfaction with Inverted Format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Sheet1!$A$396:$D$396</c:f>
              <c:strCache>
                <c:ptCount val="4"/>
                <c:pt idx="0">
                  <c:v>very unsatisfied             </c:v>
                </c:pt>
                <c:pt idx="1">
                  <c:v>unsatisfied            </c:v>
                </c:pt>
                <c:pt idx="2">
                  <c:v>satisfied                </c:v>
                </c:pt>
                <c:pt idx="3">
                  <c:v> very satisfied</c:v>
                </c:pt>
              </c:strCache>
            </c:strRef>
          </c:cat>
          <c:val>
            <c:numRef>
              <c:f>Sheet1!$A$399:$D$399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24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Student Preceived Level of Understanding vs. Traditional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Sheet1!$J$396:$N$396</c:f>
              <c:strCache>
                <c:ptCount val="5"/>
                <c:pt idx="0">
                  <c:v>much worse</c:v>
                </c:pt>
                <c:pt idx="1">
                  <c:v>worse   </c:v>
                </c:pt>
                <c:pt idx="2">
                  <c:v>about the same                     </c:v>
                </c:pt>
                <c:pt idx="3">
                  <c:v>greater</c:v>
                </c:pt>
                <c:pt idx="4">
                  <c:v>much greater</c:v>
                </c:pt>
              </c:strCache>
            </c:strRef>
          </c:cat>
          <c:val>
            <c:numRef>
              <c:f>Sheet1!$J$399:$N$399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Helped with the Study of Organic Chemistry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Sheet1!$Q$396:$S$396</c:f>
              <c:strCache>
                <c:ptCount val="3"/>
                <c:pt idx="0">
                  <c:v>not at all</c:v>
                </c:pt>
                <c:pt idx="1">
                  <c:v>somewhat</c:v>
                </c:pt>
                <c:pt idx="2">
                  <c:v>significantly</c:v>
                </c:pt>
              </c:strCache>
            </c:strRef>
          </c:cat>
          <c:val>
            <c:numRef>
              <c:f>Sheet1!$Q$399:$S$399</c:f>
              <c:numCache>
                <c:formatCode>General</c:formatCode>
                <c:ptCount val="3"/>
                <c:pt idx="0">
                  <c:v>3</c:v>
                </c:pt>
                <c:pt idx="1">
                  <c:v>26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37BFB36-0C16-411C-AF7F-DA42952A625E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80F2AD2-0359-44DF-BF3E-66E2A872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1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B1A8387-8BE6-42BB-853B-1B1DD41310C7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C27751C-15AD-4CAF-8E33-2060FEF41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5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751C-15AD-4CAF-8E33-2060FEF419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8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373E-AA06-4165-9DB4-C4BCEA970E94}" type="datetime1">
              <a:rPr lang="en-US" smtClean="0"/>
              <a:t>6/7/2014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1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26D6-557F-42ED-9468-1A3866EEE60D}" type="datetime1">
              <a:rPr lang="en-US" smtClean="0"/>
              <a:t>6/7/2014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4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D5F2-B21B-4473-96F7-6149DEFE0065}" type="datetime1">
              <a:rPr lang="en-US" smtClean="0"/>
              <a:t>6/7/2014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D807-C329-4204-AA53-4ACEC14EBA4E}" type="datetime1">
              <a:rPr lang="en-US" smtClean="0"/>
              <a:t>6/7/2014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8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3D06-6835-4392-86DE-54B52C04954C}" type="datetime1">
              <a:rPr lang="en-US" smtClean="0"/>
              <a:t>6/7/2014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D360-9537-4EB6-BD81-B8F2F53DD956}" type="datetime1">
              <a:rPr lang="en-US" smtClean="0"/>
              <a:t>6/7/2014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5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64D1-2E0B-43F3-A051-EDA00D2667F9}" type="datetime1">
              <a:rPr lang="en-US" smtClean="0"/>
              <a:t>6/7/2014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7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318-94BA-472A-880F-A42E9D42C23B}" type="datetime1">
              <a:rPr lang="en-US" smtClean="0"/>
              <a:t>6/7/2014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BC70-CC4C-4C36-A621-678B3155C79F}" type="datetime1">
              <a:rPr lang="en-US" smtClean="0"/>
              <a:t>6/7/2014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FA23-147A-47A4-BDB0-2B9BD2E114C8}" type="datetime1">
              <a:rPr lang="en-US" smtClean="0"/>
              <a:t>6/7/2014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0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BBA3-C92C-4171-B74A-8CB8FB6FF868}" type="datetime1">
              <a:rPr lang="en-US" smtClean="0"/>
              <a:t>6/7/2014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2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524F-4CFF-438F-8070-014F4DD23CED}" type="datetime1">
              <a:rPr lang="en-US" smtClean="0"/>
              <a:t>6/7/2014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21E4E-989D-4BEC-8425-396E22AB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1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s://www.youtube.com/watch?v=uhiCFdWeQf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organic-chemistry" TargetMode="External"/><Relationship Id="rId2" Type="http://schemas.openxmlformats.org/officeDocument/2006/relationships/hyperlink" Target="http://my.brainshark.com/Flipped-Classrooms-101-An-Introduction-to-Flipped-Learning-7123552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fchem.ccce.divched.org/2014SpringConfChem" TargetMode="External"/><Relationship Id="rId5" Type="http://schemas.openxmlformats.org/officeDocument/2006/relationships/hyperlink" Target="http://flippedclassroom.org/" TargetMode="External"/><Relationship Id="rId4" Type="http://schemas.openxmlformats.org/officeDocument/2006/relationships/hyperlink" Target="http://flippedlearning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edia.collegeanywhere.org/view/content/1541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.collegeanywhere.org/view/content/15876" TargetMode="External"/><Relationship Id="rId13" Type="http://schemas.openxmlformats.org/officeDocument/2006/relationships/hyperlink" Target="http://media.collegeanywhere.org/view/content/15906" TargetMode="External"/><Relationship Id="rId3" Type="http://schemas.openxmlformats.org/officeDocument/2006/relationships/hyperlink" Target="http://media.collegeanywhere.org/view/content/15844" TargetMode="External"/><Relationship Id="rId7" Type="http://schemas.openxmlformats.org/officeDocument/2006/relationships/hyperlink" Target="http://media.collegeanywhere.org/view/content/15667" TargetMode="External"/><Relationship Id="rId12" Type="http://schemas.openxmlformats.org/officeDocument/2006/relationships/hyperlink" Target="http://media.collegeanywhere.org/view/content/1599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.collegeanywhere.org/view/content/15489" TargetMode="External"/><Relationship Id="rId11" Type="http://schemas.openxmlformats.org/officeDocument/2006/relationships/hyperlink" Target="http://media.collegeanywhere.org/view/content/15991" TargetMode="External"/><Relationship Id="rId5" Type="http://schemas.openxmlformats.org/officeDocument/2006/relationships/hyperlink" Target="http://media.collegeanywhere.org/view/content/16885" TargetMode="External"/><Relationship Id="rId15" Type="http://schemas.openxmlformats.org/officeDocument/2006/relationships/image" Target="../media/image13.emf"/><Relationship Id="rId10" Type="http://schemas.openxmlformats.org/officeDocument/2006/relationships/hyperlink" Target="http://media.collegeanywhere.org/view/content/16050" TargetMode="External"/><Relationship Id="rId4" Type="http://schemas.openxmlformats.org/officeDocument/2006/relationships/hyperlink" Target="http://media.collegeanywhere.org/view/content/15393" TargetMode="External"/><Relationship Id="rId9" Type="http://schemas.openxmlformats.org/officeDocument/2006/relationships/hyperlink" Target="http://media.collegeanywhere.org/view/content/16029" TargetMode="External"/><Relationship Id="rId1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youtube.com/watch?v=qx22TyCge7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bert\AppData\Local\Microsoft\Windows\Temporary Internet Files\Content.IE5\8HS88CQG\MC90043423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152400"/>
            <a:ext cx="8767056" cy="62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171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Flipping the Classroom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Bob Rossi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Associate Professor, Chemistry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Gloucester County College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00600"/>
            <a:ext cx="7696200" cy="17526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cCWCS</a:t>
            </a:r>
            <a:r>
              <a:rPr lang="en-US" sz="2400" b="1" dirty="0" smtClean="0">
                <a:solidFill>
                  <a:schemeClr val="tx1"/>
                </a:solidFill>
              </a:rPr>
              <a:t> Workshop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“Active Learning in Organic Chemistry”– June 2014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5" y="6059954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78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Facts About Flipping Your Classroom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918"/>
            <a:ext cx="8534400" cy="5026482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Fact 4</a:t>
            </a:r>
            <a:r>
              <a:rPr lang="en-US" dirty="0" smtClean="0"/>
              <a:t> - </a:t>
            </a:r>
            <a:r>
              <a:rPr lang="en-US" i="1" dirty="0"/>
              <a:t>F</a:t>
            </a:r>
            <a:r>
              <a:rPr lang="en-US" i="1" dirty="0" smtClean="0"/>
              <a:t>lipped classrooms direct attention away from the teacher and redirects it back to the students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Instructor goes from </a:t>
            </a:r>
            <a:r>
              <a:rPr lang="en-US" b="1" dirty="0">
                <a:solidFill>
                  <a:srgbClr val="FF0000"/>
                </a:solidFill>
              </a:rPr>
              <a:t>lecturer</a:t>
            </a:r>
            <a:r>
              <a:rPr lang="en-US" dirty="0"/>
              <a:t> to </a:t>
            </a:r>
            <a:r>
              <a:rPr lang="en-US" b="1" dirty="0">
                <a:solidFill>
                  <a:srgbClr val="FF0000"/>
                </a:solidFill>
              </a:rPr>
              <a:t>learning facilitator </a:t>
            </a:r>
            <a:r>
              <a:rPr lang="en-US" dirty="0" smtClean="0"/>
              <a:t>(“From </a:t>
            </a:r>
            <a:r>
              <a:rPr lang="en-US" dirty="0"/>
              <a:t>S</a:t>
            </a:r>
            <a:r>
              <a:rPr lang="en-US" dirty="0" smtClean="0"/>
              <a:t>age </a:t>
            </a:r>
            <a:r>
              <a:rPr lang="en-US" dirty="0"/>
              <a:t>on the S</a:t>
            </a:r>
            <a:r>
              <a:rPr lang="en-US" dirty="0" smtClean="0"/>
              <a:t>tage to Guide </a:t>
            </a:r>
            <a:r>
              <a:rPr lang="en-US" dirty="0"/>
              <a:t>on the </a:t>
            </a:r>
            <a:r>
              <a:rPr lang="en-US" dirty="0" smtClean="0"/>
              <a:t>Side” </a:t>
            </a:r>
            <a:r>
              <a:rPr lang="en-US" dirty="0" smtClean="0">
                <a:latin typeface="Arial"/>
                <a:cs typeface="Arial"/>
              </a:rPr>
              <a:t>⃰ 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You can flip your class many ways:</a:t>
            </a:r>
          </a:p>
          <a:p>
            <a:pPr lvl="2"/>
            <a:r>
              <a:rPr lang="en-US" dirty="0"/>
              <a:t>V</a:t>
            </a:r>
            <a:r>
              <a:rPr lang="en-US" dirty="0" smtClean="0"/>
              <a:t>ideo capture </a:t>
            </a:r>
          </a:p>
          <a:p>
            <a:pPr lvl="2"/>
            <a:r>
              <a:rPr lang="en-US" dirty="0" smtClean="0"/>
              <a:t>Just-in-Time </a:t>
            </a:r>
            <a:r>
              <a:rPr lang="en-US" dirty="0"/>
              <a:t>T</a:t>
            </a:r>
            <a:r>
              <a:rPr lang="en-US" dirty="0" smtClean="0"/>
              <a:t>eaching </a:t>
            </a:r>
            <a:r>
              <a:rPr lang="en-US" dirty="0"/>
              <a:t>(</a:t>
            </a:r>
            <a:r>
              <a:rPr lang="en-US" dirty="0" err="1"/>
              <a:t>JiTT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Pencasting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Livescribe</a:t>
            </a:r>
            <a:r>
              <a:rPr lang="en-US" dirty="0" smtClean="0"/>
              <a:t> Pens</a:t>
            </a:r>
            <a:endParaRPr lang="en-US" dirty="0" smtClean="0"/>
          </a:p>
          <a:p>
            <a:pPr lvl="2"/>
            <a:r>
              <a:rPr lang="en-US" dirty="0" smtClean="0"/>
              <a:t>Combinations of the above</a:t>
            </a:r>
          </a:p>
          <a:p>
            <a:pPr lvl="2"/>
            <a:endParaRPr lang="en-US" dirty="0" smtClean="0"/>
          </a:p>
          <a:p>
            <a:pPr marL="114300" indent="0">
              <a:buNone/>
            </a:pPr>
            <a:r>
              <a:rPr lang="en-US" sz="1600" dirty="0" smtClean="0">
                <a:latin typeface="Arial"/>
                <a:cs typeface="Arial"/>
              </a:rPr>
              <a:t>		⃰⃰  Alison King, </a:t>
            </a:r>
            <a:r>
              <a:rPr lang="en-US" sz="1600" i="1" dirty="0" smtClean="0">
                <a:latin typeface="Arial"/>
                <a:cs typeface="Arial"/>
              </a:rPr>
              <a:t>College Teaching</a:t>
            </a:r>
            <a:r>
              <a:rPr lang="en-US" sz="1600" dirty="0" smtClean="0">
                <a:latin typeface="Arial"/>
                <a:cs typeface="Arial"/>
              </a:rPr>
              <a:t>,41(1),30-35,1993</a:t>
            </a:r>
            <a:endParaRPr lang="en-US" sz="16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Facts About Flipping Your Classroom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Fact 5</a:t>
            </a:r>
            <a:r>
              <a:rPr lang="en-US" dirty="0" smtClean="0"/>
              <a:t> - </a:t>
            </a:r>
            <a:r>
              <a:rPr lang="en-US" i="1" dirty="0"/>
              <a:t>F</a:t>
            </a:r>
            <a:r>
              <a:rPr lang="en-US" i="1" dirty="0" smtClean="0"/>
              <a:t>lipped classrooms leverage how people learn best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We always learn best when we have some prior content knowledge.</a:t>
            </a:r>
          </a:p>
          <a:p>
            <a:pPr lvl="2"/>
            <a:r>
              <a:rPr lang="en-US" dirty="0" smtClean="0"/>
              <a:t>Let’s run an experiment!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Experiment 1</a:t>
            </a:r>
            <a:r>
              <a:rPr lang="en-US" dirty="0" smtClean="0"/>
              <a:t> – Study these letters for 5 seconds, don’t write anything down.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124200"/>
            <a:ext cx="7348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J  FKFB  INAT  OUP  SNA  SAI  RS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Times up!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Write down what you remember.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Experiment 2</a:t>
            </a:r>
            <a:r>
              <a:rPr lang="en-US" dirty="0" smtClean="0"/>
              <a:t> – Study these letters for 5 seconds, don’t write anything down.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124200"/>
            <a:ext cx="7348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JFK  FBI  NATO  UPS  NASA  IRS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Times up!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Write down what you remember.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Bet you remembered at lot more!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898" y="76200"/>
            <a:ext cx="8229600" cy="1143000"/>
          </a:xfrm>
        </p:spPr>
        <p:txBody>
          <a:bodyPr/>
          <a:lstStyle/>
          <a:p>
            <a:r>
              <a:rPr lang="en-US" dirty="0" smtClean="0"/>
              <a:t>Velcro Theory of Memory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420596" cy="52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Facts About Flipping Your Classroom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Fact 5</a:t>
            </a:r>
            <a:r>
              <a:rPr lang="en-US" dirty="0" smtClean="0"/>
              <a:t> - </a:t>
            </a:r>
            <a:r>
              <a:rPr lang="en-US" i="1" dirty="0"/>
              <a:t>F</a:t>
            </a:r>
            <a:r>
              <a:rPr lang="en-US" i="1" dirty="0" smtClean="0"/>
              <a:t>lipped classrooms leverage how people learn best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We always learn best when we have some prior content knowledge.</a:t>
            </a:r>
          </a:p>
          <a:p>
            <a:pPr lvl="1"/>
            <a:r>
              <a:rPr lang="en-US" dirty="0"/>
              <a:t>We learn best when </a:t>
            </a:r>
            <a:r>
              <a:rPr lang="en-US" dirty="0" smtClean="0"/>
              <a:t>we apply our content knowledge.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Think about something you know really well, something you are considered an expert in.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did you learn that so well?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By doing it! Practicing it! → Applying it!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“Practice at retrieving new knowledge or skill from memory is a potent tool for learning and durable retention”, P.C. Brown, H. L. </a:t>
            </a:r>
            <a:r>
              <a:rPr lang="en-US" sz="2200" dirty="0" err="1" smtClean="0"/>
              <a:t>Roediger</a:t>
            </a:r>
            <a:r>
              <a:rPr lang="en-US" sz="2200" dirty="0" smtClean="0"/>
              <a:t>, M. A. McDaniel 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Facts About Flipping Your Classroom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Fact 5</a:t>
            </a:r>
            <a:r>
              <a:rPr lang="en-US" dirty="0" smtClean="0"/>
              <a:t> - </a:t>
            </a:r>
            <a:r>
              <a:rPr lang="en-US" i="1" dirty="0"/>
              <a:t>F</a:t>
            </a:r>
            <a:r>
              <a:rPr lang="en-US" i="1" dirty="0" smtClean="0"/>
              <a:t>lipped classrooms leverage how people learn best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We always learn best when we have some prior content knowledge.</a:t>
            </a:r>
          </a:p>
          <a:p>
            <a:pPr lvl="1"/>
            <a:r>
              <a:rPr lang="en-US" dirty="0"/>
              <a:t>We learn best when </a:t>
            </a:r>
            <a:r>
              <a:rPr lang="en-US" dirty="0" smtClean="0"/>
              <a:t>we apply our content knowledge.</a:t>
            </a:r>
          </a:p>
          <a:p>
            <a:pPr lvl="2"/>
            <a:r>
              <a:rPr lang="en-US" dirty="0" smtClean="0"/>
              <a:t>For students to remember they need lots of practice with retrieving.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quot;Anyone, anyone&quot; teacher from Ferris Bueller's Day Off - YouTube - Google Chrome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16937" r="34580" b="48829"/>
          <a:stretch/>
        </p:blipFill>
        <p:spPr>
          <a:xfrm>
            <a:off x="1752599" y="1676400"/>
            <a:ext cx="5771947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I flip my classroom?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Facts About Flipping Your Classroom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Fact 5</a:t>
            </a:r>
            <a:r>
              <a:rPr lang="en-US" dirty="0" smtClean="0"/>
              <a:t> - </a:t>
            </a:r>
            <a:r>
              <a:rPr lang="en-US" i="1" dirty="0"/>
              <a:t>F</a:t>
            </a:r>
            <a:r>
              <a:rPr lang="en-US" i="1" dirty="0" smtClean="0"/>
              <a:t>lipped classrooms leverage how people learn best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We always learn best when we have some prior content knowledge.</a:t>
            </a:r>
          </a:p>
          <a:p>
            <a:pPr lvl="1"/>
            <a:r>
              <a:rPr lang="en-US" dirty="0"/>
              <a:t>We learn best when </a:t>
            </a:r>
            <a:r>
              <a:rPr lang="en-US" dirty="0" smtClean="0"/>
              <a:t>we apply our content knowledge.</a:t>
            </a:r>
          </a:p>
          <a:p>
            <a:pPr lvl="2"/>
            <a:r>
              <a:rPr lang="en-US" dirty="0" smtClean="0"/>
              <a:t>For students to remember they need lots of practice with retrieving. </a:t>
            </a:r>
          </a:p>
          <a:p>
            <a:pPr lvl="1"/>
            <a:r>
              <a:rPr lang="en-US" dirty="0"/>
              <a:t>Flipped classroom </a:t>
            </a:r>
            <a:r>
              <a:rPr lang="en-US" dirty="0" smtClean="0"/>
              <a:t>helps </a:t>
            </a:r>
            <a:r>
              <a:rPr lang="en-US" dirty="0"/>
              <a:t>develop higher-order thinking skills by doing </a:t>
            </a:r>
            <a:r>
              <a:rPr lang="en-US" dirty="0" smtClean="0"/>
              <a:t>applications in </a:t>
            </a:r>
            <a:r>
              <a:rPr lang="en-US" dirty="0"/>
              <a:t>class.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5029200" cy="4355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304800"/>
            <a:ext cx="4437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Bloom’s Taxonomy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233004"/>
            <a:ext cx="22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Traditional Classroom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36115" y="1233004"/>
            <a:ext cx="1929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Flipped Classroom</a:t>
            </a:r>
            <a:endParaRPr lang="en-US" b="1" dirty="0"/>
          </a:p>
        </p:txBody>
      </p:sp>
      <p:sp>
        <p:nvSpPr>
          <p:cNvPr id="9" name="Left Brace 8"/>
          <p:cNvSpPr/>
          <p:nvPr/>
        </p:nvSpPr>
        <p:spPr>
          <a:xfrm>
            <a:off x="1254465" y="4419600"/>
            <a:ext cx="1524000" cy="123144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295400" y="1981200"/>
            <a:ext cx="1524000" cy="2438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090" y="2877234"/>
            <a:ext cx="128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Outside of Class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4122" y="4800600"/>
            <a:ext cx="128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Class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10800000">
            <a:off x="6451142" y="4419600"/>
            <a:ext cx="1524000" cy="123144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10800000">
            <a:off x="6492077" y="1981200"/>
            <a:ext cx="1524000" cy="2438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55174" y="4712157"/>
            <a:ext cx="128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Outside of Class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77620" y="3015734"/>
            <a:ext cx="128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Class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21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Facts About Flipping Your Classroom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Fact 6</a:t>
            </a:r>
            <a:r>
              <a:rPr lang="en-US" dirty="0" smtClean="0"/>
              <a:t> - </a:t>
            </a:r>
            <a:r>
              <a:rPr lang="en-US" i="1" dirty="0" smtClean="0"/>
              <a:t>Challenges</a:t>
            </a:r>
            <a:endParaRPr lang="en-US" i="1" dirty="0"/>
          </a:p>
          <a:p>
            <a:pPr lvl="1"/>
            <a:r>
              <a:rPr lang="en-US" dirty="0" smtClean="0"/>
              <a:t>Significant </a:t>
            </a:r>
            <a:r>
              <a:rPr lang="en-US" b="1" dirty="0"/>
              <a:t>t</a:t>
            </a:r>
            <a:r>
              <a:rPr lang="en-US" b="1" dirty="0" smtClean="0"/>
              <a:t>ime</a:t>
            </a:r>
            <a:r>
              <a:rPr lang="en-US" dirty="0" smtClean="0"/>
              <a:t> investment required up-front, but more efficient over time. </a:t>
            </a:r>
          </a:p>
          <a:p>
            <a:pPr lvl="1"/>
            <a:r>
              <a:rPr lang="en-US" dirty="0" smtClean="0"/>
              <a:t>Will take several iterations to get it right.</a:t>
            </a:r>
          </a:p>
          <a:p>
            <a:pPr lvl="1"/>
            <a:r>
              <a:rPr lang="en-US" dirty="0" smtClean="0"/>
              <a:t>Flipped classrooms are not the cure all.</a:t>
            </a:r>
          </a:p>
          <a:p>
            <a:pPr lvl="2"/>
            <a:r>
              <a:rPr lang="en-US" dirty="0" smtClean="0"/>
              <a:t>Students must prepare outside class.</a:t>
            </a:r>
          </a:p>
          <a:p>
            <a:pPr lvl="2"/>
            <a:r>
              <a:rPr lang="en-US" dirty="0" smtClean="0"/>
              <a:t>Student pushback to doing coursework outside of class.</a:t>
            </a:r>
          </a:p>
          <a:p>
            <a:pPr lvl="1"/>
            <a:r>
              <a:rPr lang="en-US" dirty="0" smtClean="0"/>
              <a:t>Make sure assessments cover </a:t>
            </a:r>
            <a:r>
              <a:rPr lang="en-US" dirty="0"/>
              <a:t>out-of-class assignments.</a:t>
            </a:r>
          </a:p>
          <a:p>
            <a:pPr lvl="2"/>
            <a:r>
              <a:rPr lang="en-US" dirty="0"/>
              <a:t>Great use of clicker questions!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Facts About Flipping Your Classroom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218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Just a few words of </a:t>
            </a:r>
            <a:r>
              <a:rPr lang="en-US" b="1" dirty="0" smtClean="0">
                <a:solidFill>
                  <a:srgbClr val="FFC000"/>
                </a:solidFill>
              </a:rPr>
              <a:t>CAUTION!</a:t>
            </a:r>
          </a:p>
          <a:p>
            <a:pPr lvl="1"/>
            <a:r>
              <a:rPr lang="en-US" dirty="0" smtClean="0"/>
              <a:t>Some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/>
              <a:t>s</a:t>
            </a:r>
            <a:r>
              <a:rPr lang="en-US" dirty="0" smtClean="0"/>
              <a:t>tudents may resist flipped learning.</a:t>
            </a:r>
          </a:p>
          <a:p>
            <a:pPr lvl="2"/>
            <a:r>
              <a:rPr lang="en-US" dirty="0" smtClean="0"/>
              <a:t>Lecture </a:t>
            </a:r>
            <a:r>
              <a:rPr lang="en-US" dirty="0"/>
              <a:t>acts as a </a:t>
            </a:r>
            <a:r>
              <a:rPr lang="en-US" dirty="0" smtClean="0"/>
              <a:t>security </a:t>
            </a:r>
            <a:r>
              <a:rPr lang="en-US" dirty="0"/>
              <a:t>blanket for some students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Remedy: 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/>
              <a:t>L</a:t>
            </a:r>
            <a:r>
              <a:rPr lang="en-US" dirty="0" smtClean="0"/>
              <a:t>ecture a little every class period.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/>
              <a:t>Avoid the terms like “Flipped Classroom” or calling  your class an experiment.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http://static.tvtropes.org/pmwiki/pub/images/SecurityBlank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286000" cy="224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Readings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“Case Studies and the Flipped Classroom”, C. F. </a:t>
            </a:r>
            <a:r>
              <a:rPr lang="en-US" dirty="0" err="1" smtClean="0"/>
              <a:t>Herreid</a:t>
            </a:r>
            <a:r>
              <a:rPr lang="en-US" dirty="0" smtClean="0"/>
              <a:t> and N. A. Schiller, J. of College Science Teaching, 42,5, 2013, 62.</a:t>
            </a:r>
          </a:p>
          <a:p>
            <a:r>
              <a:rPr lang="en-US" dirty="0" smtClean="0"/>
              <a:t>“Inverted (Flipping) Classrooms – Advantages and Challenges, Mason</a:t>
            </a:r>
            <a:r>
              <a:rPr lang="en-US" dirty="0"/>
              <a:t>, G., Shuman, T. R., et al., </a:t>
            </a:r>
            <a:r>
              <a:rPr lang="en-US" dirty="0" smtClean="0"/>
              <a:t>2013</a:t>
            </a:r>
            <a:r>
              <a:rPr lang="en-US" dirty="0"/>
              <a:t>, ASEE, Atlanta, GA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“The Flipped Classroom – A Survey of the Research”, Bishop, J. L., and Embry-Riddle, M. A. V., American Society for Engineering Education, 2013.</a:t>
            </a:r>
          </a:p>
          <a:p>
            <a:r>
              <a:rPr lang="en-US" dirty="0" smtClean="0"/>
              <a:t>“How ‘Flipping’ the Classroom Can Improve the Traditional Lecture”, </a:t>
            </a:r>
            <a:r>
              <a:rPr lang="en-US" dirty="0" err="1" smtClean="0"/>
              <a:t>Berret</a:t>
            </a:r>
            <a:r>
              <a:rPr lang="en-US" dirty="0" smtClean="0"/>
              <a:t>, D., The Chronicle of Higher Education, February 19, 2012.</a:t>
            </a:r>
          </a:p>
          <a:p>
            <a:r>
              <a:rPr lang="en-US" dirty="0"/>
              <a:t>Ron </a:t>
            </a:r>
            <a:r>
              <a:rPr lang="en-US" dirty="0" err="1"/>
              <a:t>Kordyban</a:t>
            </a:r>
            <a:r>
              <a:rPr lang="en-US" dirty="0"/>
              <a:t> and Shelley </a:t>
            </a:r>
            <a:r>
              <a:rPr lang="en-US" dirty="0" err="1"/>
              <a:t>Kinash</a:t>
            </a:r>
            <a:r>
              <a:rPr lang="en-US" dirty="0"/>
              <a:t>. (2013) "No more flying on autopilot: The flipped </a:t>
            </a:r>
            <a:r>
              <a:rPr lang="en-US" dirty="0" smtClean="0"/>
              <a:t>classroom“ Education </a:t>
            </a:r>
            <a:r>
              <a:rPr lang="en-US" dirty="0"/>
              <a:t>Technology Solutions, 56, 54-56: ISSN </a:t>
            </a:r>
            <a:r>
              <a:rPr lang="en-US" dirty="0" smtClean="0"/>
              <a:t>1835-209X, http</a:t>
            </a:r>
            <a:r>
              <a:rPr lang="en-US" dirty="0"/>
              <a:t>://epublications.bond.edu.au/tls/66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>
                <a:hlinkClick r:id="rId2"/>
              </a:rPr>
              <a:t>http://my.brainshark.com/Flipped-Classrooms-101-An-Introduction-to-Flipped-Learning-712355288</a:t>
            </a:r>
            <a:r>
              <a:rPr lang="en-US" dirty="0"/>
              <a:t> </a:t>
            </a:r>
          </a:p>
          <a:p>
            <a:r>
              <a:rPr lang="en-US" u="sng" dirty="0">
                <a:hlinkClick r:id="rId3"/>
              </a:rPr>
              <a:t>https://www.khanacademy.org/science/organic-chemistry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4"/>
              </a:rPr>
              <a:t>http://flippedlearning.org/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http://flippedclassroom.org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confchem.ccce.divched.org/2014SpringConfChem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 “Flipped” My Organic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Used</a:t>
            </a:r>
          </a:p>
          <a:p>
            <a:r>
              <a:rPr lang="en-US" dirty="0" smtClean="0"/>
              <a:t>Video Lecture Topics and Assignment</a:t>
            </a:r>
          </a:p>
          <a:p>
            <a:r>
              <a:rPr lang="en-US" dirty="0" smtClean="0"/>
              <a:t>Use of Classroom Face-to-Face Time</a:t>
            </a:r>
          </a:p>
          <a:p>
            <a:r>
              <a:rPr lang="en-US" dirty="0" smtClean="0"/>
              <a:t>Student Outcomes</a:t>
            </a:r>
          </a:p>
          <a:p>
            <a:r>
              <a:rPr lang="en-US" dirty="0" smtClean="0"/>
              <a:t>Student Survey and Comments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 “Flipped” My Organic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Technology Used</a:t>
            </a:r>
          </a:p>
          <a:p>
            <a:pPr lvl="1"/>
            <a:r>
              <a:rPr lang="en-US" dirty="0"/>
              <a:t>“Khan” style video</a:t>
            </a:r>
          </a:p>
          <a:p>
            <a:pPr lvl="2"/>
            <a:r>
              <a:rPr lang="en-US" dirty="0"/>
              <a:t>Modeled after the Khan Academy videos</a:t>
            </a:r>
          </a:p>
          <a:p>
            <a:pPr lvl="2"/>
            <a:r>
              <a:rPr lang="en-US" dirty="0"/>
              <a:t>Student sees a “blackboard” background with colored “chalk” writing</a:t>
            </a:r>
          </a:p>
          <a:p>
            <a:pPr lvl="2"/>
            <a:r>
              <a:rPr lang="en-US" dirty="0"/>
              <a:t>Hear only the instructors voice</a:t>
            </a:r>
          </a:p>
          <a:p>
            <a:pPr lvl="2"/>
            <a:r>
              <a:rPr lang="en-US" dirty="0"/>
              <a:t>Videos can readily be prepared using a PC </a:t>
            </a:r>
            <a:r>
              <a:rPr lang="en-US" dirty="0" smtClean="0"/>
              <a:t>with </a:t>
            </a:r>
            <a:r>
              <a:rPr lang="en-US" dirty="0"/>
              <a:t>some additional hardware and software 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Introduction to Chirality (6:45)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media.collegeanywhere.org/view/content/15415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 “Flipped” My Organic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Technology Used</a:t>
            </a:r>
          </a:p>
          <a:p>
            <a:pPr lvl="1"/>
            <a:r>
              <a:rPr lang="en-US" dirty="0"/>
              <a:t>Screen Capture Software</a:t>
            </a:r>
          </a:p>
          <a:p>
            <a:pPr lvl="2"/>
            <a:r>
              <a:rPr lang="en-US" dirty="0" err="1" smtClean="0"/>
              <a:t>Snagit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TechSmith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Camtasia</a:t>
            </a:r>
            <a:r>
              <a:rPr lang="en-US" dirty="0"/>
              <a:t> (</a:t>
            </a:r>
            <a:r>
              <a:rPr lang="en-US" dirty="0" err="1"/>
              <a:t>TechSmith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Jing (freeware, http://www.techsmith.com/jing.html)</a:t>
            </a:r>
          </a:p>
          <a:p>
            <a:pPr lvl="2"/>
            <a:r>
              <a:rPr lang="en-US" dirty="0" err="1"/>
              <a:t>FrontCam</a:t>
            </a:r>
            <a:r>
              <a:rPr lang="en-US" dirty="0"/>
              <a:t> (freeware, http://frontcam.com/)</a:t>
            </a:r>
          </a:p>
          <a:p>
            <a:pPr lvl="1"/>
            <a:r>
              <a:rPr lang="en-US" dirty="0"/>
              <a:t>Digital Free-Hand Drawing Software</a:t>
            </a:r>
          </a:p>
          <a:p>
            <a:pPr lvl="2"/>
            <a:r>
              <a:rPr lang="en-US" dirty="0" err="1"/>
              <a:t>SmoothDraw</a:t>
            </a:r>
            <a:r>
              <a:rPr lang="en-US" dirty="0"/>
              <a:t> (freeware, http://www.smoothdraw.com/product/)</a:t>
            </a:r>
          </a:p>
          <a:p>
            <a:pPr lvl="1"/>
            <a:r>
              <a:rPr lang="en-US" dirty="0"/>
              <a:t>Video editing software</a:t>
            </a:r>
          </a:p>
          <a:p>
            <a:pPr lvl="2"/>
            <a:r>
              <a:rPr lang="en-US" dirty="0"/>
              <a:t>Video file conversion (e.g., </a:t>
            </a:r>
            <a:r>
              <a:rPr lang="en-US" dirty="0" err="1"/>
              <a:t>avi</a:t>
            </a:r>
            <a:r>
              <a:rPr lang="en-US" dirty="0"/>
              <a:t> to wma or mp4)</a:t>
            </a:r>
          </a:p>
          <a:p>
            <a:pPr lvl="2"/>
            <a:r>
              <a:rPr lang="en-US" dirty="0"/>
              <a:t>Easy Media  Creator 9 (Roxio)</a:t>
            </a:r>
          </a:p>
          <a:p>
            <a:pPr lvl="1"/>
            <a:r>
              <a:rPr lang="en-US" dirty="0"/>
              <a:t>USB tablet with stylus or touch-screen computer</a:t>
            </a:r>
          </a:p>
          <a:p>
            <a:pPr lvl="2"/>
            <a:r>
              <a:rPr lang="en-US" dirty="0"/>
              <a:t>Bamboo model CTH-470 (Wacom)</a:t>
            </a:r>
          </a:p>
          <a:p>
            <a:pPr lvl="1"/>
            <a:r>
              <a:rPr lang="en-US" dirty="0"/>
              <a:t>Host server to house video lectures</a:t>
            </a:r>
          </a:p>
          <a:p>
            <a:pPr lvl="2"/>
            <a:r>
              <a:rPr lang="en-US" dirty="0" err="1"/>
              <a:t>CollegeAnywhere</a:t>
            </a:r>
            <a:r>
              <a:rPr lang="en-US" dirty="0"/>
              <a:t> (www.collegeanywhere.org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Bamboo </a:t>
            </a:r>
            <a:r>
              <a:rPr lang="en-US" dirty="0" smtClean="0"/>
              <a:t>Model </a:t>
            </a:r>
            <a:r>
              <a:rPr lang="en-US" dirty="0"/>
              <a:t>CTH-470 (</a:t>
            </a:r>
            <a:r>
              <a:rPr lang="en-US" dirty="0" smtClean="0"/>
              <a:t>Wacom)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153400" cy="45902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947837"/>
              </p:ext>
            </p:extLst>
          </p:nvPr>
        </p:nvGraphicFramePr>
        <p:xfrm>
          <a:off x="304800" y="457200"/>
          <a:ext cx="8534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19800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 “Flipped” My Organic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Technology Used</a:t>
            </a:r>
          </a:p>
          <a:p>
            <a:pPr lvl="1"/>
            <a:r>
              <a:rPr lang="en-US" dirty="0"/>
              <a:t>Screen Capture Software</a:t>
            </a:r>
          </a:p>
          <a:p>
            <a:pPr lvl="2"/>
            <a:r>
              <a:rPr lang="en-US" dirty="0" err="1" smtClean="0"/>
              <a:t>Snagit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TechSmith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Camtasia</a:t>
            </a:r>
            <a:r>
              <a:rPr lang="en-US" dirty="0"/>
              <a:t> (</a:t>
            </a:r>
            <a:r>
              <a:rPr lang="en-US" dirty="0" err="1"/>
              <a:t>TechSmith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Jing (freeware, http://www.techsmith.com/jing.html)</a:t>
            </a:r>
          </a:p>
          <a:p>
            <a:pPr lvl="2"/>
            <a:r>
              <a:rPr lang="en-US" dirty="0" err="1"/>
              <a:t>FrontCam</a:t>
            </a:r>
            <a:r>
              <a:rPr lang="en-US" dirty="0"/>
              <a:t> (freeware, http://frontcam.com/)</a:t>
            </a:r>
          </a:p>
          <a:p>
            <a:pPr lvl="1"/>
            <a:r>
              <a:rPr lang="en-US" dirty="0"/>
              <a:t>Digital Free-Hand Drawing Software</a:t>
            </a:r>
          </a:p>
          <a:p>
            <a:pPr lvl="2"/>
            <a:r>
              <a:rPr lang="en-US" dirty="0" err="1"/>
              <a:t>SmoothDraw</a:t>
            </a:r>
            <a:r>
              <a:rPr lang="en-US" dirty="0"/>
              <a:t> (freeware, http://www.smoothdraw.com/product/)</a:t>
            </a:r>
          </a:p>
          <a:p>
            <a:pPr lvl="1"/>
            <a:r>
              <a:rPr lang="en-US" dirty="0"/>
              <a:t>Video editing software</a:t>
            </a:r>
          </a:p>
          <a:p>
            <a:pPr lvl="2"/>
            <a:r>
              <a:rPr lang="en-US" dirty="0"/>
              <a:t>Video file conversion (e.g., </a:t>
            </a:r>
            <a:r>
              <a:rPr lang="en-US" dirty="0" err="1"/>
              <a:t>avi</a:t>
            </a:r>
            <a:r>
              <a:rPr lang="en-US" dirty="0"/>
              <a:t> to wma or mp4)</a:t>
            </a:r>
          </a:p>
          <a:p>
            <a:pPr lvl="2"/>
            <a:r>
              <a:rPr lang="en-US" dirty="0"/>
              <a:t>Easy Media  Creator 9 (Roxio)</a:t>
            </a:r>
          </a:p>
          <a:p>
            <a:pPr lvl="1"/>
            <a:r>
              <a:rPr lang="en-US" dirty="0"/>
              <a:t>USB tablet with stylus or touch-screen computer</a:t>
            </a:r>
          </a:p>
          <a:p>
            <a:pPr lvl="2"/>
            <a:r>
              <a:rPr lang="en-US" dirty="0"/>
              <a:t>Bamboo model CTH-470 (Wacom)</a:t>
            </a:r>
          </a:p>
          <a:p>
            <a:pPr lvl="1"/>
            <a:r>
              <a:rPr lang="en-US" dirty="0"/>
              <a:t>Host server to house video lectures</a:t>
            </a:r>
          </a:p>
          <a:p>
            <a:pPr lvl="2"/>
            <a:r>
              <a:rPr lang="en-US" dirty="0" err="1"/>
              <a:t>CollegeAnywhere</a:t>
            </a:r>
            <a:r>
              <a:rPr lang="en-US" dirty="0"/>
              <a:t> (www.collegeanywhere.org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 “Flipped” My Organic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Video Lecture Topics and Assignment</a:t>
            </a:r>
          </a:p>
          <a:p>
            <a:pPr lvl="1"/>
            <a:r>
              <a:rPr lang="en-US" dirty="0"/>
              <a:t>Created &gt;340 video “Lecture-On-Demand” topics to cover the two semester sequence of Organic Chemistry</a:t>
            </a:r>
          </a:p>
          <a:p>
            <a:pPr lvl="2"/>
            <a:r>
              <a:rPr lang="en-US" dirty="0"/>
              <a:t>Organic I – </a:t>
            </a:r>
            <a:r>
              <a:rPr lang="en-US" dirty="0" smtClean="0"/>
              <a:t>43 </a:t>
            </a:r>
            <a:r>
              <a:rPr lang="en-US" dirty="0"/>
              <a:t>hrs.</a:t>
            </a:r>
          </a:p>
          <a:p>
            <a:pPr lvl="2"/>
            <a:r>
              <a:rPr lang="en-US" dirty="0"/>
              <a:t>Organic II – </a:t>
            </a:r>
            <a:r>
              <a:rPr lang="en-US" dirty="0" smtClean="0"/>
              <a:t>45 </a:t>
            </a:r>
            <a:r>
              <a:rPr lang="en-US" dirty="0"/>
              <a:t>hrs.</a:t>
            </a:r>
          </a:p>
          <a:p>
            <a:pPr lvl="1"/>
            <a:r>
              <a:rPr lang="en-US" dirty="0"/>
              <a:t>Organized generically by topic and arranged by chapter of text in use</a:t>
            </a:r>
          </a:p>
          <a:p>
            <a:pPr lvl="2"/>
            <a:r>
              <a:rPr lang="en-US" dirty="0"/>
              <a:t>Each topic typically between 10 and 20 minutes </a:t>
            </a:r>
            <a:r>
              <a:rPr lang="en-US" dirty="0" smtClean="0"/>
              <a:t>length</a:t>
            </a:r>
          </a:p>
          <a:p>
            <a:pPr lvl="2"/>
            <a:r>
              <a:rPr lang="en-US" dirty="0"/>
              <a:t>Video lectures were typically assigned to the class in approximately 2.5 to 3 hour segments per week</a:t>
            </a:r>
          </a:p>
          <a:p>
            <a:pPr lvl="1"/>
            <a:r>
              <a:rPr lang="en-US" dirty="0"/>
              <a:t>Videos available to student on PC’s (Windows and Mac) and most mobile devices by direct URL or through E-Learning (Blackboard) link to </a:t>
            </a:r>
            <a:r>
              <a:rPr lang="en-US" dirty="0" err="1"/>
              <a:t>CollegeAnywhere</a:t>
            </a:r>
            <a:endParaRPr lang="en-US" dirty="0"/>
          </a:p>
          <a:p>
            <a:pPr lvl="2"/>
            <a:r>
              <a:rPr lang="en-US" dirty="0"/>
              <a:t>iPad users </a:t>
            </a:r>
            <a:r>
              <a:rPr lang="en-US" dirty="0" smtClean="0"/>
              <a:t>– supplied link to </a:t>
            </a:r>
            <a:r>
              <a:rPr lang="en-US" dirty="0"/>
              <a:t>Google </a:t>
            </a:r>
            <a:r>
              <a:rPr lang="en-US" dirty="0" smtClean="0"/>
              <a:t>Doc published </a:t>
            </a:r>
            <a:r>
              <a:rPr lang="en-US" dirty="0"/>
              <a:t>to the web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 “Flipped” My Organic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Video Lecture Topics and Assignment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3445"/>
              </p:ext>
            </p:extLst>
          </p:nvPr>
        </p:nvGraphicFramePr>
        <p:xfrm>
          <a:off x="1066800" y="1600200"/>
          <a:ext cx="7162800" cy="5206966"/>
        </p:xfrm>
        <a:graphic>
          <a:graphicData uri="http://schemas.openxmlformats.org/drawingml/2006/table">
            <a:tbl>
              <a:tblPr firstRow="1" firstCol="1" bandRow="1"/>
              <a:tblGrid>
                <a:gridCol w="5315889"/>
                <a:gridCol w="1846911"/>
              </a:tblGrid>
              <a:tr h="2883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Organic Chemistry 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Video Lecture Topic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Video Length (minutes:seconds)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88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Introduction to Hydrocarbons  </a:t>
                      </a:r>
                      <a:r>
                        <a:rPr lang="en-US" sz="1100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3"/>
                        </a:rPr>
                        <a:t>http://media.collegeanywhere.org/view/content/15844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14:11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Counting Hydrogens on Carbon in a Skeletal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Structure  </a:t>
                      </a:r>
                      <a:r>
                        <a:rPr lang="en-US" sz="1100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4"/>
                        </a:rPr>
                        <a:t>http://media.collegeanywhere.org/view/content/15393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5:16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Introduction to the Rules of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Resonance </a:t>
                      </a:r>
                      <a:r>
                        <a:rPr lang="en-US" sz="1100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5"/>
                        </a:rPr>
                        <a:t>http://media.collegeanywhere.org/view/content/16885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12:32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Summary of Allowed Electron Movements in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Resonance </a:t>
                      </a:r>
                      <a:r>
                        <a:rPr lang="en-US" sz="1100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6"/>
                        </a:rPr>
                        <a:t>http://media.collegeanywhere.org/view/content/15489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13:12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Introduction of Organic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Reactions   </a:t>
                      </a:r>
                      <a:r>
                        <a:rPr lang="en-US" sz="1100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7"/>
                        </a:rPr>
                        <a:t>http://media.collegeanywhere.org/view/content/15667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16:20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Introduction to Ionic Nucleophilic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Substitution </a:t>
                      </a:r>
                      <a:r>
                        <a:rPr lang="en-US" sz="1100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8"/>
                        </a:rPr>
                        <a:t>http://media.collegeanywhere.org/view/content/15876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23:58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Organic Chemistry II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Introduction to Conjugated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Systems   </a:t>
                      </a:r>
                      <a:r>
                        <a:rPr lang="en-US" sz="1100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9"/>
                        </a:rPr>
                        <a:t>http://media.collegeanywhere.org/view/content/16029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15:49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UV Spectroscopy – The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Basics           </a:t>
                      </a:r>
                      <a:r>
                        <a:rPr lang="en-US" sz="1100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0"/>
                        </a:rPr>
                        <a:t>http://media.collegeanywhere.org/view/content/16050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27:06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Electrophilic Aromatic Substitution – 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Nitration  </a:t>
                      </a:r>
                      <a:r>
                        <a:rPr lang="en-US" sz="1100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1"/>
                        </a:rPr>
                        <a:t>http://media.collegeanywhere.org/view/content/15991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10:23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Friedel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– Crafts Acylation – Some Further Comments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2"/>
                        </a:rPr>
                        <a:t>http://media.collegeanywhere.org/view/content/15995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8:44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Nature of the Carbonyl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Group </a:t>
                      </a:r>
                      <a:r>
                        <a:rPr lang="en-US" sz="1100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3"/>
                        </a:rPr>
                        <a:t>http://media.collegeanywhere.org/view/content/15906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5:49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3168650"/>
            <a:ext cx="5951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 “Flipped” My Organic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of Classroom Face-to-Face Time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ypically </a:t>
            </a:r>
            <a:r>
              <a:rPr lang="en-US" dirty="0"/>
              <a:t>start </a:t>
            </a:r>
            <a:r>
              <a:rPr lang="en-US" dirty="0" smtClean="0"/>
              <a:t>class with question and answer session based on key </a:t>
            </a:r>
            <a:r>
              <a:rPr lang="en-US" dirty="0"/>
              <a:t>concepts presented in the </a:t>
            </a:r>
            <a:r>
              <a:rPr lang="en-US" dirty="0" smtClean="0"/>
              <a:t>videos.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ncorporated </a:t>
            </a:r>
            <a:r>
              <a:rPr lang="en-US" dirty="0" err="1" smtClean="0"/>
              <a:t>iClicker</a:t>
            </a:r>
            <a:r>
              <a:rPr lang="en-US" dirty="0" smtClean="0"/>
              <a:t> questions.</a:t>
            </a:r>
          </a:p>
          <a:p>
            <a:pPr lvl="1"/>
            <a:r>
              <a:rPr lang="en-US" dirty="0" smtClean="0"/>
              <a:t>Proceed </a:t>
            </a:r>
            <a:r>
              <a:rPr lang="en-US" dirty="0"/>
              <a:t>to give a “mini-lecture” reviewing those concepts that were </a:t>
            </a:r>
            <a:r>
              <a:rPr lang="en-US" dirty="0" smtClean="0"/>
              <a:t>obvious trouble spots.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roblem </a:t>
            </a:r>
            <a:r>
              <a:rPr lang="en-US" dirty="0"/>
              <a:t>solving portion of the class time </a:t>
            </a:r>
            <a:r>
              <a:rPr lang="en-US" dirty="0" smtClean="0"/>
              <a:t>handled in </a:t>
            </a:r>
            <a:r>
              <a:rPr lang="en-US" dirty="0"/>
              <a:t>a </a:t>
            </a:r>
            <a:r>
              <a:rPr lang="en-US" dirty="0" smtClean="0"/>
              <a:t>collaborative team/peer </a:t>
            </a:r>
            <a:r>
              <a:rPr lang="en-US" dirty="0"/>
              <a:t>learning </a:t>
            </a:r>
            <a:r>
              <a:rPr lang="en-US" dirty="0" smtClean="0"/>
              <a:t>format</a:t>
            </a:r>
          </a:p>
          <a:p>
            <a:pPr lvl="2"/>
            <a:r>
              <a:rPr lang="en-US" dirty="0"/>
              <a:t>instructor now </a:t>
            </a:r>
            <a:r>
              <a:rPr lang="en-US" dirty="0" smtClean="0"/>
              <a:t>a </a:t>
            </a:r>
            <a:r>
              <a:rPr lang="en-US" dirty="0"/>
              <a:t>“coach” </a:t>
            </a:r>
            <a:r>
              <a:rPr lang="en-US" dirty="0" smtClean="0"/>
              <a:t>roaming </a:t>
            </a:r>
            <a:r>
              <a:rPr lang="en-US" dirty="0"/>
              <a:t>from team to team </a:t>
            </a:r>
            <a:r>
              <a:rPr lang="en-US" dirty="0" smtClean="0"/>
              <a:t>to </a:t>
            </a:r>
            <a:r>
              <a:rPr lang="en-US" dirty="0"/>
              <a:t>answer questions, lend </a:t>
            </a:r>
            <a:r>
              <a:rPr lang="en-US" dirty="0" smtClean="0"/>
              <a:t>support/guidance </a:t>
            </a:r>
            <a:r>
              <a:rPr lang="en-US" dirty="0"/>
              <a:t>as needed </a:t>
            </a:r>
            <a:r>
              <a:rPr lang="en-US" dirty="0" smtClean="0"/>
              <a:t>and engage </a:t>
            </a:r>
            <a:r>
              <a:rPr lang="en-US" dirty="0"/>
              <a:t>in deeper concept </a:t>
            </a:r>
            <a:r>
              <a:rPr lang="en-US" dirty="0" smtClean="0"/>
              <a:t>discussions.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Outcomes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764364"/>
              </p:ext>
            </p:extLst>
          </p:nvPr>
        </p:nvGraphicFramePr>
        <p:xfrm>
          <a:off x="457200" y="1676400"/>
          <a:ext cx="8262939" cy="444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Outcomes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417538"/>
              </p:ext>
            </p:extLst>
          </p:nvPr>
        </p:nvGraphicFramePr>
        <p:xfrm>
          <a:off x="762000" y="1600200"/>
          <a:ext cx="7696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Outcomes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091402"/>
              </p:ext>
            </p:extLst>
          </p:nvPr>
        </p:nvGraphicFramePr>
        <p:xfrm>
          <a:off x="381000" y="14478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Outcomes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375793"/>
              </p:ext>
            </p:extLst>
          </p:nvPr>
        </p:nvGraphicFramePr>
        <p:xfrm>
          <a:off x="304800" y="1295400"/>
          <a:ext cx="8458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Outcomes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610956"/>
              </p:ext>
            </p:extLst>
          </p:nvPr>
        </p:nvGraphicFramePr>
        <p:xfrm>
          <a:off x="762001" y="1371600"/>
          <a:ext cx="762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Survey Results – Organic I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960054"/>
              </p:ext>
            </p:extLst>
          </p:nvPr>
        </p:nvGraphicFramePr>
        <p:xfrm>
          <a:off x="304800" y="15240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rossi3\AppData\Local\Microsoft\Windows\Temporary Internet Files\Content.IE5\TPZF00VM\MP9004423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8" y="3411157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rossi3\AppData\Local\Microsoft\Windows\Temporary Internet Files\Content.IE5\IQQIM50P\MP9004225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95" y="950300"/>
            <a:ext cx="3429000" cy="22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rossi3\AppData\Local\Microsoft\Windows\Temporary Internet Files\Content.IE5\TPZF00VM\MP90043049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13" y="3279778"/>
            <a:ext cx="2417379" cy="24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2054" y="177615"/>
            <a:ext cx="608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Flipped Classroom Defined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88284" y="140035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In-Class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3421" y="455140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Out-of-Class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3802" y="5786401"/>
            <a:ext cx="4501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Students prepare to participate in class activities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42945" y="5702597"/>
            <a:ext cx="450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Students check their understanding and extend their learning</a:t>
            </a:r>
            <a:endParaRPr lang="en-US" sz="2400" dirty="0"/>
          </a:p>
        </p:txBody>
      </p:sp>
      <p:sp>
        <p:nvSpPr>
          <p:cNvPr id="3" name="Bent Arrow 2"/>
          <p:cNvSpPr/>
          <p:nvPr/>
        </p:nvSpPr>
        <p:spPr>
          <a:xfrm>
            <a:off x="1532268" y="2246200"/>
            <a:ext cx="990600" cy="103357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5400000">
            <a:off x="6465638" y="2267689"/>
            <a:ext cx="990600" cy="103357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283" y="846359"/>
            <a:ext cx="2745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Students practice applying key concepts with </a:t>
            </a:r>
            <a:r>
              <a:rPr lang="en-US" sz="2400" b="1" dirty="0" smtClean="0"/>
              <a:t>feedback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Survey Results – Organic I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092354"/>
              </p:ext>
            </p:extLst>
          </p:nvPr>
        </p:nvGraphicFramePr>
        <p:xfrm>
          <a:off x="914400" y="1524000"/>
          <a:ext cx="75438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Survey Results – Organic I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421349"/>
              </p:ext>
            </p:extLst>
          </p:nvPr>
        </p:nvGraphicFramePr>
        <p:xfrm>
          <a:off x="685800" y="1371600"/>
          <a:ext cx="8001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Survey Results – Organic II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917948"/>
              </p:ext>
            </p:extLst>
          </p:nvPr>
        </p:nvGraphicFramePr>
        <p:xfrm>
          <a:off x="609600" y="1295400"/>
          <a:ext cx="80772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Survey Results – Organic II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043327"/>
              </p:ext>
            </p:extLst>
          </p:nvPr>
        </p:nvGraphicFramePr>
        <p:xfrm>
          <a:off x="533400" y="1371600"/>
          <a:ext cx="8153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Survey Results – Organic II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216035"/>
              </p:ext>
            </p:extLst>
          </p:nvPr>
        </p:nvGraphicFramePr>
        <p:xfrm>
          <a:off x="533400" y="1371600"/>
          <a:ext cx="8153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Comments – Organic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“The </a:t>
            </a:r>
            <a:r>
              <a:rPr lang="en-US" dirty="0"/>
              <a:t>lectures on demand were useful, and I suggest that they should be kept up for future </a:t>
            </a:r>
            <a:r>
              <a:rPr lang="en-US" dirty="0" smtClean="0"/>
              <a:t>students.”</a:t>
            </a:r>
          </a:p>
          <a:p>
            <a:r>
              <a:rPr lang="en-US" dirty="0" smtClean="0"/>
              <a:t>“</a:t>
            </a:r>
            <a:r>
              <a:rPr lang="en-US" dirty="0"/>
              <a:t>Any chemistry course is tough enough as it is. However the video lectures, coupled with in class problem sets have made it easy for me to learn. I can't imagine taking this course any differently now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“Love </a:t>
            </a:r>
            <a:r>
              <a:rPr lang="en-US" dirty="0"/>
              <a:t>the video's, they were great! I really enjoy this course a lot. Can't wait from Organic II next semester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Comments – Organic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</a:t>
            </a:r>
            <a:r>
              <a:rPr lang="en-US" dirty="0"/>
              <a:t>The style and format of this course this semester was very helpful. I was able to look back at videos as well as compare with the text. It helped me with the problems and </a:t>
            </a:r>
            <a:r>
              <a:rPr lang="en-US" dirty="0" smtClean="0"/>
              <a:t>exams.”</a:t>
            </a:r>
          </a:p>
          <a:p>
            <a:r>
              <a:rPr lang="en-US" dirty="0" smtClean="0"/>
              <a:t>“</a:t>
            </a:r>
            <a:r>
              <a:rPr lang="en-US" dirty="0"/>
              <a:t>Great course. I really liked the online lectures. It helped me to better understand and learn the material. Also doing homework in class helped better understand the </a:t>
            </a:r>
            <a:r>
              <a:rPr lang="en-US" dirty="0" smtClean="0"/>
              <a:t>reactions.”</a:t>
            </a:r>
          </a:p>
          <a:p>
            <a:r>
              <a:rPr lang="en-US" dirty="0" smtClean="0"/>
              <a:t>“</a:t>
            </a:r>
            <a:r>
              <a:rPr lang="en-US" dirty="0"/>
              <a:t>The on-demand lectures were a great idea because you could re-watch them as many times as necessary. The in-class problems were a huge help because they are very similar in style to the test </a:t>
            </a:r>
            <a:r>
              <a:rPr lang="en-US" dirty="0" smtClean="0"/>
              <a:t>questions.”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Facts About Flipping Your Classroom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Fact 1</a:t>
            </a:r>
            <a:r>
              <a:rPr lang="en-US" dirty="0" smtClean="0"/>
              <a:t> - </a:t>
            </a:r>
            <a:r>
              <a:rPr lang="en-US" i="1" dirty="0"/>
              <a:t>F</a:t>
            </a:r>
            <a:r>
              <a:rPr lang="en-US" i="1" dirty="0" smtClean="0"/>
              <a:t>lipped </a:t>
            </a:r>
            <a:r>
              <a:rPr lang="en-US" i="1" dirty="0"/>
              <a:t>classroom </a:t>
            </a:r>
            <a:r>
              <a:rPr lang="en-US" i="1" dirty="0" smtClean="0"/>
              <a:t>– new term, old idea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Origins of the flipped classroom developed circa 1820’s or 1890’s.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5697" y="48768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Dean of Harvard Law 1890’s Introduced the concept of “Case Study Method” aka “The Socratic Method”.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34" y="1371600"/>
            <a:ext cx="2727960" cy="3236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2743200" cy="3653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" y="5181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Superintendent U.S. Military Academy at West Point 1817</a:t>
            </a:r>
          </a:p>
          <a:p>
            <a:pPr algn="ctr"/>
            <a:r>
              <a:rPr lang="en-US" dirty="0" smtClean="0"/>
              <a:t>Developed the “Thayer Tenets of Education”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898262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Sylvanus</a:t>
            </a:r>
            <a:r>
              <a:rPr lang="en-US" sz="2400" dirty="0" smtClean="0"/>
              <a:t> Thayer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68114" y="89826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Christopher Columbus </a:t>
            </a:r>
            <a:r>
              <a:rPr lang="en-US" sz="2400" dirty="0" err="1" smtClean="0"/>
              <a:t>Langdell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Facts About Flipping Your Classroom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Fact 1</a:t>
            </a:r>
            <a:r>
              <a:rPr lang="en-US" dirty="0" smtClean="0"/>
              <a:t> - </a:t>
            </a:r>
            <a:r>
              <a:rPr lang="en-US" i="1" dirty="0"/>
              <a:t>F</a:t>
            </a:r>
            <a:r>
              <a:rPr lang="en-US" i="1" dirty="0" smtClean="0"/>
              <a:t>lipped </a:t>
            </a:r>
            <a:r>
              <a:rPr lang="en-US" i="1" dirty="0"/>
              <a:t>classroom </a:t>
            </a:r>
            <a:r>
              <a:rPr lang="en-US" i="1" dirty="0" smtClean="0"/>
              <a:t>– new term, old idea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Origins of the flipped classroom developed in circa 1820’s or 1890’s.</a:t>
            </a:r>
          </a:p>
          <a:p>
            <a:pPr lvl="2"/>
            <a:r>
              <a:rPr lang="en-US" dirty="0" smtClean="0"/>
              <a:t>Students take more responsibility for their own learning.</a:t>
            </a:r>
          </a:p>
          <a:p>
            <a:pPr lvl="1"/>
            <a:r>
              <a:rPr lang="en-US" dirty="0" smtClean="0"/>
              <a:t>Two recent seminal publications:</a:t>
            </a:r>
          </a:p>
          <a:p>
            <a:pPr lvl="2"/>
            <a:r>
              <a:rPr lang="en-US" dirty="0" smtClean="0"/>
              <a:t>Eric Mazur, </a:t>
            </a:r>
            <a:r>
              <a:rPr lang="en-US" i="1" dirty="0" smtClean="0"/>
              <a:t>Peer Instruction: Getting Students to Think in Class</a:t>
            </a:r>
            <a:r>
              <a:rPr lang="en-US" dirty="0" smtClean="0"/>
              <a:t>, American Institute of Physics Conference Proceedings, 1997.</a:t>
            </a:r>
          </a:p>
          <a:p>
            <a:pPr lvl="2"/>
            <a:r>
              <a:rPr lang="en-US" dirty="0" smtClean="0"/>
              <a:t>M. J. </a:t>
            </a:r>
            <a:r>
              <a:rPr lang="en-US" dirty="0" err="1" smtClean="0"/>
              <a:t>Lage</a:t>
            </a:r>
            <a:r>
              <a:rPr lang="en-US" dirty="0" smtClean="0"/>
              <a:t>, G. J. Platt, et. al, </a:t>
            </a:r>
            <a:r>
              <a:rPr lang="en-US" i="1" dirty="0" smtClean="0"/>
              <a:t>Inverting the Classroom: A Gateway to Creating an Inclusive Learning Environment</a:t>
            </a:r>
            <a:r>
              <a:rPr lang="en-US" dirty="0" smtClean="0"/>
              <a:t>, The </a:t>
            </a:r>
            <a:r>
              <a:rPr lang="en-US" dirty="0"/>
              <a:t>Journal of Economic </a:t>
            </a:r>
            <a:r>
              <a:rPr lang="en-US" dirty="0" smtClean="0"/>
              <a:t>Education 31(1): 30-43, 2000</a:t>
            </a:r>
          </a:p>
          <a:p>
            <a:pPr lvl="1"/>
            <a:r>
              <a:rPr lang="en-US" dirty="0" smtClean="0"/>
              <a:t>Jonathan Bergmann and Aaron </a:t>
            </a:r>
            <a:r>
              <a:rPr lang="en-US" dirty="0" err="1" smtClean="0"/>
              <a:t>Sams</a:t>
            </a:r>
            <a:r>
              <a:rPr lang="en-US" dirty="0" smtClean="0"/>
              <a:t>, </a:t>
            </a:r>
            <a:r>
              <a:rPr lang="en-US" i="1" dirty="0" smtClean="0"/>
              <a:t>Flip Your Classroom, Reach Every Student in Every Class Every Day</a:t>
            </a:r>
            <a:r>
              <a:rPr lang="en-US" dirty="0" smtClean="0"/>
              <a:t>, 2007.</a:t>
            </a:r>
          </a:p>
          <a:p>
            <a:pPr lvl="2"/>
            <a:r>
              <a:rPr lang="en-US" dirty="0" smtClean="0"/>
              <a:t>K-12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Facts About Flipping Your Classroom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Fact 2</a:t>
            </a:r>
            <a:r>
              <a:rPr lang="en-US" dirty="0" smtClean="0"/>
              <a:t> - </a:t>
            </a:r>
            <a:r>
              <a:rPr lang="en-US" i="1" dirty="0" smtClean="0"/>
              <a:t>A </a:t>
            </a:r>
            <a:r>
              <a:rPr lang="en-US" i="1" dirty="0"/>
              <a:t>flipped classroom is </a:t>
            </a:r>
            <a:r>
              <a:rPr lang="en-US" i="1" dirty="0" smtClean="0"/>
              <a:t>an approach  </a:t>
            </a:r>
            <a:r>
              <a:rPr lang="en-US" i="1" dirty="0"/>
              <a:t>that can be implemented gradually or all at once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One concept</a:t>
            </a:r>
          </a:p>
          <a:p>
            <a:pPr lvl="1"/>
            <a:r>
              <a:rPr lang="en-US" dirty="0" smtClean="0"/>
              <a:t>One chapter</a:t>
            </a:r>
          </a:p>
          <a:p>
            <a:pPr lvl="1"/>
            <a:r>
              <a:rPr lang="en-US" dirty="0" smtClean="0"/>
              <a:t>One section</a:t>
            </a:r>
          </a:p>
          <a:p>
            <a:pPr lvl="1"/>
            <a:r>
              <a:rPr lang="en-US" dirty="0" smtClean="0"/>
              <a:t>One lab</a:t>
            </a:r>
          </a:p>
          <a:p>
            <a:pPr lvl="1"/>
            <a:r>
              <a:rPr lang="en-US" dirty="0" smtClean="0"/>
              <a:t>One class meeting per week</a:t>
            </a:r>
          </a:p>
          <a:p>
            <a:pPr lvl="1"/>
            <a:r>
              <a:rPr lang="en-US" dirty="0" smtClean="0"/>
              <a:t>One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Facts About Flipping Your Classroom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Fact 3</a:t>
            </a:r>
            <a:r>
              <a:rPr lang="en-US" dirty="0" smtClean="0"/>
              <a:t> - </a:t>
            </a:r>
            <a:r>
              <a:rPr lang="en-US" i="1" dirty="0"/>
              <a:t>F</a:t>
            </a:r>
            <a:r>
              <a:rPr lang="en-US" i="1" dirty="0" smtClean="0"/>
              <a:t>lipped classrooms </a:t>
            </a:r>
            <a:r>
              <a:rPr lang="en-US" b="1" i="1" dirty="0" smtClean="0"/>
              <a:t>do not </a:t>
            </a:r>
            <a:r>
              <a:rPr lang="en-US" i="1" dirty="0" smtClean="0"/>
              <a:t>replace faculty with technology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Flipped classrooms are about pedagogy.</a:t>
            </a:r>
          </a:p>
          <a:p>
            <a:pPr lvl="1"/>
            <a:r>
              <a:rPr lang="en-US" dirty="0" smtClean="0"/>
              <a:t>Three key objectives: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ift content coverage out of the class,</a:t>
            </a:r>
          </a:p>
          <a:p>
            <a:pPr lvl="2"/>
            <a:r>
              <a:rPr lang="en-US" dirty="0" smtClean="0"/>
              <a:t>Employ </a:t>
            </a:r>
            <a:r>
              <a:rPr lang="en-US" b="1" dirty="0" smtClean="0"/>
              <a:t>privileged content </a:t>
            </a:r>
            <a:r>
              <a:rPr lang="en-US" dirty="0" smtClean="0"/>
              <a:t>and </a:t>
            </a:r>
            <a:r>
              <a:rPr lang="en-US" b="1" dirty="0" smtClean="0"/>
              <a:t>application</a:t>
            </a:r>
            <a:r>
              <a:rPr lang="en-US" dirty="0" smtClean="0"/>
              <a:t> in-class,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ind ways to motivate continued learning after class.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0383"/>
            <a:ext cx="762000" cy="7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</TotalTime>
  <Words>1998</Words>
  <Application>Microsoft Office PowerPoint</Application>
  <PresentationFormat>On-screen Show (4:3)</PresentationFormat>
  <Paragraphs>292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Flipping the Classroom Bob Rossi Associate Professor, Chemistry Gloucester County College</vt:lpstr>
      <vt:lpstr>Why should I flip my classroom?</vt:lpstr>
      <vt:lpstr>PowerPoint Presentation</vt:lpstr>
      <vt:lpstr>PowerPoint Presentation</vt:lpstr>
      <vt:lpstr>Facts About Flipping Your Classroom</vt:lpstr>
      <vt:lpstr>PowerPoint Presentation</vt:lpstr>
      <vt:lpstr>Facts About Flipping Your Classroom</vt:lpstr>
      <vt:lpstr>Facts About Flipping Your Classroom</vt:lpstr>
      <vt:lpstr>Facts About Flipping Your Classroom</vt:lpstr>
      <vt:lpstr>Facts About Flipping Your Classroom</vt:lpstr>
      <vt:lpstr>Facts About Flipping Your Classroom</vt:lpstr>
      <vt:lpstr>Experiment 1 – Study these letters for 5 seconds, don’t write anything down.</vt:lpstr>
      <vt:lpstr>Times up!  Write down what you remember.</vt:lpstr>
      <vt:lpstr>Experiment 2 – Study these letters for 5 seconds, don’t write anything down.</vt:lpstr>
      <vt:lpstr>Times up!  Write down what you remember.  Bet you remembered at lot more! </vt:lpstr>
      <vt:lpstr>Velcro Theory of Memory</vt:lpstr>
      <vt:lpstr>Facts About Flipping Your Classroom</vt:lpstr>
      <vt:lpstr>Think about something you know really well, something you are considered an expert in.  How did you learn that so well?  By doing it! Practicing it! → Applying it!  “Practice at retrieving new knowledge or skill from memory is a potent tool for learning and durable retention”, P.C. Brown, H. L. Roediger, M. A. McDaniel </vt:lpstr>
      <vt:lpstr>Facts About Flipping Your Classroom</vt:lpstr>
      <vt:lpstr>Facts About Flipping Your Classroom</vt:lpstr>
      <vt:lpstr>PowerPoint Presentation</vt:lpstr>
      <vt:lpstr>Facts About Flipping Your Classroom</vt:lpstr>
      <vt:lpstr>Facts About Flipping Your Classroom</vt:lpstr>
      <vt:lpstr>Suggested Readings </vt:lpstr>
      <vt:lpstr>Suggested Websites</vt:lpstr>
      <vt:lpstr>How I “Flipped” My Organic Classes</vt:lpstr>
      <vt:lpstr>How I “Flipped” My Organic Classes</vt:lpstr>
      <vt:lpstr>How I “Flipped” My Organic Classes</vt:lpstr>
      <vt:lpstr>Bamboo Model CTH-470 (Wacom)</vt:lpstr>
      <vt:lpstr>How I “Flipped” My Organic Classes</vt:lpstr>
      <vt:lpstr>How I “Flipped” My Organic Classes</vt:lpstr>
      <vt:lpstr>How I “Flipped” My Organic Classes</vt:lpstr>
      <vt:lpstr>How I “Flipped” My Organic Classes</vt:lpstr>
      <vt:lpstr>Student Outcomes</vt:lpstr>
      <vt:lpstr>Student Outcomes</vt:lpstr>
      <vt:lpstr>Student Outcomes</vt:lpstr>
      <vt:lpstr>Student Outcomes</vt:lpstr>
      <vt:lpstr>Student Outcomes</vt:lpstr>
      <vt:lpstr>Student Survey Results – Organic I</vt:lpstr>
      <vt:lpstr>Student Survey Results – Organic I</vt:lpstr>
      <vt:lpstr>Student Survey Results – Organic I</vt:lpstr>
      <vt:lpstr>Student Survey Results – Organic II</vt:lpstr>
      <vt:lpstr>Student Survey Results – Organic II</vt:lpstr>
      <vt:lpstr>Student Survey Results – Organic II</vt:lpstr>
      <vt:lpstr>Student Comments – Organic I</vt:lpstr>
      <vt:lpstr>Student Comments – Organic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Flipping the Classroom</dc:title>
  <dc:creator>GCC</dc:creator>
  <cp:lastModifiedBy>GCC</cp:lastModifiedBy>
  <cp:revision>166</cp:revision>
  <cp:lastPrinted>2014-06-05T14:53:25Z</cp:lastPrinted>
  <dcterms:created xsi:type="dcterms:W3CDTF">2014-01-12T20:32:20Z</dcterms:created>
  <dcterms:modified xsi:type="dcterms:W3CDTF">2014-06-07T22:27:14Z</dcterms:modified>
</cp:coreProperties>
</file>