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67" r:id="rId1"/>
    <p:sldMasterId id="2147483939" r:id="rId2"/>
    <p:sldMasterId id="2147483891" r:id="rId3"/>
    <p:sldMasterId id="2147483951" r:id="rId4"/>
    <p:sldMasterId id="2147483975" r:id="rId5"/>
  </p:sldMasterIdLst>
  <p:notesMasterIdLst>
    <p:notesMasterId r:id="rId11"/>
  </p:notesMasterIdLst>
  <p:handoutMasterIdLst>
    <p:handoutMasterId r:id="rId12"/>
  </p:handoutMasterIdLst>
  <p:sldIdLst>
    <p:sldId id="306" r:id="rId6"/>
    <p:sldId id="336" r:id="rId7"/>
    <p:sldId id="337" r:id="rId8"/>
    <p:sldId id="338" r:id="rId9"/>
    <p:sldId id="339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996633"/>
    <a:srgbClr val="8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35" autoAdjust="0"/>
    <p:restoredTop sz="82082" autoAdjust="0"/>
  </p:normalViewPr>
  <p:slideViewPr>
    <p:cSldViewPr>
      <p:cViewPr>
        <p:scale>
          <a:sx n="134" d="100"/>
          <a:sy n="134" d="100"/>
        </p:scale>
        <p:origin x="-800" y="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0"/>
    </p:cViewPr>
  </p:sorterViewPr>
  <p:notesViewPr>
    <p:cSldViewPr snapToGrid="0" snapToObjects="1">
      <p:cViewPr varScale="1">
        <p:scale>
          <a:sx n="108" d="100"/>
          <a:sy n="108" d="100"/>
        </p:scale>
        <p:origin x="-3296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F9CB39B-1730-42AF-8776-781F6F775073}" type="datetimeFigureOut">
              <a:rPr lang="en-US" altLang="en-US"/>
              <a:pPr/>
              <a:t>6/9/17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031881-D211-4D07-A2CB-41DEB5173DE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843447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208B248-CF86-4160-9145-28EA28570C7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709757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 </a:t>
            </a:r>
            <a:r>
              <a:rPr lang="mr-IN" dirty="0" smtClean="0"/>
              <a:t>–</a:t>
            </a:r>
            <a:r>
              <a:rPr lang="en-US" dirty="0" smtClean="0"/>
              <a:t> Alexey’s Monday evening session</a:t>
            </a:r>
          </a:p>
          <a:p>
            <a:r>
              <a:rPr lang="en-US" dirty="0" smtClean="0"/>
              <a:t>2 </a:t>
            </a:r>
            <a:r>
              <a:rPr lang="mr-IN" dirty="0" smtClean="0"/>
              <a:t>–</a:t>
            </a:r>
            <a:r>
              <a:rPr lang="en-US" dirty="0" smtClean="0"/>
              <a:t> JBH’s Tuesday</a:t>
            </a:r>
            <a:r>
              <a:rPr lang="en-US" baseline="0" dirty="0" smtClean="0"/>
              <a:t> morning </a:t>
            </a:r>
            <a:r>
              <a:rPr lang="en-US" baseline="0" dirty="0" err="1" smtClean="0"/>
              <a:t>JiTT</a:t>
            </a:r>
            <a:r>
              <a:rPr lang="en-US" baseline="0" dirty="0" smtClean="0"/>
              <a:t> session</a:t>
            </a:r>
          </a:p>
          <a:p>
            <a:r>
              <a:rPr lang="en-US" dirty="0" smtClean="0"/>
              <a:t>7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</a:p>
          <a:p>
            <a:r>
              <a:rPr lang="en-US" dirty="0" smtClean="0"/>
              <a:t>11 </a:t>
            </a:r>
            <a:r>
              <a:rPr lang="mr-IN" dirty="0" smtClean="0"/>
              <a:t>–</a:t>
            </a:r>
            <a:r>
              <a:rPr lang="en-US" dirty="0" smtClean="0"/>
              <a:t> Alexey’s Wednesday morning CAT session</a:t>
            </a:r>
          </a:p>
          <a:p>
            <a:r>
              <a:rPr lang="en-US" baseline="0" dirty="0" smtClean="0"/>
              <a:t>13 </a:t>
            </a:r>
            <a:r>
              <a:rPr lang="mr-IN" baseline="0" dirty="0" smtClean="0"/>
              <a:t>–</a:t>
            </a:r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19 </a:t>
            </a:r>
            <a:r>
              <a:rPr lang="mr-IN" baseline="0" dirty="0" smtClean="0"/>
              <a:t>–</a:t>
            </a:r>
            <a:r>
              <a:rPr lang="en-US" baseline="0" dirty="0" smtClean="0"/>
              <a:t> JBH’s Tuesday morning </a:t>
            </a:r>
            <a:r>
              <a:rPr lang="en-US" baseline="0" dirty="0" err="1" smtClean="0"/>
              <a:t>JiTT</a:t>
            </a:r>
            <a:r>
              <a:rPr lang="en-US" baseline="0" dirty="0" smtClean="0"/>
              <a:t> </a:t>
            </a:r>
            <a:r>
              <a:rPr lang="en-US" baseline="0" smtClean="0"/>
              <a:t>sesion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8B248-CF86-4160-9145-28EA28570C74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01312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565-3E6C-134F-A23F-D1AA7EBBB2C6}" type="datetimeFigureOut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003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565-3E6C-134F-A23F-D1AA7EBBB2C6}" type="datetimeFigureOut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591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565-3E6C-134F-A23F-D1AA7EBBB2C6}" type="datetimeFigureOut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431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7279-64A6-2542-8638-93B581992092}" type="datetimeFigureOut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257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7279-64A6-2542-8638-93B581992092}" type="datetimeFigureOut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53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7279-64A6-2542-8638-93B581992092}" type="datetimeFigureOut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9826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7279-64A6-2542-8638-93B581992092}" type="datetimeFigureOut">
              <a:rPr lang="en-US" smtClean="0"/>
              <a:t>6/9/17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5661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7279-64A6-2542-8638-93B581992092}" type="datetimeFigureOut">
              <a:rPr lang="en-US" smtClean="0"/>
              <a:t>6/9/17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5353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7279-64A6-2542-8638-93B581992092}" type="datetimeFigureOut">
              <a:rPr lang="en-US" smtClean="0"/>
              <a:t>6/9/17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5583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7279-64A6-2542-8638-93B581992092}" type="datetimeFigureOut">
              <a:rPr lang="en-US" smtClean="0"/>
              <a:t>6/9/17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1783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7279-64A6-2542-8638-93B581992092}" type="datetimeFigureOut">
              <a:rPr lang="en-US" smtClean="0"/>
              <a:t>6/9/17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683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565-3E6C-134F-A23F-D1AA7EBBB2C6}" type="datetimeFigureOut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0400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7279-64A6-2542-8638-93B581992092}" type="datetimeFigureOut">
              <a:rPr lang="en-US" smtClean="0"/>
              <a:t>6/9/17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7370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7279-64A6-2542-8638-93B581992092}" type="datetimeFigureOut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149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7279-64A6-2542-8638-93B581992092}" type="datetimeFigureOut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9570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565-3E6C-134F-A23F-D1AA7EBBB2C6}" type="datetimeFigureOut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0039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565-3E6C-134F-A23F-D1AA7EBBB2C6}" type="datetimeFigureOut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0400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565-3E6C-134F-A23F-D1AA7EBBB2C6}" type="datetimeFigureOut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8387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565-3E6C-134F-A23F-D1AA7EBBB2C6}" type="datetimeFigureOut">
              <a:rPr lang="en-US" smtClean="0"/>
              <a:t>6/9/17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9189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565-3E6C-134F-A23F-D1AA7EBBB2C6}" type="datetimeFigureOut">
              <a:rPr lang="en-US" smtClean="0"/>
              <a:t>6/9/17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8313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565-3E6C-134F-A23F-D1AA7EBBB2C6}" type="datetimeFigureOut">
              <a:rPr lang="en-US" smtClean="0"/>
              <a:t>6/9/17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2203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565-3E6C-134F-A23F-D1AA7EBBB2C6}" type="datetimeFigureOut">
              <a:rPr lang="en-US" smtClean="0"/>
              <a:t>6/9/17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452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565-3E6C-134F-A23F-D1AA7EBBB2C6}" type="datetimeFigureOut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8387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565-3E6C-134F-A23F-D1AA7EBBB2C6}" type="datetimeFigureOut">
              <a:rPr lang="en-US" smtClean="0"/>
              <a:t>6/9/17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4306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565-3E6C-134F-A23F-D1AA7EBBB2C6}" type="datetimeFigureOut">
              <a:rPr lang="en-US" smtClean="0"/>
              <a:t>6/9/17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535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565-3E6C-134F-A23F-D1AA7EBBB2C6}" type="datetimeFigureOut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5919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565-3E6C-134F-A23F-D1AA7EBBB2C6}" type="datetimeFigureOut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43185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7279-64A6-2542-8638-93B581992092}" type="datetimeFigureOut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00397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7279-64A6-2542-8638-93B581992092}" type="datetimeFigureOut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04009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7279-64A6-2542-8638-93B581992092}" type="datetimeFigureOut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83878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7279-64A6-2542-8638-93B581992092}" type="datetimeFigureOut">
              <a:rPr lang="en-US" smtClean="0"/>
              <a:t>6/9/17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91894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7279-64A6-2542-8638-93B581992092}" type="datetimeFigureOut">
              <a:rPr lang="en-US" smtClean="0"/>
              <a:t>6/9/17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83136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7279-64A6-2542-8638-93B581992092}" type="datetimeFigureOut">
              <a:rPr lang="en-US" smtClean="0"/>
              <a:t>6/9/17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22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565-3E6C-134F-A23F-D1AA7EBBB2C6}" type="datetimeFigureOut">
              <a:rPr lang="en-US" smtClean="0"/>
              <a:t>6/9/17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91894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7279-64A6-2542-8638-93B581992092}" type="datetimeFigureOut">
              <a:rPr lang="en-US" smtClean="0"/>
              <a:t>6/9/17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45234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7279-64A6-2542-8638-93B581992092}" type="datetimeFigureOut">
              <a:rPr lang="en-US" smtClean="0"/>
              <a:t>6/9/17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43065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7279-64A6-2542-8638-93B581992092}" type="datetimeFigureOut">
              <a:rPr lang="en-US" smtClean="0"/>
              <a:t>6/9/17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5359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7279-64A6-2542-8638-93B581992092}" type="datetimeFigureOut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59195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7279-64A6-2542-8638-93B581992092}" type="datetimeFigureOut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43185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90D7-85A8-7B40-8F58-887C50A63A18}" type="datetimeFigureOut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8E1D-D571-5343-83ED-F597DCD3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90154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90D7-85A8-7B40-8F58-887C50A63A18}" type="datetimeFigureOut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8E1D-D571-5343-83ED-F597DCD3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44868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90D7-85A8-7B40-8F58-887C50A63A18}" type="datetimeFigureOut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8E1D-D571-5343-83ED-F597DCD3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68709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90D7-85A8-7B40-8F58-887C50A63A18}" type="datetimeFigureOut">
              <a:rPr lang="en-US" smtClean="0"/>
              <a:t>6/9/17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8E1D-D571-5343-83ED-F597DCD3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8874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90D7-85A8-7B40-8F58-887C50A63A18}" type="datetimeFigureOut">
              <a:rPr lang="en-US" smtClean="0"/>
              <a:t>6/9/17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8E1D-D571-5343-83ED-F597DCD3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985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565-3E6C-134F-A23F-D1AA7EBBB2C6}" type="datetimeFigureOut">
              <a:rPr lang="en-US" smtClean="0"/>
              <a:t>6/9/17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83136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90D7-85A8-7B40-8F58-887C50A63A18}" type="datetimeFigureOut">
              <a:rPr lang="en-US" smtClean="0"/>
              <a:t>6/9/17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8E1D-D571-5343-83ED-F597DCD3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07872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90D7-85A8-7B40-8F58-887C50A63A18}" type="datetimeFigureOut">
              <a:rPr lang="en-US" smtClean="0"/>
              <a:t>6/9/17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8E1D-D571-5343-83ED-F597DCD3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79127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90D7-85A8-7B40-8F58-887C50A63A18}" type="datetimeFigureOut">
              <a:rPr lang="en-US" smtClean="0"/>
              <a:t>6/9/17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8E1D-D571-5343-83ED-F597DCD3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31452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90D7-85A8-7B40-8F58-887C50A63A18}" type="datetimeFigureOut">
              <a:rPr lang="en-US" smtClean="0"/>
              <a:t>6/9/17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8E1D-D571-5343-83ED-F597DCD3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00611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90D7-85A8-7B40-8F58-887C50A63A18}" type="datetimeFigureOut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8E1D-D571-5343-83ED-F597DCD3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22558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90D7-85A8-7B40-8F58-887C50A63A18}" type="datetimeFigureOut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8E1D-D571-5343-83ED-F597DCD3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719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565-3E6C-134F-A23F-D1AA7EBBB2C6}" type="datetimeFigureOut">
              <a:rPr lang="en-US" smtClean="0"/>
              <a:t>6/9/17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22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565-3E6C-134F-A23F-D1AA7EBBB2C6}" type="datetimeFigureOut">
              <a:rPr lang="en-US" smtClean="0"/>
              <a:t>6/9/17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452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565-3E6C-134F-A23F-D1AA7EBBB2C6}" type="datetimeFigureOut">
              <a:rPr lang="en-US" smtClean="0"/>
              <a:t>6/9/17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430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565-3E6C-134F-A23F-D1AA7EBBB2C6}" type="datetimeFigureOut">
              <a:rPr lang="en-US" smtClean="0"/>
              <a:t>6/9/17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53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FE565-3E6C-134F-A23F-D1AA7EBBB2C6}" type="datetimeFigureOut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076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  <p:sldLayoutId id="2147483869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57279-64A6-2542-8638-93B581992092}" type="datetimeFigureOut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64713-1E92-9147-B414-7CD95FB1E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047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41" r:id="rId2"/>
    <p:sldLayoutId id="2147483942" r:id="rId3"/>
    <p:sldLayoutId id="2147483943" r:id="rId4"/>
    <p:sldLayoutId id="2147483944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FE565-3E6C-134F-A23F-D1AA7EBBB2C6}" type="datetimeFigureOut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" y="1066800"/>
            <a:ext cx="8763000" cy="152400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71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28600" y="1447800"/>
            <a:ext cx="8763000" cy="152400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71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076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93" r:id="rId2"/>
    <p:sldLayoutId id="2147483894" r:id="rId3"/>
    <p:sldLayoutId id="2147483895" r:id="rId4"/>
    <p:sldLayoutId id="2147483896" r:id="rId5"/>
    <p:sldLayoutId id="2147483897" r:id="rId6"/>
    <p:sldLayoutId id="2147483898" r:id="rId7"/>
    <p:sldLayoutId id="2147483899" r:id="rId8"/>
    <p:sldLayoutId id="2147483900" r:id="rId9"/>
    <p:sldLayoutId id="2147483901" r:id="rId10"/>
    <p:sldLayoutId id="2147483902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FE565-3E6C-134F-A23F-D1AA7EBBB2C6}" type="datetimeFigureOut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" y="1066800"/>
            <a:ext cx="8763000" cy="152400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71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076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53" r:id="rId2"/>
    <p:sldLayoutId id="2147483954" r:id="rId3"/>
    <p:sldLayoutId id="2147483955" r:id="rId4"/>
    <p:sldLayoutId id="2147483956" r:id="rId5"/>
    <p:sldLayoutId id="2147483957" r:id="rId6"/>
    <p:sldLayoutId id="2147483958" r:id="rId7"/>
    <p:sldLayoutId id="2147483959" r:id="rId8"/>
    <p:sldLayoutId id="2147483960" r:id="rId9"/>
    <p:sldLayoutId id="2147483961" r:id="rId10"/>
    <p:sldLayoutId id="2147483962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FE565-3E6C-134F-A23F-D1AA7EBBB2C6}" type="datetimeFigureOut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64F50-3D51-314C-95A8-F0075E30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051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  <p:sldLayoutId id="2147483982" r:id="rId7"/>
    <p:sldLayoutId id="2147483983" r:id="rId8"/>
    <p:sldLayoutId id="2147483984" r:id="rId9"/>
    <p:sldLayoutId id="2147483985" r:id="rId10"/>
    <p:sldLayoutId id="214748398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46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676400"/>
            <a:ext cx="8763000" cy="3809999"/>
          </a:xfrm>
        </p:spPr>
        <p:txBody>
          <a:bodyPr anchor="t">
            <a:normAutofit fontScale="90000"/>
          </a:bodyPr>
          <a:lstStyle/>
          <a:p>
            <a:r>
              <a:rPr lang="en-US" sz="6000" dirty="0" smtClean="0"/>
              <a:t>Collaborative Learning Techniques</a:t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2400" i="1" dirty="0" smtClean="0"/>
              <a:t>Active Learning in Organic Chemistry</a:t>
            </a:r>
            <a:br>
              <a:rPr lang="en-US" sz="2400" i="1" dirty="0" smtClean="0"/>
            </a:br>
            <a:r>
              <a:rPr lang="en-US" sz="2400" i="1" dirty="0" smtClean="0"/>
              <a:t>Atlanta, Georgia</a:t>
            </a:r>
            <a:br>
              <a:rPr lang="en-US" sz="2400" i="1" dirty="0" smtClean="0"/>
            </a:br>
            <a:r>
              <a:rPr lang="en-US" sz="2400" i="1" dirty="0" smtClean="0"/>
              <a:t>June 13, 2017</a:t>
            </a:r>
            <a:endParaRPr lang="en-US" sz="24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5562600"/>
            <a:ext cx="8686800" cy="990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Justin Houseknecht, PhD</a:t>
            </a:r>
          </a:p>
        </p:txBody>
      </p:sp>
    </p:spTree>
    <p:extLst>
      <p:ext uri="{BB962C8B-B14F-4D97-AF65-F5344CB8AC3E}">
        <p14:creationId xmlns:p14="http://schemas.microsoft.com/office/powerpoint/2010/main" val="437498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0" y="5029200"/>
            <a:ext cx="4673600" cy="1409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371600"/>
            <a:ext cx="4116304" cy="52578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9600" y="2494118"/>
            <a:ext cx="4508500" cy="1201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145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Collaborative Learning Techniques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752600"/>
            <a:ext cx="4572000" cy="4876800"/>
          </a:xfrm>
        </p:spPr>
        <p:txBody>
          <a:bodyPr/>
          <a:lstStyle/>
          <a:p>
            <a:r>
              <a:rPr lang="en-US" dirty="0" smtClean="0"/>
              <a:t>Description / purpose</a:t>
            </a:r>
          </a:p>
          <a:p>
            <a:r>
              <a:rPr lang="en-US" dirty="0" smtClean="0"/>
              <a:t>Preparation</a:t>
            </a:r>
          </a:p>
          <a:p>
            <a:r>
              <a:rPr lang="en-US" dirty="0" smtClean="0"/>
              <a:t>Procedure</a:t>
            </a:r>
          </a:p>
          <a:p>
            <a:r>
              <a:rPr lang="en-US" dirty="0" smtClean="0"/>
              <a:t>Examples</a:t>
            </a:r>
          </a:p>
          <a:p>
            <a:r>
              <a:rPr lang="en-US" dirty="0" smtClean="0"/>
              <a:t>Variations</a:t>
            </a:r>
          </a:p>
          <a:p>
            <a:r>
              <a:rPr lang="en-US" dirty="0" smtClean="0"/>
              <a:t>Observations / advice</a:t>
            </a:r>
          </a:p>
          <a:p>
            <a:r>
              <a:rPr lang="en-US" dirty="0" smtClean="0"/>
              <a:t>Resources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t="3731" b="4647"/>
          <a:stretch/>
        </p:blipFill>
        <p:spPr>
          <a:xfrm>
            <a:off x="4724400" y="1524000"/>
            <a:ext cx="4105448" cy="501532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745130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Collaborative Learning Techniques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524000"/>
            <a:ext cx="8610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 err="1" smtClean="0"/>
              <a:t>CoLT</a:t>
            </a:r>
            <a:r>
              <a:rPr lang="en-US" sz="2800" dirty="0" smtClean="0"/>
              <a:t> #1 </a:t>
            </a:r>
            <a:r>
              <a:rPr lang="mr-IN" sz="2800" dirty="0" smtClean="0"/>
              <a:t>–</a:t>
            </a:r>
            <a:r>
              <a:rPr lang="en-US" sz="2800" dirty="0" smtClean="0"/>
              <a:t> Think-Pair-Share</a:t>
            </a:r>
          </a:p>
          <a:p>
            <a:pPr lvl="1"/>
            <a:r>
              <a:rPr lang="en-US" sz="2400" dirty="0" smtClean="0"/>
              <a:t>Also Think-Pair-Square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CoLT</a:t>
            </a:r>
            <a:r>
              <a:rPr lang="en-US" sz="2800" dirty="0" smtClean="0"/>
              <a:t> #2 </a:t>
            </a:r>
            <a:r>
              <a:rPr lang="mr-IN" sz="2800" dirty="0" smtClean="0"/>
              <a:t>–</a:t>
            </a:r>
            <a:r>
              <a:rPr lang="en-US" sz="2800" dirty="0" smtClean="0"/>
              <a:t> Round Robin (#25 Round Table)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CoLT</a:t>
            </a:r>
            <a:r>
              <a:rPr lang="en-US" sz="2800" dirty="0" smtClean="0"/>
              <a:t> #7 </a:t>
            </a:r>
            <a:r>
              <a:rPr lang="mr-IN" sz="2800" dirty="0" smtClean="0"/>
              <a:t>–</a:t>
            </a:r>
            <a:r>
              <a:rPr lang="en-US" sz="2800" dirty="0" smtClean="0"/>
              <a:t> Note-Taking Pairs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CoLT</a:t>
            </a:r>
            <a:r>
              <a:rPr lang="en-US" sz="2800" dirty="0" smtClean="0"/>
              <a:t> #11 </a:t>
            </a:r>
            <a:r>
              <a:rPr lang="mr-IN" sz="2800" dirty="0" smtClean="0"/>
              <a:t>–</a:t>
            </a:r>
            <a:r>
              <a:rPr lang="en-US" sz="2800" dirty="0" smtClean="0"/>
              <a:t> Jigsaw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CoLT</a:t>
            </a:r>
            <a:r>
              <a:rPr lang="en-US" sz="2800" dirty="0" smtClean="0"/>
              <a:t> #13 </a:t>
            </a:r>
            <a:r>
              <a:rPr lang="mr-IN" sz="2800" dirty="0" smtClean="0"/>
              <a:t>–</a:t>
            </a:r>
            <a:r>
              <a:rPr lang="en-US" sz="2800" dirty="0" smtClean="0"/>
              <a:t> Think-Aloud Pair Problem-Solving (TAPPS)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CoLT</a:t>
            </a:r>
            <a:r>
              <a:rPr lang="en-US" sz="2800" dirty="0" smtClean="0"/>
              <a:t> #16 </a:t>
            </a:r>
            <a:r>
              <a:rPr lang="mr-IN" sz="2800" dirty="0" smtClean="0"/>
              <a:t>–</a:t>
            </a:r>
            <a:r>
              <a:rPr lang="en-US" sz="2800" dirty="0" smtClean="0"/>
              <a:t> Structured Problem Solving</a:t>
            </a:r>
          </a:p>
          <a:p>
            <a:endParaRPr lang="en-US" sz="2800" dirty="0"/>
          </a:p>
          <a:p>
            <a:r>
              <a:rPr lang="en-US" sz="2800" dirty="0" err="1" smtClean="0"/>
              <a:t>CoLT</a:t>
            </a:r>
            <a:r>
              <a:rPr lang="en-US" sz="2800" dirty="0" smtClean="0"/>
              <a:t> #19 </a:t>
            </a:r>
            <a:r>
              <a:rPr lang="mr-IN" sz="2800" dirty="0" smtClean="0"/>
              <a:t>–</a:t>
            </a:r>
            <a:r>
              <a:rPr lang="en-US" sz="2800" dirty="0" smtClean="0"/>
              <a:t> Affinity Grouping</a:t>
            </a:r>
          </a:p>
        </p:txBody>
      </p:sp>
    </p:spTree>
    <p:extLst>
      <p:ext uri="{BB962C8B-B14F-4D97-AF65-F5344CB8AC3E}">
        <p14:creationId xmlns:p14="http://schemas.microsoft.com/office/powerpoint/2010/main" val="239688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Jigsaw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1752600"/>
            <a:ext cx="4901150" cy="327215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62200" y="6172200"/>
            <a:ext cx="49866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http://edtech2.boisestate.edu/</a:t>
            </a:r>
            <a:r>
              <a:rPr lang="en-US" sz="1600" dirty="0" err="1"/>
              <a:t>reilleyd</a:t>
            </a:r>
            <a:r>
              <a:rPr lang="en-US" sz="1600" dirty="0"/>
              <a:t>/502/</a:t>
            </a:r>
            <a:r>
              <a:rPr lang="en-US" sz="1600" dirty="0" err="1"/>
              <a:t>jigsaw.html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0028250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2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0FFBFF"/>
      </a:accent6>
      <a:hlink>
        <a:srgbClr val="D2D200"/>
      </a:hlink>
      <a:folHlink>
        <a:srgbClr val="D0B9F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Gener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Gener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WittPres02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AD2620"/>
      </a:accent1>
      <a:accent2>
        <a:srgbClr val="C0504D"/>
      </a:accent2>
      <a:accent3>
        <a:srgbClr val="9BBB59"/>
      </a:accent3>
      <a:accent4>
        <a:srgbClr val="7D1C18"/>
      </a:accent4>
      <a:accent5>
        <a:srgbClr val="BE2A24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1594</TotalTime>
  <Words>138</Words>
  <Application>Microsoft Macintosh PowerPoint</Application>
  <PresentationFormat>On-screen Show (4:3)</PresentationFormat>
  <Paragraphs>35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Custom Design</vt:lpstr>
      <vt:lpstr>1_Custom Design</vt:lpstr>
      <vt:lpstr>Generic</vt:lpstr>
      <vt:lpstr>1_Generic</vt:lpstr>
      <vt:lpstr>WittPres02</vt:lpstr>
      <vt:lpstr>Collaborative Learning Techniques  Active Learning in Organic Chemistry Atlanta, Georgia June 13, 2017</vt:lpstr>
      <vt:lpstr>Resources</vt:lpstr>
      <vt:lpstr>Collaborative Learning Techniques</vt:lpstr>
      <vt:lpstr>Collaborative Learning Techniques</vt:lpstr>
      <vt:lpstr>Jigsaw</vt:lpstr>
    </vt:vector>
  </TitlesOfParts>
  <Company>Wittenberg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Chem 201</dc:title>
  <dc:creator>Justin B. Houseknecht</dc:creator>
  <cp:lastModifiedBy>Justin  Houseknecht</cp:lastModifiedBy>
  <cp:revision>625</cp:revision>
  <cp:lastPrinted>2014-04-03T11:22:37Z</cp:lastPrinted>
  <dcterms:modified xsi:type="dcterms:W3CDTF">2017-06-09T14:24:32Z</dcterms:modified>
</cp:coreProperties>
</file>