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09" r:id="rId2"/>
  </p:sldMasterIdLst>
  <p:notesMasterIdLst>
    <p:notesMasterId r:id="rId28"/>
  </p:notesMasterIdLst>
  <p:sldIdLst>
    <p:sldId id="256" r:id="rId3"/>
    <p:sldId id="258" r:id="rId4"/>
    <p:sldId id="271" r:id="rId5"/>
    <p:sldId id="302" r:id="rId6"/>
    <p:sldId id="303" r:id="rId7"/>
    <p:sldId id="292" r:id="rId8"/>
    <p:sldId id="281" r:id="rId9"/>
    <p:sldId id="272" r:id="rId10"/>
    <p:sldId id="304" r:id="rId11"/>
    <p:sldId id="285" r:id="rId12"/>
    <p:sldId id="288" r:id="rId13"/>
    <p:sldId id="305" r:id="rId14"/>
    <p:sldId id="275" r:id="rId15"/>
    <p:sldId id="293" r:id="rId16"/>
    <p:sldId id="276" r:id="rId17"/>
    <p:sldId id="294" r:id="rId18"/>
    <p:sldId id="295" r:id="rId19"/>
    <p:sldId id="296" r:id="rId20"/>
    <p:sldId id="298" r:id="rId21"/>
    <p:sldId id="301" r:id="rId22"/>
    <p:sldId id="299" r:id="rId23"/>
    <p:sldId id="290" r:id="rId24"/>
    <p:sldId id="269" r:id="rId25"/>
    <p:sldId id="300" r:id="rId26"/>
    <p:sldId id="27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346" autoAdjust="0"/>
  </p:normalViewPr>
  <p:slideViewPr>
    <p:cSldViewPr>
      <p:cViewPr varScale="1">
        <p:scale>
          <a:sx n="96" d="100"/>
          <a:sy n="96" d="100"/>
        </p:scale>
        <p:origin x="20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9D127-AC64-48D1-8B82-B0027A06B8CF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0D902-F1AA-47DB-B334-5FEEDC91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4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45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</a:t>
            </a:r>
            <a:r>
              <a:rPr lang="en-US" baseline="0" dirty="0" smtClean="0"/>
              <a:t> </a:t>
            </a:r>
            <a:r>
              <a:rPr lang="en-US" dirty="0" smtClean="0"/>
              <a:t>performance tasks that explicitly list what the learner should be able to do.</a:t>
            </a:r>
            <a:r>
              <a:rPr lang="en-US" baseline="0" dirty="0" smtClean="0"/>
              <a:t>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At</a:t>
            </a:r>
            <a:r>
              <a:rPr lang="en-US" baseline="0" dirty="0" smtClean="0"/>
              <a:t> the end of the course or Before the first exam or In 5 years …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91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Prof – give products,</a:t>
            </a:r>
            <a:r>
              <a:rPr lang="en-US" baseline="0" dirty="0" smtClean="0"/>
              <a:t> mechanism, </a:t>
            </a:r>
            <a:r>
              <a:rPr lang="en-US" baseline="0" dirty="0" err="1" smtClean="0"/>
              <a:t>rxn</a:t>
            </a:r>
            <a:r>
              <a:rPr lang="en-US" baseline="0" dirty="0" smtClean="0"/>
              <a:t> E diagram, effect of </a:t>
            </a:r>
            <a:r>
              <a:rPr lang="en-US" baseline="0" dirty="0" err="1" smtClean="0"/>
              <a:t>rxn</a:t>
            </a:r>
            <a:r>
              <a:rPr lang="en-US" baseline="0" dirty="0" smtClean="0"/>
              <a:t> condition changes</a:t>
            </a:r>
          </a:p>
          <a:p>
            <a:r>
              <a:rPr lang="en-US" baseline="0" dirty="0" smtClean="0"/>
              <a:t>Student – give the product of a reaction</a:t>
            </a:r>
          </a:p>
          <a:p>
            <a:r>
              <a:rPr lang="en-US" baseline="0" dirty="0" smtClean="0"/>
              <a:t>Bloom’s taxonomy helps you write better Learning Outcomes.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18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Bloom’s taxonomy</a:t>
            </a:r>
            <a:r>
              <a:rPr lang="en-US" baseline="0" dirty="0" smtClean="0"/>
              <a:t> of the cognitive domain outlines different cognitive levels.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49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Apply – transfer info (1-BuOH</a:t>
            </a:r>
            <a:r>
              <a:rPr lang="en-US" baseline="0" dirty="0" smtClean="0"/>
              <a:t> vs 1-PrOH example)</a:t>
            </a:r>
          </a:p>
          <a:p>
            <a:r>
              <a:rPr lang="en-US" baseline="0" dirty="0" smtClean="0"/>
              <a:t>Analyze – draw connections by grouping reagents or reaction types: oxidizers, C-C bond forming </a:t>
            </a:r>
            <a:r>
              <a:rPr lang="en-US" baseline="0" dirty="0" err="1" smtClean="0"/>
              <a:t>rxns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Evaluate – This reaction sequence will not give the indicated product.  Why not? (Step requires S</a:t>
            </a:r>
            <a:r>
              <a:rPr lang="en-US" baseline="-25000" dirty="0" smtClean="0"/>
              <a:t>N</a:t>
            </a:r>
            <a:r>
              <a:rPr lang="en-US" baseline="0" dirty="0" smtClean="0"/>
              <a:t>2 on 3</a:t>
            </a:r>
            <a:r>
              <a:rPr lang="en-US" baseline="30000" dirty="0" smtClean="0"/>
              <a:t>o</a:t>
            </a:r>
            <a:r>
              <a:rPr lang="en-US" baseline="0" dirty="0" smtClean="0"/>
              <a:t> halide or organometallic but acidic H.)</a:t>
            </a:r>
          </a:p>
          <a:p>
            <a:r>
              <a:rPr lang="en-US" baseline="0" dirty="0" smtClean="0"/>
              <a:t>Create – Multi-step synthesis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54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additional</a:t>
            </a:r>
            <a:r>
              <a:rPr lang="en-US" baseline="0" dirty="0" smtClean="0"/>
              <a:t> verbs in handout.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3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Metacognition</a:t>
            </a:r>
            <a:r>
              <a:rPr lang="en-US" sz="1200" dirty="0" smtClean="0"/>
              <a:t> -</a:t>
            </a:r>
            <a:r>
              <a:rPr lang="en-US" sz="1200" baseline="0" dirty="0" smtClean="0"/>
              <a:t> </a:t>
            </a:r>
            <a:r>
              <a:rPr lang="en-US" dirty="0" smtClean="0"/>
              <a:t>self awareness about what helps you learn; studying and learning strategies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Affective</a:t>
            </a:r>
            <a:r>
              <a:rPr lang="en-US" sz="1200" dirty="0" smtClean="0"/>
              <a:t> </a:t>
            </a:r>
            <a:r>
              <a:rPr lang="en-US" dirty="0" smtClean="0"/>
              <a:t>- Appreciate, enjoy, value.  (</a:t>
            </a:r>
            <a:r>
              <a:rPr lang="en-US" sz="1200" dirty="0" smtClean="0"/>
              <a:t>Recognize that the behavior of the world around you is not magical and mysterious, but rather can be understood and predicted using certain fundamental principles.)</a:t>
            </a:r>
          </a:p>
          <a:p>
            <a:r>
              <a:rPr lang="en-US" b="1" dirty="0" smtClean="0"/>
              <a:t>Facts</a:t>
            </a:r>
            <a:r>
              <a:rPr lang="en-US" baseline="0" dirty="0" smtClean="0"/>
              <a:t> – terminology, information, details.</a:t>
            </a:r>
          </a:p>
          <a:p>
            <a:r>
              <a:rPr lang="en-US" b="1" baseline="0" dirty="0" smtClean="0"/>
              <a:t>Concepts</a:t>
            </a:r>
            <a:r>
              <a:rPr lang="en-US" baseline="0" dirty="0" smtClean="0"/>
              <a:t> – classifications, categories, principles, models, reasoning (</a:t>
            </a:r>
            <a:r>
              <a:rPr lang="en-US" u="sng" baseline="0" dirty="0" smtClean="0"/>
              <a:t>analyze, explain, and predict</a:t>
            </a:r>
            <a:r>
              <a:rPr lang="en-US" baseline="0" dirty="0" smtClean="0"/>
              <a:t> the world around you)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Procedures</a:t>
            </a:r>
            <a:r>
              <a:rPr lang="en-US" baseline="0" dirty="0" smtClean="0"/>
              <a:t> – skills, techniques, methods, </a:t>
            </a:r>
            <a:r>
              <a:rPr lang="en-US" u="sng" baseline="0" dirty="0" smtClean="0">
                <a:solidFill>
                  <a:srgbClr val="FF0000"/>
                </a:solidFill>
              </a:rPr>
              <a:t>problem-solving</a:t>
            </a:r>
            <a:r>
              <a:rPr lang="en-US" baseline="0" dirty="0" smtClean="0"/>
              <a:t>. (</a:t>
            </a:r>
            <a:r>
              <a:rPr lang="en-US" sz="1200" dirty="0" smtClean="0"/>
              <a:t>Thinking like a scientist:  Use alternative representations, compare and contrast, strategize, justify, design an experiment, create a graph.)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50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62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break</a:t>
            </a:r>
            <a:r>
              <a:rPr lang="en-US" baseline="0" dirty="0" smtClean="0"/>
              <a:t> the first topic-level objective into its components.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439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Student friendly?  Concise?  Observable? Measureable?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20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missing metacognition and affective domain goals.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883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Bloom’s = levels of knowledge</a:t>
            </a:r>
          </a:p>
          <a:p>
            <a:r>
              <a:rPr lang="en-US" dirty="0" smtClean="0"/>
              <a:t>Suggested area – your topic</a:t>
            </a:r>
            <a:r>
              <a:rPr lang="en-US" baseline="0" dirty="0" smtClean="0"/>
              <a:t> of focus for the workshop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487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6ECAEC13-9C83-054C-9AF5-946818D539B6}" type="slidenum">
              <a:rPr lang="en-US">
                <a:solidFill>
                  <a:prstClr val="black"/>
                </a:solidFill>
                <a:ea typeface="ＭＳ Ｐゴシック" pitchFamily="-109" charset="-128"/>
                <a:cs typeface="ＭＳ Ｐゴシック" pitchFamily="-109" charset="-128"/>
              </a:rPr>
              <a:pPr defTabSz="931863"/>
              <a:t>22</a:t>
            </a:fld>
            <a:endParaRPr lang="en-US">
              <a:solidFill>
                <a:prstClr val="black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</p:spPr>
        <p:txBody>
          <a:bodyPr/>
          <a:lstStyle/>
          <a:p>
            <a:pPr eaLnBrk="1" hangingPunct="1"/>
            <a:endParaRPr lang="en-US" dirty="0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7837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Share/discuss.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5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06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Fishing</a:t>
            </a:r>
            <a:r>
              <a:rPr lang="en-US" baseline="0" dirty="0" smtClean="0"/>
              <a:t> for Pick content, Pick Labs, pick HW and exam problems, lecture content, pick activities (such as “This is an awesome lab that we must do.”), just start writing notes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(Next slide intro)</a:t>
            </a:r>
            <a:r>
              <a:rPr lang="en-US" baseline="0" dirty="0" smtClean="0"/>
              <a:t> </a:t>
            </a:r>
            <a:r>
              <a:rPr lang="en-US" dirty="0" smtClean="0"/>
              <a:t>If we don’t think about goals</a:t>
            </a:r>
            <a:r>
              <a:rPr lang="en-US" baseline="0" dirty="0" smtClean="0"/>
              <a:t> or desired learning outcomes</a:t>
            </a:r>
            <a:r>
              <a:rPr lang="en-US" dirty="0" smtClean="0"/>
              <a:t>, then this is our approach to teaching.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14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02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Retrosynthetic arrows!  When designing a synthesis,</a:t>
            </a:r>
            <a:r>
              <a:rPr lang="en-US" baseline="0" dirty="0" smtClean="0"/>
              <a:t> we often take a retrosynthetic approach.  Backward design uses similar concepts.  Start at the target and figure out how to get there.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96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Wait for answers then show next slide.  Prompt</a:t>
            </a:r>
            <a:r>
              <a:rPr lang="en-US" baseline="0" dirty="0" smtClean="0"/>
              <a:t> for both faculty and student benefits.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1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material doesn’t equal</a:t>
            </a:r>
            <a:r>
              <a:rPr lang="en-US" baseline="0" dirty="0" smtClean="0"/>
              <a:t> more learning. UBD refers to twin sins = too much content/too many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0D902-F1AA-47DB-B334-5FEEDC9188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3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859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65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38348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5842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4808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54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81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7FC56A-1F23-E948-8B8F-4F0C8557A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23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56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98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4368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55E4A-B8F4-174B-917E-3042A6EA5ECB}" type="slidenum">
              <a:rPr lang="en-US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352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54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4049-15CF-B54D-A360-7DC628F27FFD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397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E11A88-1523-475D-A494-56B76E9D2071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F47E8A-AB4D-4FB0-9D5A-DAA97FB319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defTabSz="457200"/>
            <a:fld id="{88C54049-15CF-B54D-A360-7DC628F27FFD}" type="datetimeFigureOut">
              <a:rPr lang="en-US" smtClean="0"/>
              <a:pPr defTabSz="457200"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defTabSz="457200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defTabSz="457200"/>
            <a:fld id="{7C7FC56A-1F23-E948-8B8F-4F0C8557AAD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637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  <p:sldLayoutId id="2147484021" r:id="rId12"/>
    <p:sldLayoutId id="2147484022" r:id="rId13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ado.edu/sei/fac-resources/workshops-clickers-materials-LG.ht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wsei.ubc.ca/" TargetMode="External"/><Relationship Id="rId2" Type="http://schemas.openxmlformats.org/officeDocument/2006/relationships/hyperlink" Target="http://www.cirtl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lorado.edu/se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olorado.edu/sei/fac-resources/workshops-clickers-materials-LG.ht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685800"/>
            <a:ext cx="7215554" cy="2133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Workshop Overview,</a:t>
            </a:r>
            <a:br>
              <a:rPr lang="en-US" sz="3200" dirty="0" smtClean="0"/>
            </a:br>
            <a:r>
              <a:rPr lang="en-US" sz="3200" dirty="0" smtClean="0"/>
              <a:t>Backward Design, and</a:t>
            </a:r>
            <a:br>
              <a:rPr lang="en-US" sz="3200" dirty="0" smtClean="0"/>
            </a:br>
            <a:r>
              <a:rPr lang="en-US" sz="3200" dirty="0" smtClean="0"/>
              <a:t>Generating Learning Outcomes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00754" y="4953000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Cathy Welder, Dartmouth College</a:t>
            </a:r>
          </a:p>
          <a:p>
            <a:r>
              <a:rPr lang="en-US" dirty="0" err="1" smtClean="0"/>
              <a:t>cCWCS</a:t>
            </a:r>
            <a:r>
              <a:rPr lang="en-US" dirty="0" smtClean="0"/>
              <a:t> – Active Learning in Organic Chemistry</a:t>
            </a:r>
          </a:p>
          <a:p>
            <a:r>
              <a:rPr lang="en-US" dirty="0" smtClean="0"/>
              <a:t>Cincinnati, June 20,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Why Learning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4572000"/>
            <a:ext cx="77724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Learning goals are different than a list of topics to be covered.</a:t>
            </a:r>
            <a:endParaRPr lang="en-US" sz="1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10196"/>
              </p:ext>
            </p:extLst>
          </p:nvPr>
        </p:nvGraphicFramePr>
        <p:xfrm>
          <a:off x="685800" y="1671320"/>
          <a:ext cx="75438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Instructor Benefits</a:t>
                      </a:r>
                      <a:endParaRPr lang="en-US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Know what is expected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Teach </a:t>
                      </a:r>
                      <a:r>
                        <a:rPr lang="en-US" baseline="0" dirty="0" smtClean="0"/>
                        <a:t>what really matters.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Focused,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more productive</a:t>
                      </a:r>
                      <a:r>
                        <a:rPr lang="en-US" baseline="0" dirty="0" smtClean="0"/>
                        <a:t> study time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Write homework, exams, and design instruction at an appropriate level.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Assess themselves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Align your course with other courses.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72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848600" cy="540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At the end of the course, students should be able to …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Goals should</a:t>
            </a:r>
            <a:endParaRPr lang="en-US" dirty="0"/>
          </a:p>
          <a:p>
            <a:r>
              <a:rPr lang="en-US" dirty="0" smtClean="0"/>
              <a:t>convey relevance and usefulness.</a:t>
            </a:r>
          </a:p>
          <a:p>
            <a:r>
              <a:rPr lang="en-US" dirty="0" smtClean="0"/>
              <a:t>be </a:t>
            </a:r>
            <a:r>
              <a:rPr lang="en-US" dirty="0"/>
              <a:t>observable and </a:t>
            </a:r>
            <a:r>
              <a:rPr lang="en-US" dirty="0" smtClean="0"/>
              <a:t>measurable.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everyday language and minimize technical </a:t>
            </a:r>
            <a:r>
              <a:rPr lang="en-US" dirty="0" smtClean="0"/>
              <a:t>jargon.</a:t>
            </a:r>
            <a:endParaRPr lang="en-US" dirty="0"/>
          </a:p>
          <a:p>
            <a:r>
              <a:rPr lang="en-US" dirty="0" smtClean="0"/>
              <a:t>use descriptive verbs. (Avoid “understand.”)</a:t>
            </a:r>
          </a:p>
          <a:p>
            <a:r>
              <a:rPr lang="en-US" dirty="0" smtClean="0"/>
              <a:t>be aligned with the level of learning that you expect of students.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526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/>
              <a:t>Creating Learning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330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By the end of class, students should understand the reaction of alcohols with HX.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What’s a better way to phrase the learning goal?</a:t>
            </a:r>
          </a:p>
          <a:p>
            <a:pPr marL="0" indent="0">
              <a:buNone/>
            </a:pPr>
            <a:r>
              <a:rPr lang="en-US" sz="1900" dirty="0"/>
              <a:t>By the end of class, students should be able to </a:t>
            </a:r>
            <a:endParaRPr lang="en-US" sz="1900" dirty="0" smtClean="0"/>
          </a:p>
          <a:p>
            <a:pPr lvl="1"/>
            <a:r>
              <a:rPr lang="en-US" sz="1800" dirty="0" smtClean="0"/>
              <a:t>draw the products </a:t>
            </a:r>
            <a:r>
              <a:rPr lang="en-US" sz="1800" dirty="0"/>
              <a:t>of the reaction of a 2</a:t>
            </a:r>
            <a:r>
              <a:rPr lang="en-US" sz="1800" baseline="30000" dirty="0"/>
              <a:t>o</a:t>
            </a:r>
            <a:r>
              <a:rPr lang="en-US" sz="1800" dirty="0"/>
              <a:t> or 3</a:t>
            </a:r>
            <a:r>
              <a:rPr lang="en-US" sz="1800" baseline="30000" dirty="0"/>
              <a:t>o</a:t>
            </a:r>
            <a:r>
              <a:rPr lang="en-US" sz="1800" dirty="0"/>
              <a:t> alcohol with </a:t>
            </a:r>
            <a:r>
              <a:rPr lang="en-US" sz="1800" dirty="0" smtClean="0"/>
              <a:t>HX.</a:t>
            </a:r>
          </a:p>
          <a:p>
            <a:pPr lvl="1"/>
            <a:r>
              <a:rPr lang="en-US" sz="1800" dirty="0" smtClean="0"/>
              <a:t>provide </a:t>
            </a:r>
            <a:r>
              <a:rPr lang="en-US" sz="1800" dirty="0"/>
              <a:t>a complete electron-pushing </a:t>
            </a:r>
            <a:r>
              <a:rPr lang="en-US" sz="1800" dirty="0" smtClean="0"/>
              <a:t>mechanism and </a:t>
            </a:r>
            <a:r>
              <a:rPr lang="en-US" sz="1800" dirty="0"/>
              <a:t>a reaction energy diagram </a:t>
            </a:r>
            <a:r>
              <a:rPr lang="en-US" sz="1800" dirty="0" smtClean="0"/>
              <a:t>that shows </a:t>
            </a:r>
            <a:r>
              <a:rPr lang="en-US" sz="1800" dirty="0"/>
              <a:t>the relative </a:t>
            </a:r>
            <a:r>
              <a:rPr lang="en-US" sz="1800" dirty="0" smtClean="0"/>
              <a:t>energies and structures </a:t>
            </a:r>
            <a:r>
              <a:rPr lang="en-US" sz="1800" dirty="0"/>
              <a:t>of starting materials, transition states, intermediates, and products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explain why the reaction doesn’t work well for methyl or 1</a:t>
            </a:r>
            <a:r>
              <a:rPr lang="en-US" sz="1800" baseline="30000" dirty="0" smtClean="0"/>
              <a:t>o</a:t>
            </a:r>
            <a:r>
              <a:rPr lang="en-US" sz="1800" dirty="0" smtClean="0"/>
              <a:t> alcohols.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717956"/>
              </p:ext>
            </p:extLst>
          </p:nvPr>
        </p:nvGraphicFramePr>
        <p:xfrm>
          <a:off x="685800" y="2133600"/>
          <a:ext cx="7010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Professor thinks …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Student thinks …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23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85181"/>
          </a:xfrm>
        </p:spPr>
        <p:txBody>
          <a:bodyPr/>
          <a:lstStyle/>
          <a:p>
            <a:r>
              <a:rPr lang="en" dirty="0"/>
              <a:t>Bloom’s </a:t>
            </a:r>
            <a:r>
              <a:rPr lang="en" dirty="0" smtClean="0"/>
              <a:t>Taxonomy</a:t>
            </a:r>
            <a:endParaRPr lang="en-US" sz="2000" dirty="0"/>
          </a:p>
        </p:txBody>
      </p:sp>
      <p:pic>
        <p:nvPicPr>
          <p:cNvPr id="4" name="Shape 178"/>
          <p:cNvPicPr preferRelativeResize="0">
            <a:picLocks noGrp="1"/>
          </p:cNvPicPr>
          <p:nvPr>
            <p:ph sz="quarter"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282" y="1906067"/>
            <a:ext cx="5824728" cy="3474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hape 181"/>
          <p:cNvCxnSpPr>
            <a:stCxn id="5" idx="0"/>
            <a:endCxn id="6" idx="2"/>
          </p:cNvCxnSpPr>
          <p:nvPr/>
        </p:nvCxnSpPr>
        <p:spPr>
          <a:xfrm flipV="1">
            <a:off x="7467600" y="2380725"/>
            <a:ext cx="0" cy="202141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grpSp>
        <p:nvGrpSpPr>
          <p:cNvPr id="14" name="Group 13"/>
          <p:cNvGrpSpPr/>
          <p:nvPr/>
        </p:nvGrpSpPr>
        <p:grpSpPr>
          <a:xfrm>
            <a:off x="6172200" y="1906067"/>
            <a:ext cx="2590800" cy="2970733"/>
            <a:chOff x="6048628" y="1808375"/>
            <a:chExt cx="2477463" cy="3571200"/>
          </a:xfrm>
        </p:grpSpPr>
        <p:sp>
          <p:nvSpPr>
            <p:cNvPr id="5" name="Shape 179"/>
            <p:cNvSpPr/>
            <p:nvPr/>
          </p:nvSpPr>
          <p:spPr>
            <a:xfrm>
              <a:off x="6048628" y="4808975"/>
              <a:ext cx="2477463" cy="570600"/>
            </a:xfrm>
            <a:prstGeom prst="roundRect">
              <a:avLst>
                <a:gd name="adj" fmla="val 16667"/>
              </a:avLst>
            </a:prstGeom>
            <a:solidFill>
              <a:srgbClr val="073763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b="1" dirty="0">
                  <a:solidFill>
                    <a:srgbClr val="F3F3F3"/>
                  </a:solidFill>
                </a:rPr>
                <a:t>Lower-level Tasks</a:t>
              </a:r>
            </a:p>
          </p:txBody>
        </p:sp>
        <p:sp>
          <p:nvSpPr>
            <p:cNvPr id="6" name="Shape 180"/>
            <p:cNvSpPr/>
            <p:nvPr/>
          </p:nvSpPr>
          <p:spPr>
            <a:xfrm>
              <a:off x="6048628" y="1808375"/>
              <a:ext cx="2477463" cy="570600"/>
            </a:xfrm>
            <a:prstGeom prst="roundRect">
              <a:avLst>
                <a:gd name="adj" fmla="val 16667"/>
              </a:avLst>
            </a:prstGeom>
            <a:solidFill>
              <a:srgbClr val="073763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b="1" dirty="0">
                  <a:solidFill>
                    <a:srgbClr val="F3F3F3"/>
                  </a:solidFill>
                </a:rPr>
                <a:t>Higher-level Tasks</a:t>
              </a:r>
            </a:p>
          </p:txBody>
        </p:sp>
        <p:sp>
          <p:nvSpPr>
            <p:cNvPr id="8" name="Shape 182"/>
            <p:cNvSpPr/>
            <p:nvPr/>
          </p:nvSpPr>
          <p:spPr>
            <a:xfrm>
              <a:off x="6324600" y="3048000"/>
              <a:ext cx="2032047" cy="1189295"/>
            </a:xfrm>
            <a:prstGeom prst="cloud">
              <a:avLst/>
            </a:prstGeom>
            <a:solidFill>
              <a:schemeClr val="lt2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dirty="0"/>
                <a:t>Cognitive Tasks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14400" y="1066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400" dirty="0"/>
              <a:t>Bloom vs. Anderson/Krathwohl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89441" y="5562803"/>
            <a:ext cx="78039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Anderson, L.W. and </a:t>
            </a:r>
            <a:r>
              <a:rPr lang="en-US" dirty="0" err="1"/>
              <a:t>Krathwohl</a:t>
            </a:r>
            <a:r>
              <a:rPr lang="en-US" dirty="0"/>
              <a:t> (Eds.) A Taxonomy for Learning, Teaching and Assessing: a Revision of Bloom’s Taxonomy of Educational Objectives.  Longman, New York, 2001.</a:t>
            </a:r>
          </a:p>
        </p:txBody>
      </p:sp>
    </p:spTree>
    <p:extLst>
      <p:ext uri="{BB962C8B-B14F-4D97-AF65-F5344CB8AC3E}">
        <p14:creationId xmlns:p14="http://schemas.microsoft.com/office/powerpoint/2010/main" val="8839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667000" y="1714498"/>
            <a:ext cx="5486400" cy="3924302"/>
            <a:chOff x="0" y="0"/>
            <a:chExt cx="3223260" cy="228092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40080" y="1104900"/>
              <a:ext cx="2583180" cy="414655"/>
            </a:xfrm>
            <a:custGeom>
              <a:avLst/>
              <a:gdLst>
                <a:gd name="T0" fmla="*/ 0 w 3480"/>
                <a:gd name="T1" fmla="*/ 508 h 509"/>
                <a:gd name="T2" fmla="*/ 3480 w 3480"/>
                <a:gd name="T3" fmla="*/ 508 h 509"/>
                <a:gd name="T4" fmla="*/ 3480 w 3480"/>
                <a:gd name="T5" fmla="*/ 0 h 509"/>
                <a:gd name="T6" fmla="*/ 0 w 3480"/>
                <a:gd name="T7" fmla="*/ 0 h 509"/>
                <a:gd name="T8" fmla="*/ 0 w 3480"/>
                <a:gd name="T9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80" h="509">
                  <a:moveTo>
                    <a:pt x="0" y="508"/>
                  </a:moveTo>
                  <a:lnTo>
                    <a:pt x="3480" y="508"/>
                  </a:lnTo>
                  <a:lnTo>
                    <a:pt x="3480" y="0"/>
                  </a:lnTo>
                  <a:lnTo>
                    <a:pt x="0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00BA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0" y="0"/>
              <a:ext cx="3215640" cy="335280"/>
            </a:xfrm>
            <a:custGeom>
              <a:avLst/>
              <a:gdLst>
                <a:gd name="T0" fmla="*/ 0 w 4500"/>
                <a:gd name="T1" fmla="*/ 387 h 388"/>
                <a:gd name="T2" fmla="*/ 4500 w 4500"/>
                <a:gd name="T3" fmla="*/ 387 h 388"/>
                <a:gd name="T4" fmla="*/ 4500 w 4500"/>
                <a:gd name="T5" fmla="*/ 0 h 388"/>
                <a:gd name="T6" fmla="*/ 0 w 4500"/>
                <a:gd name="T7" fmla="*/ 0 h 388"/>
                <a:gd name="T8" fmla="*/ 0 w 4500"/>
                <a:gd name="T9" fmla="*/ 387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0" h="388">
                  <a:moveTo>
                    <a:pt x="0" y="387"/>
                  </a:moveTo>
                  <a:lnTo>
                    <a:pt x="4500" y="387"/>
                  </a:lnTo>
                  <a:lnTo>
                    <a:pt x="4500" y="0"/>
                  </a:lnTo>
                  <a:lnTo>
                    <a:pt x="0" y="0"/>
                  </a:lnTo>
                  <a:lnTo>
                    <a:pt x="0" y="387"/>
                  </a:lnTo>
                  <a:close/>
                </a:path>
              </a:pathLst>
            </a:custGeom>
            <a:solidFill>
              <a:srgbClr val="F072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20980" y="342900"/>
              <a:ext cx="2994660" cy="358140"/>
            </a:xfrm>
            <a:custGeom>
              <a:avLst/>
              <a:gdLst>
                <a:gd name="T0" fmla="*/ 0 w 4140"/>
                <a:gd name="T1" fmla="*/ 387 h 388"/>
                <a:gd name="T2" fmla="*/ 4140 w 4140"/>
                <a:gd name="T3" fmla="*/ 387 h 388"/>
                <a:gd name="T4" fmla="*/ 4140 w 4140"/>
                <a:gd name="T5" fmla="*/ 0 h 388"/>
                <a:gd name="T6" fmla="*/ 0 w 4140"/>
                <a:gd name="T7" fmla="*/ 0 h 388"/>
                <a:gd name="T8" fmla="*/ 0 w 4140"/>
                <a:gd name="T9" fmla="*/ 387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0" h="388">
                  <a:moveTo>
                    <a:pt x="0" y="387"/>
                  </a:moveTo>
                  <a:lnTo>
                    <a:pt x="4140" y="387"/>
                  </a:lnTo>
                  <a:lnTo>
                    <a:pt x="4140" y="0"/>
                  </a:lnTo>
                  <a:lnTo>
                    <a:pt x="0" y="0"/>
                  </a:lnTo>
                  <a:lnTo>
                    <a:pt x="0" y="387"/>
                  </a:lnTo>
                  <a:close/>
                </a:path>
              </a:pathLst>
            </a:custGeom>
            <a:solidFill>
              <a:srgbClr val="FFC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11480" y="708660"/>
              <a:ext cx="2811780" cy="388620"/>
            </a:xfrm>
            <a:custGeom>
              <a:avLst/>
              <a:gdLst>
                <a:gd name="T0" fmla="*/ 0 w 3840"/>
                <a:gd name="T1" fmla="*/ 508 h 509"/>
                <a:gd name="T2" fmla="*/ 3840 w 3840"/>
                <a:gd name="T3" fmla="*/ 508 h 509"/>
                <a:gd name="T4" fmla="*/ 3840 w 3840"/>
                <a:gd name="T5" fmla="*/ 0 h 509"/>
                <a:gd name="T6" fmla="*/ 0 w 3840"/>
                <a:gd name="T7" fmla="*/ 0 h 509"/>
                <a:gd name="T8" fmla="*/ 0 w 3840"/>
                <a:gd name="T9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0" h="509">
                  <a:moveTo>
                    <a:pt x="0" y="508"/>
                  </a:moveTo>
                  <a:lnTo>
                    <a:pt x="3840" y="508"/>
                  </a:lnTo>
                  <a:lnTo>
                    <a:pt x="3840" y="0"/>
                  </a:lnTo>
                  <a:lnTo>
                    <a:pt x="0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A1D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876300" y="1524000"/>
              <a:ext cx="2346960" cy="350520"/>
            </a:xfrm>
            <a:custGeom>
              <a:avLst/>
              <a:gdLst>
                <a:gd name="T0" fmla="*/ 0 w 3120"/>
                <a:gd name="T1" fmla="*/ 508 h 509"/>
                <a:gd name="T2" fmla="*/ 3120 w 3120"/>
                <a:gd name="T3" fmla="*/ 508 h 509"/>
                <a:gd name="T4" fmla="*/ 3120 w 3120"/>
                <a:gd name="T5" fmla="*/ 0 h 509"/>
                <a:gd name="T6" fmla="*/ 0 w 3120"/>
                <a:gd name="T7" fmla="*/ 0 h 509"/>
                <a:gd name="T8" fmla="*/ 0 w 3120"/>
                <a:gd name="T9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0" h="509">
                  <a:moveTo>
                    <a:pt x="0" y="508"/>
                  </a:moveTo>
                  <a:lnTo>
                    <a:pt x="3120" y="508"/>
                  </a:lnTo>
                  <a:lnTo>
                    <a:pt x="3120" y="0"/>
                  </a:lnTo>
                  <a:lnTo>
                    <a:pt x="0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00BE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066800" y="1882140"/>
              <a:ext cx="2156460" cy="398780"/>
            </a:xfrm>
            <a:custGeom>
              <a:avLst/>
              <a:gdLst>
                <a:gd name="T0" fmla="*/ 0 w 2820"/>
                <a:gd name="T1" fmla="*/ 375 h 376"/>
                <a:gd name="T2" fmla="*/ 2820 w 2820"/>
                <a:gd name="T3" fmla="*/ 375 h 376"/>
                <a:gd name="T4" fmla="*/ 2820 w 2820"/>
                <a:gd name="T5" fmla="*/ 0 h 376"/>
                <a:gd name="T6" fmla="*/ 0 w 2820"/>
                <a:gd name="T7" fmla="*/ 0 h 376"/>
                <a:gd name="T8" fmla="*/ 0 w 2820"/>
                <a:gd name="T9" fmla="*/ 375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0" h="376">
                  <a:moveTo>
                    <a:pt x="0" y="375"/>
                  </a:moveTo>
                  <a:lnTo>
                    <a:pt x="2820" y="375"/>
                  </a:lnTo>
                  <a:lnTo>
                    <a:pt x="2820" y="0"/>
                  </a:lnTo>
                  <a:lnTo>
                    <a:pt x="0" y="0"/>
                  </a:lnTo>
                  <a:lnTo>
                    <a:pt x="0" y="375"/>
                  </a:lnTo>
                  <a:close/>
                </a:path>
              </a:pathLst>
            </a:custGeom>
            <a:solidFill>
              <a:srgbClr val="002F73">
                <a:alpha val="60000"/>
              </a:srgbClr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/>
              <a:t>Bloom’s (Revised) Taxonomy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4088504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889069" y="1775245"/>
            <a:ext cx="2341664" cy="370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en-US" sz="2800" b="1" dirty="0" smtClean="0"/>
              <a:t>create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evaluate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analyze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apply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understand</a:t>
            </a:r>
          </a:p>
          <a:p>
            <a:pPr algn="ctr">
              <a:spcAft>
                <a:spcPts val="1600"/>
              </a:spcAft>
            </a:pPr>
            <a:r>
              <a:rPr lang="en-US" sz="2800" b="1" dirty="0" smtClean="0"/>
              <a:t>remember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667000" y="1670115"/>
            <a:ext cx="5780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Produce new or original work?  </a:t>
            </a:r>
            <a:r>
              <a:rPr lang="en-US" sz="1400" dirty="0" smtClean="0"/>
              <a:t>Design, assemble, construct, develop, formulate,  author, investigate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059901" y="1021924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the student …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43136" y="228902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Justify a stand or decision?  </a:t>
            </a:r>
            <a:r>
              <a:rPr lang="en-US" sz="1400" dirty="0" smtClean="0"/>
              <a:t>Appraise, argue, defend, judge, select, support, value, critique, weigh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3325367" y="2857381"/>
            <a:ext cx="504312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Draw connections among ideas?  </a:t>
            </a:r>
            <a:r>
              <a:rPr lang="en-US" sz="1400" dirty="0"/>
              <a:t>Differentiate, organize, relate, compare, contrast, distinguish, examine, experiment, question, test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47678" y="3543181"/>
            <a:ext cx="456659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information in new setting?  </a:t>
            </a:r>
            <a:r>
              <a:rPr lang="en-US" sz="1400" dirty="0" smtClean="0"/>
              <a:t>Execute, implement, solve, use, demonstrate, interpret, operate, schedule, sketch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64704" y="4228981"/>
            <a:ext cx="416127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Explain ideas or concepts?  </a:t>
            </a:r>
            <a:r>
              <a:rPr lang="en-US" sz="1400" dirty="0" smtClean="0"/>
              <a:t>Classify, describe, discuss, explain, identify, locate, recognize, report, select, translate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17599" y="4904409"/>
            <a:ext cx="38744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Recall facts and basic concepts?  </a:t>
            </a:r>
            <a:r>
              <a:rPr lang="en-US" sz="1400" dirty="0" smtClean="0"/>
              <a:t>Define, duplicate, list, memorize, repeat, state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18770" y="5927305"/>
            <a:ext cx="534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Coursera MOOC, </a:t>
            </a:r>
            <a:r>
              <a:rPr lang="en-US" i="1" dirty="0" smtClean="0"/>
              <a:t>An </a:t>
            </a:r>
            <a:r>
              <a:rPr lang="en-US" i="1" dirty="0"/>
              <a:t>Introduction to Evidence-Based </a:t>
            </a:r>
            <a:r>
              <a:rPr lang="en-US" i="1" dirty="0" smtClean="0"/>
              <a:t>Undergraduate </a:t>
            </a:r>
            <a:r>
              <a:rPr lang="en-US" i="1" dirty="0"/>
              <a:t>STEM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45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87"/>
          <p:cNvPicPr preferRelativeResize="0">
            <a:picLocks noGrp="1"/>
          </p:cNvPicPr>
          <p:nvPr>
            <p:ph sz="quarter"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152400"/>
            <a:ext cx="8763000" cy="647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89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3152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types of knowledge</a:t>
            </a:r>
            <a:r>
              <a:rPr lang="en-US" b="1" dirty="0" smtClean="0"/>
              <a:t> </a:t>
            </a:r>
            <a:r>
              <a:rPr lang="en-US" dirty="0" smtClean="0"/>
              <a:t>do you want students to gain?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Facts </a:t>
            </a:r>
            <a:r>
              <a:rPr lang="en-US" dirty="0" smtClean="0"/>
              <a:t>(terminology)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Concepts</a:t>
            </a:r>
            <a:r>
              <a:rPr lang="en-US" dirty="0" smtClean="0"/>
              <a:t> </a:t>
            </a:r>
            <a:r>
              <a:rPr lang="en-US" dirty="0" smtClean="0"/>
              <a:t>(categories and reasoning)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Procedures </a:t>
            </a:r>
            <a:r>
              <a:rPr lang="en-US" dirty="0" smtClean="0"/>
              <a:t>(skills and problem-solving)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Metacognition </a:t>
            </a:r>
            <a:r>
              <a:rPr lang="en-US" dirty="0" smtClean="0"/>
              <a:t>(how you learn)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Affective</a:t>
            </a:r>
            <a:r>
              <a:rPr lang="en-US" dirty="0" smtClean="0"/>
              <a:t> (attitudes and beliefs)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922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Consider </a:t>
            </a:r>
          </a:p>
          <a:p>
            <a:r>
              <a:rPr lang="en-US" dirty="0" smtClean="0"/>
              <a:t>Cognitive level</a:t>
            </a:r>
          </a:p>
          <a:p>
            <a:r>
              <a:rPr lang="en-US" dirty="0" smtClean="0"/>
              <a:t>Types of knowledge </a:t>
            </a:r>
            <a:endParaRPr lang="en-US" sz="2000" dirty="0"/>
          </a:p>
          <a:p>
            <a:pPr marL="365760" lvl="1" indent="0">
              <a:buNone/>
            </a:pPr>
            <a:r>
              <a:rPr lang="en-US" sz="1700" dirty="0" smtClean="0"/>
              <a:t>facts, concepts, procedures, metacognition, affective</a:t>
            </a:r>
          </a:p>
          <a:p>
            <a:r>
              <a:rPr lang="en-US" dirty="0"/>
              <a:t>S</a:t>
            </a:r>
            <a:r>
              <a:rPr lang="en-US" dirty="0" smtClean="0"/>
              <a:t>cope:</a:t>
            </a:r>
          </a:p>
          <a:p>
            <a:pPr lvl="1"/>
            <a:r>
              <a:rPr lang="en-US" dirty="0" smtClean="0"/>
              <a:t>Course-level learning goals</a:t>
            </a:r>
          </a:p>
          <a:p>
            <a:pPr lvl="2"/>
            <a:r>
              <a:rPr lang="en-US" sz="1700" dirty="0" smtClean="0"/>
              <a:t>Broad, overarching</a:t>
            </a:r>
          </a:p>
          <a:p>
            <a:pPr lvl="2"/>
            <a:r>
              <a:rPr lang="en-US" sz="1700" dirty="0" smtClean="0"/>
              <a:t>A few per course</a:t>
            </a:r>
          </a:p>
          <a:p>
            <a:pPr lvl="2"/>
            <a:r>
              <a:rPr lang="en-US" sz="1700" dirty="0" smtClean="0"/>
              <a:t>What do you want them to know from your course 5 yrs. from now?</a:t>
            </a:r>
          </a:p>
          <a:p>
            <a:pPr lvl="1"/>
            <a:r>
              <a:rPr lang="en-US" dirty="0" smtClean="0"/>
              <a:t>Topic-level learning objectives</a:t>
            </a:r>
          </a:p>
          <a:p>
            <a:pPr lvl="2"/>
            <a:r>
              <a:rPr lang="en-US" sz="1700" dirty="0" smtClean="0"/>
              <a:t>More specific</a:t>
            </a:r>
          </a:p>
          <a:p>
            <a:pPr lvl="2"/>
            <a:r>
              <a:rPr lang="en-US" sz="1700" dirty="0" smtClean="0"/>
              <a:t>Several per topic</a:t>
            </a:r>
          </a:p>
          <a:p>
            <a:pPr lvl="2"/>
            <a:r>
              <a:rPr lang="en-US" sz="1700" dirty="0" smtClean="0"/>
              <a:t>Aligned with course-level learning goals</a:t>
            </a:r>
          </a:p>
        </p:txBody>
      </p:sp>
    </p:spTree>
    <p:extLst>
      <p:ext uri="{BB962C8B-B14F-4D97-AF65-F5344CB8AC3E}">
        <p14:creationId xmlns:p14="http://schemas.microsoft.com/office/powerpoint/2010/main" val="20029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Learning Goal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r>
              <a:rPr lang="en-US" sz="1900" dirty="0" smtClean="0"/>
              <a:t>Course-Level Goal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/>
              <a:t>Y</a:t>
            </a:r>
            <a:r>
              <a:rPr lang="en-US" sz="2000" dirty="0" smtClean="0"/>
              <a:t>ou </a:t>
            </a:r>
            <a:r>
              <a:rPr lang="en-US" sz="2000" dirty="0"/>
              <a:t>should be able to synthesize a given target from small organic molecules and any inorganic reagents you need.  (Any organometallic reagents you wish to use would need to be synthesized.)</a:t>
            </a:r>
          </a:p>
          <a:p>
            <a:endParaRPr lang="en-US" sz="1900" dirty="0" smtClean="0"/>
          </a:p>
          <a:p>
            <a:r>
              <a:rPr lang="en-US" sz="1900" dirty="0" smtClean="0"/>
              <a:t>Topic Level Objectives</a:t>
            </a:r>
          </a:p>
          <a:p>
            <a:endParaRPr lang="en-US" sz="1900" dirty="0"/>
          </a:p>
          <a:p>
            <a:pPr marL="0" indent="0">
              <a:buNone/>
            </a:pPr>
            <a:r>
              <a:rPr lang="en-US" sz="2000" dirty="0" smtClean="0"/>
              <a:t>After completing Ch</a:t>
            </a:r>
            <a:r>
              <a:rPr lang="en-US" sz="2000" dirty="0"/>
              <a:t>. </a:t>
            </a:r>
            <a:r>
              <a:rPr lang="en-US" sz="2000" dirty="0" smtClean="0"/>
              <a:t>19 students should be able to:</a:t>
            </a:r>
            <a:endParaRPr lang="en-US" sz="2000" dirty="0"/>
          </a:p>
          <a:p>
            <a:pPr lvl="1"/>
            <a:r>
              <a:rPr lang="en-US" sz="2000" dirty="0" smtClean="0"/>
              <a:t>Synthesize </a:t>
            </a:r>
            <a:r>
              <a:rPr lang="en-US" sz="2000" dirty="0"/>
              <a:t>phosphorus </a:t>
            </a:r>
            <a:r>
              <a:rPr lang="en-US" sz="2000" dirty="0" err="1"/>
              <a:t>ylides</a:t>
            </a:r>
            <a:r>
              <a:rPr lang="en-US" sz="2000" dirty="0"/>
              <a:t> from alkyl halides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Synthesize alkenes using the Wittig reaction of a phosphorus </a:t>
            </a:r>
            <a:r>
              <a:rPr lang="en-US" sz="2000" dirty="0" err="1"/>
              <a:t>ylide</a:t>
            </a:r>
            <a:r>
              <a:rPr lang="en-US" sz="2000" dirty="0"/>
              <a:t> with an aldehyde or ketone.</a:t>
            </a:r>
          </a:p>
          <a:p>
            <a:pPr marL="0" indent="0"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389225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Topic-Level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Audience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C000"/>
                </a:solidFill>
              </a:rPr>
              <a:t>Behavior</a:t>
            </a:r>
            <a:r>
              <a:rPr lang="en-US" sz="2800" dirty="0" smtClean="0"/>
              <a:t> (verbs)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Condition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Degree of mastery</a:t>
            </a:r>
            <a:r>
              <a:rPr lang="en-US" sz="2800" dirty="0" smtClean="0"/>
              <a:t> (optional)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1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After </a:t>
            </a:r>
            <a:r>
              <a:rPr lang="en-US" sz="2800" dirty="0">
                <a:solidFill>
                  <a:srgbClr val="00B050"/>
                </a:solidFill>
              </a:rPr>
              <a:t>completing Ch. 19 </a:t>
            </a:r>
            <a:r>
              <a:rPr lang="en-US" sz="2800" dirty="0">
                <a:solidFill>
                  <a:schemeClr val="accent2"/>
                </a:solidFill>
              </a:rPr>
              <a:t>students</a:t>
            </a:r>
            <a:r>
              <a:rPr lang="en-US" sz="2800" dirty="0"/>
              <a:t> should be able </a:t>
            </a:r>
            <a:r>
              <a:rPr lang="en-US" sz="2800" dirty="0" smtClean="0"/>
              <a:t>to </a:t>
            </a:r>
            <a:r>
              <a:rPr lang="en-US" sz="2800" dirty="0" smtClean="0">
                <a:solidFill>
                  <a:srgbClr val="FFC000"/>
                </a:solidFill>
              </a:rPr>
              <a:t>synthesize</a:t>
            </a:r>
            <a:r>
              <a:rPr lang="en-US" sz="2800" dirty="0" smtClean="0"/>
              <a:t> </a:t>
            </a:r>
            <a:r>
              <a:rPr lang="en-US" sz="2800" dirty="0"/>
              <a:t>phosphorus </a:t>
            </a:r>
            <a:r>
              <a:rPr lang="en-US" sz="2800" dirty="0" err="1"/>
              <a:t>ylides</a:t>
            </a:r>
            <a:r>
              <a:rPr lang="en-US" sz="2800" dirty="0"/>
              <a:t> from alkyl halides.</a:t>
            </a:r>
          </a:p>
          <a:p>
            <a:pPr marL="0" indent="0">
              <a:buNone/>
            </a:pPr>
            <a:endParaRPr lang="en-US" sz="10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6576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6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15962"/>
          </a:xfrm>
        </p:spPr>
        <p:txBody>
          <a:bodyPr/>
          <a:lstStyle/>
          <a:p>
            <a:r>
              <a:rPr lang="en-US" dirty="0" smtClean="0"/>
              <a:t>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0772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Why we think active learning is best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we are doing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we are doing 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Give it a try! (Hands on with the technology)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Question, discuss, and network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Reflect (What you will implement?)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71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Example Course-Level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For chapters 16-24, you should be able to </a:t>
            </a:r>
          </a:p>
          <a:p>
            <a:pPr lvl="0"/>
            <a:r>
              <a:rPr lang="en-US" sz="2000" dirty="0"/>
              <a:t>provide electron-pushing mechanisms for most of the reactions we cover.  This includes using isotopes such as D, 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C</a:t>
            </a:r>
            <a:r>
              <a:rPr lang="en-US" sz="2000" dirty="0"/>
              <a:t>, and </a:t>
            </a:r>
            <a:r>
              <a:rPr lang="en-US" sz="2000" baseline="30000" dirty="0"/>
              <a:t>18</a:t>
            </a:r>
            <a:r>
              <a:rPr lang="en-US" sz="2000" dirty="0"/>
              <a:t>O to show explicitly where bond changes occur. </a:t>
            </a:r>
          </a:p>
          <a:p>
            <a:pPr lvl="0"/>
            <a:r>
              <a:rPr lang="en-US" sz="2000" dirty="0"/>
              <a:t>predict products of reactions or provide missing reagents if given one or more starting materials and the final product.</a:t>
            </a:r>
          </a:p>
          <a:p>
            <a:pPr lvl="0"/>
            <a:r>
              <a:rPr lang="en-US" sz="2000" dirty="0"/>
              <a:t>fill in missing reagents in a reaction sequence.</a:t>
            </a:r>
          </a:p>
          <a:p>
            <a:pPr lvl="0"/>
            <a:r>
              <a:rPr lang="en-US" sz="2000" dirty="0"/>
              <a:t>convert a given starting material to a given product, showing any intermediate compounds, in a small number of specified steps (often 2 or 3).</a:t>
            </a:r>
          </a:p>
          <a:p>
            <a:pPr lvl="0"/>
            <a:r>
              <a:rPr lang="en-US" sz="2000" dirty="0"/>
              <a:t>synthesize a given target from small organic molecules and any inorganic reagents you need.  (Any organometallic reagents you wish to use would need to be synthesized.)</a:t>
            </a:r>
          </a:p>
          <a:p>
            <a:pPr lvl="0"/>
            <a:r>
              <a:rPr lang="en-US" sz="2000" dirty="0"/>
              <a:t>interpret and predict IR, </a:t>
            </a:r>
            <a:r>
              <a:rPr lang="en-US" sz="2000" baseline="30000" dirty="0"/>
              <a:t>1</a:t>
            </a:r>
            <a:r>
              <a:rPr lang="en-US" sz="2000" dirty="0"/>
              <a:t>H NMR, and </a:t>
            </a:r>
            <a:r>
              <a:rPr lang="en-US" sz="2000" baseline="30000" dirty="0"/>
              <a:t>13</a:t>
            </a:r>
            <a:r>
              <a:rPr lang="en-US" sz="2000" dirty="0"/>
              <a:t>C NMR spectra of organic molecules.</a:t>
            </a:r>
          </a:p>
          <a:p>
            <a:pPr marL="0" indent="0"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18156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Creating 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How do I begin?</a:t>
            </a:r>
          </a:p>
          <a:p>
            <a:r>
              <a:rPr lang="en-US" sz="2800" dirty="0" smtClean="0"/>
              <a:t>Someone else’s goals</a:t>
            </a:r>
          </a:p>
          <a:p>
            <a:r>
              <a:rPr lang="en-US" sz="2800" dirty="0" smtClean="0"/>
              <a:t>End of chapter summaries</a:t>
            </a:r>
          </a:p>
          <a:p>
            <a:r>
              <a:rPr lang="en-US" sz="2800" dirty="0" smtClean="0"/>
              <a:t>Unpack an exam question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i="1" dirty="0" smtClean="0"/>
              <a:t>Write one course-level learning goal and at least one topic-level learning objective that align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191576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2667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457200" eaLnBrk="0" hangingPunct="0">
              <a:spcBef>
                <a:spcPct val="50000"/>
              </a:spcBef>
            </a:pPr>
            <a:endParaRPr lang="en-US" sz="2400">
              <a:solidFill>
                <a:srgbClr val="0037A3"/>
              </a:solidFill>
              <a:latin typeface="Comic Sans MS" pitchFamily="-109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04800" y="321184"/>
            <a:ext cx="8629350" cy="612475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hangingPunct="1">
              <a:defRPr/>
            </a:pPr>
            <a:r>
              <a:rPr lang="en-US" sz="2800" u="sng" dirty="0" smtClean="0">
                <a:solidFill>
                  <a:srgbClr val="000000"/>
                </a:solidFill>
                <a:latin typeface="Helvetica"/>
                <a:cs typeface="Helvetica"/>
              </a:rPr>
              <a:t>Check-list for creating </a:t>
            </a:r>
            <a:r>
              <a:rPr lang="en-US" sz="2800" b="1" u="sng" dirty="0" smtClean="0">
                <a:solidFill>
                  <a:srgbClr val="000000"/>
                </a:solidFill>
                <a:latin typeface="Helvetica"/>
                <a:cs typeface="Helvetica"/>
              </a:rPr>
              <a:t>class-scale</a:t>
            </a:r>
            <a:r>
              <a:rPr lang="en-US" sz="2800" u="sng" dirty="0" smtClean="0">
                <a:solidFill>
                  <a:srgbClr val="000000"/>
                </a:solidFill>
                <a:latin typeface="Helvetica"/>
                <a:cs typeface="Helvetica"/>
              </a:rPr>
              <a:t> learning goals: </a:t>
            </a:r>
          </a:p>
          <a:p>
            <a:pPr defTabSz="457200" eaLnBrk="1" hangingPunct="1">
              <a:defRPr/>
            </a:pPr>
            <a:endParaRPr lang="en-US" sz="2800" u="sng" dirty="0" smtClean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goal expressed in terms of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what the student will achieve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or be able to do? 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the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Bloom’s level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of the goal aligned with your actual expectations?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the goal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well-defined?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it clear how you would measure achievement? 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Do chosen verbs have a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clear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 meaning?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terminology familiar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/common? If not, is the terminology a goal? </a:t>
            </a:r>
          </a:p>
          <a:p>
            <a:pPr marL="342900" indent="-342900" defTabSz="457200">
              <a:buFont typeface="Wingdings" charset="2"/>
              <a:buChar char="ü"/>
              <a:defRPr/>
            </a:pP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Is it </a:t>
            </a:r>
            <a:r>
              <a:rPr lang="en-US" sz="2800" b="1" dirty="0" smtClean="0">
                <a:solidFill>
                  <a:prstClr val="black"/>
                </a:solidFill>
                <a:latin typeface="Helvetica"/>
                <a:cs typeface="Helvetica"/>
              </a:rPr>
              <a:t>relevant and useful </a:t>
            </a:r>
            <a:r>
              <a:rPr lang="en-US" sz="2800" dirty="0" smtClean="0">
                <a:solidFill>
                  <a:prstClr val="black"/>
                </a:solidFill>
                <a:latin typeface="Helvetica"/>
                <a:cs typeface="Helvetica"/>
              </a:rPr>
              <a:t>to students? (e.g. connected to their everyday life OR does it represent a useful application of the ideas).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411991"/>
            <a:ext cx="838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www.colorado.edu/sei/fac-resources/workshops-clickers-materials-LG.htm</a:t>
            </a:r>
            <a:r>
              <a:rPr lang="en-US" sz="1400" dirty="0" smtClean="0"/>
              <a:t> (accessed 5/21/15)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60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Share your Learning Goal/Objectives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696200" cy="487375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Pass your learning goal and objective to another group.  </a:t>
            </a:r>
          </a:p>
          <a:p>
            <a:r>
              <a:rPr lang="en-US" dirty="0" smtClean="0"/>
              <a:t>Can you re-write the goal or objective to a higher Bloom’s level?</a:t>
            </a:r>
          </a:p>
          <a:p>
            <a:r>
              <a:rPr lang="en-US" dirty="0" smtClean="0"/>
              <a:t>Can you write a question that would assess whether or not the desired level of learning has occurred?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68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Instructional Designers</a:t>
            </a:r>
          </a:p>
          <a:p>
            <a:pPr lvl="1"/>
            <a:r>
              <a:rPr lang="en-US" dirty="0" smtClean="0"/>
              <a:t>*Adrienne Gauthier*</a:t>
            </a:r>
          </a:p>
          <a:p>
            <a:pPr lvl="1"/>
            <a:r>
              <a:rPr lang="en-US" dirty="0" smtClean="0"/>
              <a:t>Adam </a:t>
            </a:r>
            <a:r>
              <a:rPr lang="en-US" dirty="0" err="1" smtClean="0"/>
              <a:t>Nemeroff</a:t>
            </a:r>
            <a:endParaRPr lang="en-US" dirty="0" smtClean="0"/>
          </a:p>
          <a:p>
            <a:pPr lvl="1"/>
            <a:r>
              <a:rPr lang="en-US" dirty="0" smtClean="0"/>
              <a:t>Scott </a:t>
            </a:r>
            <a:r>
              <a:rPr lang="en-US" dirty="0" err="1" smtClean="0"/>
              <a:t>Millspaugh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Dartmouth Center for the Advancement of </a:t>
            </a:r>
            <a:r>
              <a:rPr lang="en-US" dirty="0" smtClean="0"/>
              <a:t>Learning (DCAL)</a:t>
            </a:r>
            <a:endParaRPr lang="en-US" dirty="0"/>
          </a:p>
          <a:p>
            <a:pPr lvl="1"/>
            <a:r>
              <a:rPr lang="en-US" dirty="0" smtClean="0"/>
              <a:t>Cindy </a:t>
            </a:r>
            <a:r>
              <a:rPr lang="en-US" dirty="0" err="1" smtClean="0"/>
              <a:t>Tobery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Prue</a:t>
            </a:r>
            <a:r>
              <a:rPr lang="en-US" dirty="0" smtClean="0"/>
              <a:t> Merton</a:t>
            </a:r>
          </a:p>
        </p:txBody>
      </p:sp>
    </p:spTree>
    <p:extLst>
      <p:ext uri="{BB962C8B-B14F-4D97-AF65-F5344CB8AC3E}">
        <p14:creationId xmlns:p14="http://schemas.microsoft.com/office/powerpoint/2010/main" val="28294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4873752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Handelsman</a:t>
            </a:r>
            <a:r>
              <a:rPr lang="en-US" sz="2200" dirty="0" smtClean="0"/>
              <a:t>, J., Miller, S., and </a:t>
            </a:r>
            <a:r>
              <a:rPr lang="en-US" sz="2200" dirty="0" err="1" smtClean="0"/>
              <a:t>Pfund</a:t>
            </a:r>
            <a:r>
              <a:rPr lang="en-US" sz="2200" dirty="0" smtClean="0"/>
              <a:t>, C. </a:t>
            </a:r>
            <a:r>
              <a:rPr lang="en-US" sz="2200" i="1" dirty="0" smtClean="0"/>
              <a:t>Scientific Teaching</a:t>
            </a:r>
            <a:r>
              <a:rPr lang="en-US" sz="2200" dirty="0" smtClean="0"/>
              <a:t>; W.H. Freeman: New York, 2007.</a:t>
            </a:r>
          </a:p>
          <a:p>
            <a:endParaRPr lang="en-US" sz="2200" dirty="0" smtClean="0"/>
          </a:p>
          <a:p>
            <a:r>
              <a:rPr lang="en-US" sz="2200" dirty="0" smtClean="0"/>
              <a:t>Wiggins, G. and </a:t>
            </a:r>
            <a:r>
              <a:rPr lang="en-US" sz="2200" dirty="0" err="1" smtClean="0"/>
              <a:t>McTighe</a:t>
            </a:r>
            <a:r>
              <a:rPr lang="en-US" sz="2200" dirty="0" smtClean="0"/>
              <a:t>, J. </a:t>
            </a:r>
            <a:r>
              <a:rPr lang="en-US" sz="2200" i="1" dirty="0" smtClean="0"/>
              <a:t>Understanding by Design</a:t>
            </a:r>
            <a:r>
              <a:rPr lang="en-US" sz="2200" dirty="0" smtClean="0"/>
              <a:t>,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ed.; Pearson: New Jersey, 2006.</a:t>
            </a:r>
          </a:p>
          <a:p>
            <a:endParaRPr lang="en-US" sz="2200" dirty="0"/>
          </a:p>
          <a:p>
            <a:r>
              <a:rPr lang="en-US" sz="2200" dirty="0" err="1" smtClean="0"/>
              <a:t>Bruff</a:t>
            </a:r>
            <a:r>
              <a:rPr lang="en-US" sz="2200" dirty="0"/>
              <a:t>, </a:t>
            </a:r>
            <a:r>
              <a:rPr lang="en-US" sz="2200" dirty="0" smtClean="0"/>
              <a:t>D., McMahon, T., Goldberg, B., </a:t>
            </a:r>
            <a:r>
              <a:rPr lang="en-US" sz="2200" dirty="0" err="1" smtClean="0"/>
              <a:t>Campa</a:t>
            </a:r>
            <a:r>
              <a:rPr lang="en-US" sz="2200" dirty="0" smtClean="0"/>
              <a:t> III, H., </a:t>
            </a:r>
            <a:r>
              <a:rPr lang="en-US" sz="2200" i="1" dirty="0" smtClean="0"/>
              <a:t>An Introduction to Evidence-Based Undergraduate STEM Teaching</a:t>
            </a:r>
            <a:r>
              <a:rPr lang="en-US" sz="2200" dirty="0" smtClean="0"/>
              <a:t>.  </a:t>
            </a:r>
            <a:r>
              <a:rPr lang="en-US" sz="2200" smtClean="0"/>
              <a:t>See </a:t>
            </a:r>
            <a:r>
              <a:rPr lang="en-US" sz="2200" dirty="0" smtClean="0">
                <a:hlinkClick r:id="rId2"/>
              </a:rPr>
              <a:t>www.cirtl.net</a:t>
            </a:r>
            <a:r>
              <a:rPr lang="en-US" sz="2200" dirty="0" smtClean="0"/>
              <a:t> for </a:t>
            </a:r>
            <a:r>
              <a:rPr lang="en-US" sz="2200" smtClean="0"/>
              <a:t>more information.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The Carl </a:t>
            </a:r>
            <a:r>
              <a:rPr lang="en-US" sz="2200" dirty="0" err="1" smtClean="0"/>
              <a:t>Weiman</a:t>
            </a:r>
            <a:r>
              <a:rPr lang="en-US" sz="2200" dirty="0" smtClean="0"/>
              <a:t> Science Education Initiative </a:t>
            </a:r>
            <a:r>
              <a:rPr lang="en-US" sz="2200" dirty="0" smtClean="0">
                <a:hlinkClick r:id="rId3"/>
              </a:rPr>
              <a:t>http://cwsei.ubc.ca</a:t>
            </a:r>
            <a:r>
              <a:rPr lang="en-US" sz="2200" dirty="0" smtClean="0"/>
              <a:t> and </a:t>
            </a:r>
            <a:r>
              <a:rPr lang="en-US" sz="2200" dirty="0" smtClean="0">
                <a:hlinkClick r:id="rId4"/>
              </a:rPr>
              <a:t>http://colorado.edu/sei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71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Workshop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001000" cy="5483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By the end of the workshop, participants will be better able to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describe the benefits of active learning.</a:t>
            </a:r>
          </a:p>
          <a:p>
            <a:r>
              <a:rPr lang="en-US" dirty="0" smtClean="0"/>
              <a:t>align </a:t>
            </a:r>
            <a:r>
              <a:rPr lang="en-US" dirty="0"/>
              <a:t>learning goals, assessments, and </a:t>
            </a:r>
            <a:r>
              <a:rPr lang="en-US" dirty="0" smtClean="0"/>
              <a:t>teaching activities.</a:t>
            </a:r>
          </a:p>
          <a:p>
            <a:r>
              <a:rPr lang="en-US" dirty="0" smtClean="0"/>
              <a:t>apply </a:t>
            </a:r>
            <a:r>
              <a:rPr lang="en-US" dirty="0"/>
              <a:t>at least two </a:t>
            </a:r>
            <a:r>
              <a:rPr lang="en-US" dirty="0" smtClean="0"/>
              <a:t>pedagogies/technologies </a:t>
            </a:r>
            <a:r>
              <a:rPr lang="en-US" dirty="0"/>
              <a:t>to enhance student learning outcomes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recognize this community* as a resource to help you on your journey toward more active learning in the classroom.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81100" y="5562600"/>
            <a:ext cx="6476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ALOC workshop participants and the Organic Education Resources (OrganicERs.org) </a:t>
            </a:r>
            <a:r>
              <a:rPr lang="en-US" dirty="0" smtClean="0"/>
              <a:t>virtual community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24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the end of </a:t>
            </a:r>
            <a:r>
              <a:rPr lang="en-US" dirty="0" smtClean="0"/>
              <a:t>this presentation, you </a:t>
            </a:r>
            <a:r>
              <a:rPr lang="en-US" dirty="0"/>
              <a:t>will be better able </a:t>
            </a:r>
            <a:r>
              <a:rPr lang="en-US" dirty="0" smtClean="0"/>
              <a:t>to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define backward design.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identify the 3 stages of backward design.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construct and critique learning outcomes.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6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How do you design your course?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58023"/>
          </a:xfrm>
        </p:spPr>
        <p:txBody>
          <a:bodyPr/>
          <a:lstStyle/>
          <a:p>
            <a:r>
              <a:rPr lang="en-US" dirty="0" smtClean="0"/>
              <a:t>Instruction without goals….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06" y="824549"/>
            <a:ext cx="4051994" cy="48142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08029" y="1791755"/>
            <a:ext cx="1422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Ready?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76121" y="30231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Fire!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76121" y="4079341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Aim.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976239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University of Colorado Boulder Science Education Initiative</a:t>
            </a:r>
            <a:endParaRPr lang="en-US" sz="1400" dirty="0" smtClean="0">
              <a:hlinkClick r:id="rId4"/>
            </a:endParaRPr>
          </a:p>
          <a:p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</a:t>
            </a:r>
            <a:r>
              <a:rPr lang="en-US" sz="1400" dirty="0" smtClean="0">
                <a:hlinkClick r:id="rId4"/>
              </a:rPr>
              <a:t>www.colorado.edu/sei/fac-resources/workshops-clickers-materials-LG.htm</a:t>
            </a:r>
            <a:r>
              <a:rPr lang="en-US" sz="1400" dirty="0" smtClean="0"/>
              <a:t> (accessed 5/21/15)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4776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What is Backward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7467600" cy="4873752"/>
          </a:xfrm>
        </p:spPr>
        <p:txBody>
          <a:bodyPr/>
          <a:lstStyle/>
          <a:p>
            <a:r>
              <a:rPr lang="en-US" dirty="0" smtClean="0"/>
              <a:t>From the </a:t>
            </a:r>
            <a:r>
              <a:rPr lang="en-US" u="sng" dirty="0" smtClean="0"/>
              <a:t>Scientific Teaching</a:t>
            </a:r>
            <a:r>
              <a:rPr lang="en-US" dirty="0" smtClean="0"/>
              <a:t> lexicon:</a:t>
            </a:r>
          </a:p>
          <a:p>
            <a:pPr marL="0" indent="0">
              <a:buNone/>
            </a:pPr>
            <a:r>
              <a:rPr lang="en-US" dirty="0" smtClean="0"/>
              <a:t>“Designing instructional materials by first setting learning goals, and then designing classroom activities so that students meet the goals.”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From </a:t>
            </a:r>
            <a:r>
              <a:rPr lang="en-US" u="sng" dirty="0" smtClean="0"/>
              <a:t>Understanding by Design </a:t>
            </a:r>
            <a:r>
              <a:rPr lang="en-US" dirty="0" smtClean="0"/>
              <a:t>(</a:t>
            </a:r>
            <a:r>
              <a:rPr lang="en-US" dirty="0" err="1" smtClean="0"/>
              <a:t>UbD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Think first about specific learnings sought, and the evidence of such learnings, before thinking about teaching and learning activities.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53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en-US" sz="3100" dirty="0"/>
              <a:t>Stages of Backward </a:t>
            </a:r>
            <a:r>
              <a:rPr lang="en-US" sz="3100" dirty="0" smtClean="0"/>
              <a:t>Design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0">
            <a:off x="780071" y="1647426"/>
            <a:ext cx="2730694" cy="35714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267199" y="1103750"/>
            <a:ext cx="35052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1. Identify desired results.  (</a:t>
            </a:r>
            <a:r>
              <a:rPr lang="en-US" sz="2000" dirty="0" smtClean="0"/>
              <a:t>goals/objectives/outcomes)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261659" y="2948921"/>
            <a:ext cx="3510740" cy="9684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sz="2000" dirty="0"/>
              <a:t>2. Determine acceptable evidence. (assessment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261660" y="4876800"/>
            <a:ext cx="3510740" cy="10022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sz="2000" dirty="0"/>
              <a:t>3. Plan learning experiences and instruction (activities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1" name="Right Arrow 20"/>
          <p:cNvSpPr/>
          <p:nvPr/>
        </p:nvSpPr>
        <p:spPr>
          <a:xfrm rot="5400000">
            <a:off x="5713556" y="2201031"/>
            <a:ext cx="770558" cy="6152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5695055" y="4105605"/>
            <a:ext cx="770558" cy="6152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Advantages of learning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11360</TotalTime>
  <Words>1831</Words>
  <Application>Microsoft Office PowerPoint</Application>
  <PresentationFormat>On-screen Show (4:3)</PresentationFormat>
  <Paragraphs>232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Arial</vt:lpstr>
      <vt:lpstr>Calibri</vt:lpstr>
      <vt:lpstr>Century Schoolbook</vt:lpstr>
      <vt:lpstr>Comic Sans MS</vt:lpstr>
      <vt:lpstr>Georgia</vt:lpstr>
      <vt:lpstr>Helvetica</vt:lpstr>
      <vt:lpstr>Wingdings</vt:lpstr>
      <vt:lpstr>Wingdings 2</vt:lpstr>
      <vt:lpstr>Oriel</vt:lpstr>
      <vt:lpstr>1_Civic</vt:lpstr>
      <vt:lpstr>Workshop Overview, Backward Design, and Generating Learning Outcomes</vt:lpstr>
      <vt:lpstr>Workshop Overview</vt:lpstr>
      <vt:lpstr>Workshop Objectives</vt:lpstr>
      <vt:lpstr>Outline</vt:lpstr>
      <vt:lpstr>How do you design your course?</vt:lpstr>
      <vt:lpstr>Instruction without goals….</vt:lpstr>
      <vt:lpstr>What is Backward Design?</vt:lpstr>
      <vt:lpstr>Stages of Backward Design</vt:lpstr>
      <vt:lpstr>Advantages of learning outcomes</vt:lpstr>
      <vt:lpstr>Why Learning Goals?</vt:lpstr>
      <vt:lpstr>Creating Learning Goals</vt:lpstr>
      <vt:lpstr>Creating Learning Goals</vt:lpstr>
      <vt:lpstr>Bloom’s Taxonomy</vt:lpstr>
      <vt:lpstr>Bloom’s (Revised) Taxonomy</vt:lpstr>
      <vt:lpstr>PowerPoint Presentation</vt:lpstr>
      <vt:lpstr>Creating Learning Goals</vt:lpstr>
      <vt:lpstr>Creating Learning Goals</vt:lpstr>
      <vt:lpstr>Example Learning Goal and Objectives</vt:lpstr>
      <vt:lpstr>Example Topic-Level Learning Objective</vt:lpstr>
      <vt:lpstr>Example Course-Level Learning Goals</vt:lpstr>
      <vt:lpstr>Creating Learning Goals</vt:lpstr>
      <vt:lpstr>PowerPoint Presentation</vt:lpstr>
      <vt:lpstr>Share your Learning Goal/Objectives</vt:lpstr>
      <vt:lpstr>Acknowledgements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Livescribe pens</dc:title>
  <dc:creator>Catherine O. Welder</dc:creator>
  <cp:lastModifiedBy>Catherine O. Welder</cp:lastModifiedBy>
  <cp:revision>218</cp:revision>
  <dcterms:created xsi:type="dcterms:W3CDTF">2013-06-04T17:10:57Z</dcterms:created>
  <dcterms:modified xsi:type="dcterms:W3CDTF">2016-06-15T19:58:01Z</dcterms:modified>
</cp:coreProperties>
</file>