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9" r:id="rId2"/>
    <p:sldId id="304" r:id="rId3"/>
    <p:sldId id="279" r:id="rId4"/>
    <p:sldId id="326" r:id="rId5"/>
    <p:sldId id="305" r:id="rId6"/>
    <p:sldId id="306" r:id="rId7"/>
    <p:sldId id="307" r:id="rId8"/>
    <p:sldId id="327" r:id="rId9"/>
    <p:sldId id="278" r:id="rId10"/>
    <p:sldId id="308" r:id="rId11"/>
    <p:sldId id="328" r:id="rId12"/>
    <p:sldId id="283" r:id="rId13"/>
    <p:sldId id="329" r:id="rId14"/>
    <p:sldId id="309" r:id="rId15"/>
    <p:sldId id="310" r:id="rId16"/>
    <p:sldId id="311" r:id="rId17"/>
    <p:sldId id="312" r:id="rId18"/>
    <p:sldId id="330" r:id="rId19"/>
    <p:sldId id="317" r:id="rId20"/>
    <p:sldId id="318" r:id="rId21"/>
    <p:sldId id="319" r:id="rId22"/>
    <p:sldId id="331" r:id="rId23"/>
    <p:sldId id="332" r:id="rId24"/>
    <p:sldId id="352" r:id="rId25"/>
    <p:sldId id="350" r:id="rId26"/>
    <p:sldId id="351" r:id="rId27"/>
  </p:sldIdLst>
  <p:sldSz cx="9144000" cy="6858000" type="screen4x3"/>
  <p:notesSz cx="6881813" cy="92964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1" autoAdjust="0"/>
    <p:restoredTop sz="94660"/>
  </p:normalViewPr>
  <p:slideViewPr>
    <p:cSldViewPr>
      <p:cViewPr varScale="1">
        <p:scale>
          <a:sx n="87" d="100"/>
          <a:sy n="87" d="100"/>
        </p:scale>
        <p:origin x="11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102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F46BD4F8-340C-4439-B3AE-0314F5421DAF}" type="datetimeFigureOut">
              <a:rPr lang="en-US"/>
              <a:pPr/>
              <a:t>8/6/2014</a:t>
            </a:fld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102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2EEE5009-2ED6-4BCC-9402-44AA4788B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09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51A2B783-095D-4FC9-A80B-DFFC7A6825C9}" type="datetimeFigureOut">
              <a:rPr lang="en-US"/>
              <a:pPr/>
              <a:t>8/6/2014</a:t>
            </a:fld>
            <a:endParaRPr lang="en-US"/>
          </a:p>
        </p:txBody>
      </p:sp>
      <p:sp>
        <p:nvSpPr>
          <p:cNvPr id="2662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09"/>
            <a:ext cx="5505450" cy="418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defTabSz="923464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66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792"/>
            <a:ext cx="2982119" cy="46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defTabSz="923464" eaLnBrk="0" hangingPunct="0">
              <a:defRPr sz="1200"/>
            </a:lvl1pPr>
          </a:lstStyle>
          <a:p>
            <a:fld id="{1D967A0C-475A-4551-BF6D-6A872EC9D0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67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78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64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31445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36330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46897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03693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17883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580550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10294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455671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4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7020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047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796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116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051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051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8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3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75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8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2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0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314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1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80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98C51C-47A4-46FB-B708-0CA0DBC96642}" type="datetimeFigureOut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4CD8A5-AE24-4FB0-AE7C-D737B8151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7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template-option-3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44347" y="1524000"/>
            <a:ext cx="8229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Transformation of the Traditional Organic Chemistry Lecture Sequence into a Hybrid of Face to Face Peer Learning and Online Lecture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3962400"/>
            <a:ext cx="8229600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Vincent Maloney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Organic Chemistry IPFW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Traditional lecture plus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  Clickers questions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~ 3 per class with peer to peer problem solving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Review sessions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2 x week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Peer to peer problem solving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~40% of class attended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/>
              <a:t>Arrangements for those who could not attend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Lectures recorded on </a:t>
            </a:r>
            <a:r>
              <a:rPr lang="en-US" dirty="0" err="1" smtClean="0"/>
              <a:t>Tegrity</a:t>
            </a:r>
            <a:r>
              <a:rPr lang="en-US" dirty="0" smtClean="0"/>
              <a:t> for subsequent viewing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Courses partially flipped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2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Flipping IPFW Organic Chemistry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  Record lectures &lt; 20 min.</a:t>
            </a:r>
          </a:p>
          <a:p>
            <a:pPr lvl="2"/>
            <a:r>
              <a:rPr lang="en-US" sz="2800" dirty="0" smtClean="0"/>
              <a:t>Lecture length based on topic</a:t>
            </a:r>
          </a:p>
          <a:p>
            <a:pPr lvl="3"/>
            <a:r>
              <a:rPr lang="en-US" dirty="0" smtClean="0"/>
              <a:t>1.5 – 20 min.</a:t>
            </a:r>
          </a:p>
          <a:p>
            <a:pPr lvl="2"/>
            <a:r>
              <a:rPr lang="en-US" sz="2800" dirty="0" smtClean="0"/>
              <a:t>Chunking (</a:t>
            </a:r>
            <a:r>
              <a:rPr lang="en-US" sz="2800" dirty="0" err="1" smtClean="0"/>
              <a:t>Nilson</a:t>
            </a:r>
            <a:r>
              <a:rPr lang="en-US" sz="2800" dirty="0" smtClean="0"/>
              <a:t>)</a:t>
            </a:r>
          </a:p>
          <a:p>
            <a:pPr lvl="2"/>
            <a:r>
              <a:rPr lang="en-US" sz="2800" dirty="0" smtClean="0"/>
              <a:t>295 lectures recorded year</a:t>
            </a:r>
          </a:p>
          <a:p>
            <a:pPr lvl="3"/>
            <a:r>
              <a:rPr lang="en-US" dirty="0" smtClean="0"/>
              <a:t>130 fall semester</a:t>
            </a:r>
          </a:p>
          <a:p>
            <a:pPr lvl="4"/>
            <a:r>
              <a:rPr lang="en-US" dirty="0"/>
              <a:t>≈</a:t>
            </a:r>
            <a:r>
              <a:rPr lang="en-US" dirty="0" smtClean="0"/>
              <a:t>17 h, </a:t>
            </a:r>
            <a:r>
              <a:rPr lang="en-US" dirty="0"/>
              <a:t>≈ </a:t>
            </a:r>
            <a:r>
              <a:rPr lang="en-US" dirty="0" smtClean="0"/>
              <a:t>20.5 classes!</a:t>
            </a:r>
          </a:p>
          <a:p>
            <a:pPr lvl="3"/>
            <a:r>
              <a:rPr lang="en-US" dirty="0" smtClean="0"/>
              <a:t>165 spring semester</a:t>
            </a:r>
          </a:p>
          <a:p>
            <a:pPr lvl="4"/>
            <a:r>
              <a:rPr lang="en-US" dirty="0" smtClean="0"/>
              <a:t>≈17 h, ≈20.5 classes!</a:t>
            </a:r>
          </a:p>
        </p:txBody>
      </p:sp>
    </p:spTree>
    <p:extLst>
      <p:ext uri="{BB962C8B-B14F-4D97-AF65-F5344CB8AC3E}">
        <p14:creationId xmlns:p14="http://schemas.microsoft.com/office/powerpoint/2010/main" val="2849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Flipping IPFW Organic Chemistry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/>
            <a:r>
              <a:rPr lang="en-US" sz="3600" dirty="0" smtClean="0"/>
              <a:t>Students watch lectures before class</a:t>
            </a:r>
          </a:p>
          <a:p>
            <a:pPr lvl="1"/>
            <a:r>
              <a:rPr lang="en-US" sz="3600" dirty="0" smtClean="0"/>
              <a:t>Students complete online </a:t>
            </a:r>
            <a:r>
              <a:rPr lang="en-US" sz="3600" dirty="0"/>
              <a:t>homework assignment </a:t>
            </a:r>
            <a:r>
              <a:rPr lang="en-US" sz="3600" dirty="0" smtClean="0"/>
              <a:t>in Blackboard</a:t>
            </a:r>
          </a:p>
          <a:p>
            <a:pPr lvl="2"/>
            <a:r>
              <a:rPr lang="en-US" sz="3200" dirty="0" smtClean="0"/>
              <a:t>162 questions in fall</a:t>
            </a:r>
          </a:p>
          <a:p>
            <a:pPr lvl="2"/>
            <a:r>
              <a:rPr lang="en-US" sz="3200" dirty="0" smtClean="0"/>
              <a:t>98 questions in spring</a:t>
            </a:r>
          </a:p>
        </p:txBody>
      </p:sp>
    </p:spTree>
    <p:extLst>
      <p:ext uri="{BB962C8B-B14F-4D97-AF65-F5344CB8AC3E}">
        <p14:creationId xmlns:p14="http://schemas.microsoft.com/office/powerpoint/2010/main" val="216082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Flipping IPFW Organic Chemistry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/>
            <a:r>
              <a:rPr lang="en-US" sz="3200" dirty="0"/>
              <a:t>Face to Face Class</a:t>
            </a:r>
          </a:p>
          <a:p>
            <a:pPr lvl="2"/>
            <a:r>
              <a:rPr lang="en-US" sz="2800" dirty="0"/>
              <a:t>Nearly entire class devoted to peer to peer problem </a:t>
            </a:r>
            <a:r>
              <a:rPr lang="en-US" sz="2800" dirty="0" smtClean="0"/>
              <a:t>solving</a:t>
            </a:r>
          </a:p>
          <a:p>
            <a:pPr lvl="3"/>
            <a:r>
              <a:rPr lang="en-US" dirty="0" smtClean="0"/>
              <a:t>98 students fall semester</a:t>
            </a:r>
          </a:p>
          <a:p>
            <a:pPr lvl="3"/>
            <a:r>
              <a:rPr lang="en-US" dirty="0" smtClean="0"/>
              <a:t>88 students spring semester</a:t>
            </a:r>
            <a:endParaRPr lang="en-US" sz="2800" dirty="0"/>
          </a:p>
          <a:p>
            <a:pPr lvl="2"/>
            <a:r>
              <a:rPr lang="en-US" sz="2800" dirty="0"/>
              <a:t>Ask questions of increasing complexity, scaffolding</a:t>
            </a:r>
          </a:p>
          <a:p>
            <a:pPr lvl="2"/>
            <a:r>
              <a:rPr lang="en-US" sz="2800" dirty="0"/>
              <a:t>10 – 12 questions per </a:t>
            </a:r>
            <a:r>
              <a:rPr lang="en-US" sz="2800" dirty="0" smtClean="0"/>
              <a:t>class</a:t>
            </a:r>
          </a:p>
          <a:p>
            <a:pPr lvl="2"/>
            <a:r>
              <a:rPr lang="en-US" sz="2800" dirty="0" smtClean="0"/>
              <a:t>Very little review in class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372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Flipping IPFW Organic Chemistry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Review session and some traditional homework from text now in class</a:t>
            </a:r>
          </a:p>
          <a:p>
            <a:pPr lvl="1"/>
            <a:r>
              <a:rPr lang="en-US" dirty="0" smtClean="0"/>
              <a:t>Everyone benefits from “review sessions”</a:t>
            </a:r>
          </a:p>
          <a:p>
            <a:r>
              <a:rPr lang="en-US" dirty="0" smtClean="0"/>
              <a:t>Should be time shift for student</a:t>
            </a:r>
          </a:p>
          <a:p>
            <a:r>
              <a:rPr lang="en-US" dirty="0" smtClean="0"/>
              <a:t>Exam/quiz schedule kept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Summary of Results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Good news </a:t>
            </a:r>
          </a:p>
          <a:p>
            <a:pPr lvl="1"/>
            <a:r>
              <a:rPr lang="en-US" dirty="0" smtClean="0"/>
              <a:t>Students like it</a:t>
            </a:r>
          </a:p>
          <a:p>
            <a:r>
              <a:rPr lang="en-US" dirty="0" smtClean="0"/>
              <a:t>Bad news</a:t>
            </a:r>
          </a:p>
          <a:p>
            <a:pPr lvl="1"/>
            <a:r>
              <a:rPr lang="en-US" dirty="0" smtClean="0"/>
              <a:t>No improvement in grades</a:t>
            </a:r>
          </a:p>
          <a:p>
            <a:r>
              <a:rPr lang="en-US" dirty="0" smtClean="0"/>
              <a:t>Did no harm!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attempt </a:t>
            </a:r>
          </a:p>
          <a:p>
            <a:pPr lvl="1"/>
            <a:r>
              <a:rPr lang="en-US" dirty="0" smtClean="0"/>
              <a:t>Foundation from which to improve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1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Student Survey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Given last week both semesters</a:t>
            </a:r>
          </a:p>
          <a:p>
            <a:r>
              <a:rPr lang="en-US" dirty="0" smtClean="0"/>
              <a:t>IRB approval pending</a:t>
            </a:r>
          </a:p>
          <a:p>
            <a:r>
              <a:rPr lang="en-US" dirty="0" smtClean="0"/>
              <a:t>22 questions </a:t>
            </a:r>
          </a:p>
          <a:p>
            <a:pPr lvl="1"/>
            <a:r>
              <a:rPr lang="en-US" dirty="0" smtClean="0"/>
              <a:t>Likert Scale</a:t>
            </a:r>
          </a:p>
          <a:p>
            <a:pPr lvl="1"/>
            <a:r>
              <a:rPr lang="en-US" dirty="0" smtClean="0"/>
              <a:t>1 strongly disagree to 5 strongly agree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39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Student Survey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I prefer watching the online lectures because it allows more time to work on difficult problems and concepts in class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 believe that I learned material better with the current format than I would have if the course had been presented in the traditional format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Student Survey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/>
              <a:t>understand the material better when I can work on problems with other students during class.   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/>
              <a:t>got to know more classmates in this class than I would have in a traditional format.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 current format should be continued for organic chemistry.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Solid majority believes they are learning material better</a:t>
            </a:r>
          </a:p>
          <a:p>
            <a:r>
              <a:rPr lang="en-US" sz="3600" dirty="0" smtClean="0"/>
              <a:t>Larger majority wanted to continue this method for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semester</a:t>
            </a:r>
          </a:p>
          <a:p>
            <a:r>
              <a:rPr lang="en-US" sz="3600" dirty="0" smtClean="0"/>
              <a:t>If meeting and building relationships helps with retention and obtaining a degree, then there is evidence that “flipping the classroom” does that.</a:t>
            </a:r>
          </a:p>
        </p:txBody>
      </p:sp>
    </p:spTree>
    <p:extLst>
      <p:ext uri="{BB962C8B-B14F-4D97-AF65-F5344CB8AC3E}">
        <p14:creationId xmlns:p14="http://schemas.microsoft.com/office/powerpoint/2010/main" val="38610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74638"/>
            <a:ext cx="8229600" cy="132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Why Change Everything?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95400"/>
            <a:ext cx="3505200" cy="460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smtClean="0"/>
              <a:t>CELT Fall Teaching Conference 2007, </a:t>
            </a:r>
            <a:r>
              <a:rPr lang="en-US" sz="2400" dirty="0"/>
              <a:t>Todd </a:t>
            </a:r>
            <a:r>
              <a:rPr lang="en-US" sz="2400" dirty="0" err="1" smtClean="0"/>
              <a:t>Zakrajsek</a:t>
            </a:r>
            <a:endParaRPr lang="en-US" sz="2400" dirty="0"/>
          </a:p>
          <a:p>
            <a:r>
              <a:rPr lang="en-US" sz="2400" dirty="0" smtClean="0"/>
              <a:t>Hake, R. R. </a:t>
            </a:r>
            <a:r>
              <a:rPr lang="en-US" sz="2400" i="1" dirty="0" smtClean="0"/>
              <a:t>American</a:t>
            </a:r>
            <a:r>
              <a:rPr lang="en-US" sz="2400" dirty="0" smtClean="0"/>
              <a:t> </a:t>
            </a:r>
            <a:r>
              <a:rPr lang="en-US" sz="2400" i="1" dirty="0" smtClean="0"/>
              <a:t>Journal of Physics</a:t>
            </a:r>
            <a:r>
              <a:rPr lang="en-US" sz="2400" dirty="0" smtClean="0"/>
              <a:t>, </a:t>
            </a:r>
            <a:r>
              <a:rPr lang="en-US" sz="2400" i="1" dirty="0" smtClean="0"/>
              <a:t>66</a:t>
            </a:r>
            <a:r>
              <a:rPr lang="en-US" sz="2400" dirty="0" smtClean="0"/>
              <a:t>, </a:t>
            </a:r>
            <a:r>
              <a:rPr lang="en-US" sz="2400" b="1" dirty="0" smtClean="0"/>
              <a:t>1998</a:t>
            </a:r>
            <a:r>
              <a:rPr lang="en-US" sz="2400" dirty="0" smtClean="0"/>
              <a:t>, 64-74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123482"/>
            <a:ext cx="5410200" cy="511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17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Assessment </a:t>
            </a:r>
            <a:r>
              <a:rPr lang="en-US" dirty="0" smtClean="0"/>
              <a:t>and </a:t>
            </a:r>
            <a:r>
              <a:rPr lang="en-US" dirty="0"/>
              <a:t>Grades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Assessment</a:t>
            </a:r>
          </a:p>
          <a:p>
            <a:pPr lvl="1"/>
            <a:r>
              <a:rPr lang="en-US" dirty="0" smtClean="0"/>
              <a:t>Pre- and post-test scores not available</a:t>
            </a:r>
          </a:p>
          <a:p>
            <a:pPr lvl="1"/>
            <a:r>
              <a:rPr lang="en-US" dirty="0" smtClean="0"/>
              <a:t>Compared grades to 2011-2012 and 2012-2013 organic classes.</a:t>
            </a:r>
          </a:p>
          <a:p>
            <a:pPr lvl="2"/>
            <a:r>
              <a:rPr lang="en-US" dirty="0" smtClean="0"/>
              <a:t>Obviously limited, many variables, exams and quizzes not the same</a:t>
            </a:r>
          </a:p>
          <a:p>
            <a:pPr lvl="2"/>
            <a:r>
              <a:rPr lang="en-US" dirty="0" smtClean="0"/>
              <a:t>Perhaps broad changes can be observed</a:t>
            </a:r>
          </a:p>
          <a:p>
            <a:pPr lvl="2"/>
            <a:r>
              <a:rPr lang="en-US" dirty="0" smtClean="0"/>
              <a:t>Data complicated by drop/make-up policy and changes to accommodate flip</a:t>
            </a:r>
          </a:p>
          <a:p>
            <a:pPr lvl="1"/>
            <a:r>
              <a:rPr lang="en-US" dirty="0" smtClean="0"/>
              <a:t>End of spring semester: National ACS 2004 Organic Chemistry Exam</a:t>
            </a:r>
          </a:p>
        </p:txBody>
      </p:sp>
    </p:spTree>
    <p:extLst>
      <p:ext uri="{BB962C8B-B14F-4D97-AF65-F5344CB8AC3E}">
        <p14:creationId xmlns:p14="http://schemas.microsoft.com/office/powerpoint/2010/main" val="116536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Assessment </a:t>
            </a:r>
            <a:r>
              <a:rPr lang="en-US" dirty="0" smtClean="0"/>
              <a:t>and </a:t>
            </a:r>
            <a:r>
              <a:rPr lang="en-US" dirty="0"/>
              <a:t>Grades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Grading Fall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39736"/>
              </p:ext>
            </p:extLst>
          </p:nvPr>
        </p:nvGraphicFramePr>
        <p:xfrm>
          <a:off x="533400" y="2666999"/>
          <a:ext cx="8000999" cy="2514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776"/>
                <a:gridCol w="1016836"/>
                <a:gridCol w="1221539"/>
                <a:gridCol w="984250"/>
                <a:gridCol w="955006"/>
                <a:gridCol w="984250"/>
                <a:gridCol w="1085349"/>
                <a:gridCol w="822993"/>
              </a:tblGrid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Quizzes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Nomenclature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Quiz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Final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Clicker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Homework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2013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02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Assessment </a:t>
            </a:r>
            <a:r>
              <a:rPr lang="en-US" dirty="0" smtClean="0"/>
              <a:t>and </a:t>
            </a:r>
            <a:r>
              <a:rPr lang="en-US" dirty="0"/>
              <a:t>Grades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Grading Spring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110592"/>
              </p:ext>
            </p:extLst>
          </p:nvPr>
        </p:nvGraphicFramePr>
        <p:xfrm>
          <a:off x="533400" y="2666999"/>
          <a:ext cx="8000999" cy="2514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776"/>
                <a:gridCol w="1016836"/>
                <a:gridCol w="1221539"/>
                <a:gridCol w="984250"/>
                <a:gridCol w="955006"/>
                <a:gridCol w="984250"/>
                <a:gridCol w="1085349"/>
                <a:gridCol w="822993"/>
              </a:tblGrid>
              <a:tr h="1005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Quizzes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Nomenclature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Quiz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Final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Exam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Clicker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Homework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2014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2013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2012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9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/>
              <a:t>Assessment and </a:t>
            </a:r>
            <a:r>
              <a:rPr lang="en-US" sz="3600" dirty="0" smtClean="0"/>
              <a:t>Grades Overall Results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 smtClean="0"/>
              <a:t>Over the entire, year the performance of the “flipped class” was comparable to the previous two “traditional” classes including the ACS exam</a:t>
            </a:r>
          </a:p>
          <a:p>
            <a:r>
              <a:rPr lang="en-US" sz="2800" dirty="0" smtClean="0"/>
              <a:t>Lower withdrawal rate in fall may indicate flipped classes may favor persistence, but not observed in spring</a:t>
            </a:r>
          </a:p>
          <a:p>
            <a:r>
              <a:rPr lang="en-US" sz="2800" dirty="0"/>
              <a:t>Whatever effects </a:t>
            </a:r>
            <a:r>
              <a:rPr lang="en-US" sz="2800"/>
              <a:t>the </a:t>
            </a:r>
            <a:r>
              <a:rPr lang="en-US" sz="2800" smtClean="0"/>
              <a:t>complete </a:t>
            </a:r>
            <a:r>
              <a:rPr lang="en-US" sz="2800" dirty="0" smtClean="0"/>
              <a:t>course </a:t>
            </a:r>
            <a:r>
              <a:rPr lang="en-US" sz="2800" dirty="0"/>
              <a:t>flip had, they are small in comparison to other factors leading to variability in </a:t>
            </a:r>
            <a:r>
              <a:rPr lang="en-US" sz="2800" dirty="0" smtClean="0"/>
              <a:t>scores.</a:t>
            </a:r>
            <a:endParaRPr lang="en-US" sz="2800" b="1" u="sng" dirty="0" smtClean="0">
              <a:solidFill>
                <a:srgbClr val="00B0F0"/>
              </a:solidFill>
            </a:endParaRPr>
          </a:p>
          <a:p>
            <a:endParaRPr lang="en-US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143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/>
              <a:t>Assessment and </a:t>
            </a:r>
            <a:r>
              <a:rPr lang="en-US" sz="3600" dirty="0" smtClean="0"/>
              <a:t>Grades Overall Results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Effect of 	active learning diminishes with &gt; 50 students</a:t>
            </a:r>
          </a:p>
          <a:p>
            <a:r>
              <a:rPr lang="en-US" dirty="0" smtClean="0"/>
              <a:t>Course already extensively flipped</a:t>
            </a:r>
          </a:p>
          <a:p>
            <a:r>
              <a:rPr lang="en-US" dirty="0" smtClean="0"/>
              <a:t>Improve engaging all students</a:t>
            </a:r>
          </a:p>
          <a:p>
            <a:r>
              <a:rPr lang="en-US" dirty="0" smtClean="0"/>
              <a:t>Use more question scaffolding</a:t>
            </a:r>
          </a:p>
          <a:p>
            <a:r>
              <a:rPr lang="en-US" dirty="0" smtClean="0"/>
              <a:t>Better pacing</a:t>
            </a:r>
          </a:p>
          <a:p>
            <a:endParaRPr lang="en-US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09589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Majority of students prefer flipped class</a:t>
            </a:r>
          </a:p>
          <a:p>
            <a:r>
              <a:rPr lang="en-US" dirty="0" smtClean="0"/>
              <a:t>Student did meet more fellow students</a:t>
            </a:r>
          </a:p>
          <a:p>
            <a:pPr lvl="1"/>
            <a:r>
              <a:rPr lang="en-US" dirty="0" smtClean="0"/>
              <a:t>Effect on retention and graduation?</a:t>
            </a:r>
          </a:p>
          <a:p>
            <a:r>
              <a:rPr lang="en-US" dirty="0" smtClean="0"/>
              <a:t>Comparable grades</a:t>
            </a:r>
          </a:p>
          <a:p>
            <a:r>
              <a:rPr lang="en-US" sz="4800" dirty="0" smtClean="0">
                <a:solidFill>
                  <a:srgbClr val="0070C0"/>
                </a:solidFill>
              </a:rPr>
              <a:t>“Flip” did no harm, students like it, and room to improve learning!</a:t>
            </a:r>
          </a:p>
        </p:txBody>
      </p:sp>
    </p:spTree>
    <p:extLst>
      <p:ext uri="{BB962C8B-B14F-4D97-AF65-F5344CB8AC3E}">
        <p14:creationId xmlns:p14="http://schemas.microsoft.com/office/powerpoint/2010/main" val="329952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Thanks!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4000" dirty="0" smtClean="0"/>
              <a:t>Center for Enhancement of Learning and Teaching </a:t>
            </a:r>
          </a:p>
          <a:p>
            <a:pPr lvl="1"/>
            <a:r>
              <a:rPr lang="en-US" sz="3600" dirty="0" smtClean="0"/>
              <a:t>Gail </a:t>
            </a:r>
            <a:r>
              <a:rPr lang="en-US" sz="3600" dirty="0" err="1" smtClean="0"/>
              <a:t>Rathbun</a:t>
            </a:r>
            <a:endParaRPr lang="en-US" sz="3600" dirty="0" smtClean="0"/>
          </a:p>
          <a:p>
            <a:pPr lvl="1"/>
            <a:r>
              <a:rPr lang="en-US" sz="3600" dirty="0" err="1" smtClean="0"/>
              <a:t>Ludwika</a:t>
            </a:r>
            <a:r>
              <a:rPr lang="en-US" sz="3600" dirty="0" smtClean="0"/>
              <a:t> Goodson</a:t>
            </a:r>
          </a:p>
          <a:p>
            <a:pPr lvl="1"/>
            <a:r>
              <a:rPr lang="en-US" sz="3600" dirty="0" smtClean="0"/>
              <a:t>Stephanie Stephenson</a:t>
            </a:r>
          </a:p>
          <a:p>
            <a:r>
              <a:rPr lang="en-US" sz="4000" dirty="0" smtClean="0"/>
              <a:t>ITS</a:t>
            </a:r>
          </a:p>
          <a:p>
            <a:pPr lvl="1"/>
            <a:r>
              <a:rPr lang="en-US" sz="3600" dirty="0" smtClean="0"/>
              <a:t>Mike Phillips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583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Why Change Everything?</a:t>
            </a: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lvl="2" indent="0">
              <a:buNone/>
            </a:pPr>
            <a:r>
              <a:rPr lang="en-US" sz="3200" dirty="0"/>
              <a:t>L. </a:t>
            </a:r>
            <a:r>
              <a:rPr lang="en-US" sz="3200" dirty="0" err="1"/>
              <a:t>Nilson</a:t>
            </a:r>
            <a:r>
              <a:rPr lang="en-US" sz="3200" dirty="0"/>
              <a:t>, Teaching at Its </a:t>
            </a:r>
            <a:r>
              <a:rPr lang="en-US" sz="3200" dirty="0" smtClean="0"/>
              <a:t>Best </a:t>
            </a:r>
            <a:r>
              <a:rPr lang="en-US" sz="3200" dirty="0"/>
              <a:t>p. </a:t>
            </a:r>
            <a:r>
              <a:rPr lang="en-US" sz="3200" dirty="0" smtClean="0"/>
              <a:t>107, Traditional Lecture</a:t>
            </a:r>
          </a:p>
          <a:p>
            <a:r>
              <a:rPr lang="en-US" dirty="0" smtClean="0"/>
              <a:t>Bloom’s </a:t>
            </a:r>
            <a:r>
              <a:rPr lang="en-US" dirty="0"/>
              <a:t>Taxonomy</a:t>
            </a:r>
            <a:endParaRPr lang="en-US" dirty="0" smtClean="0"/>
          </a:p>
          <a:p>
            <a:pPr lvl="1"/>
            <a:r>
              <a:rPr lang="en-US" sz="2400" dirty="0" smtClean="0"/>
              <a:t>Knowledge</a:t>
            </a:r>
          </a:p>
          <a:p>
            <a:pPr lvl="1"/>
            <a:r>
              <a:rPr lang="en-US" sz="2400" dirty="0" smtClean="0"/>
              <a:t>Comprehension</a:t>
            </a:r>
          </a:p>
          <a:p>
            <a:pPr lvl="1"/>
            <a:r>
              <a:rPr lang="en-US" sz="2400" dirty="0" smtClean="0"/>
              <a:t>Application</a:t>
            </a:r>
          </a:p>
          <a:p>
            <a:pPr lvl="1"/>
            <a:r>
              <a:rPr lang="en-US" sz="2400" dirty="0" smtClean="0"/>
              <a:t>Analysis</a:t>
            </a:r>
          </a:p>
          <a:p>
            <a:pPr lvl="1"/>
            <a:r>
              <a:rPr lang="en-US" sz="2400" dirty="0" smtClean="0"/>
              <a:t>Synthesis</a:t>
            </a:r>
          </a:p>
          <a:p>
            <a:pPr lvl="1"/>
            <a:r>
              <a:rPr lang="en-US" sz="2400" dirty="0" smtClean="0"/>
              <a:t>Evaluation</a:t>
            </a:r>
          </a:p>
          <a:p>
            <a:pPr marL="457200" lvl="1" indent="0">
              <a:buNone/>
            </a:pPr>
            <a:r>
              <a:rPr lang="en-US" sz="2400" dirty="0"/>
              <a:t>CAT’s, </a:t>
            </a:r>
            <a:r>
              <a:rPr lang="en-US" sz="2400" dirty="0" err="1"/>
              <a:t>JiTT</a:t>
            </a:r>
            <a:r>
              <a:rPr lang="en-US" sz="2400" dirty="0"/>
              <a:t>, Peer to peer problem solving, POGIL address more learning outcomes, all remaining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lvl="2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297238"/>
              </p:ext>
            </p:extLst>
          </p:nvPr>
        </p:nvGraphicFramePr>
        <p:xfrm>
          <a:off x="990600" y="2590800"/>
          <a:ext cx="2057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CS ChemDraw Drawing" r:id="rId4" imgW="729000" imgH="405000" progId="ChemDraw.Document.6.0">
                  <p:embed/>
                </p:oleObj>
              </mc:Choice>
              <mc:Fallback>
                <p:oleObj name="CS ChemDraw Drawing" r:id="rId4" imgW="729000" imgH="4050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2590800"/>
                        <a:ext cx="2057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109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Some Further References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Smith, K. A., Sheppard, S. R., Johnson, D. W., Johnson, R.T </a:t>
            </a:r>
            <a:r>
              <a:rPr lang="en-US" sz="2400" i="1" dirty="0">
                <a:solidFill>
                  <a:srgbClr val="0070C0"/>
                </a:solidFill>
              </a:rPr>
              <a:t>Journal of Engineering Education,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94</a:t>
            </a:r>
            <a:r>
              <a:rPr lang="en-US" sz="2400" dirty="0">
                <a:solidFill>
                  <a:srgbClr val="0070C0"/>
                </a:solidFill>
              </a:rPr>
              <a:t>, No. 1 </a:t>
            </a:r>
            <a:r>
              <a:rPr lang="en-US" sz="2400" i="1" dirty="0">
                <a:solidFill>
                  <a:srgbClr val="0070C0"/>
                </a:solidFill>
              </a:rPr>
              <a:t>2005</a:t>
            </a:r>
            <a:r>
              <a:rPr lang="en-US" sz="2400" dirty="0">
                <a:solidFill>
                  <a:srgbClr val="0070C0"/>
                </a:solidFill>
              </a:rPr>
              <a:t>, 87-101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Freeman, S., Eddy, S. L., McDonough, M., Smith, M. K., </a:t>
            </a:r>
            <a:r>
              <a:rPr lang="en-US" sz="2400" dirty="0" err="1" smtClean="0">
                <a:solidFill>
                  <a:srgbClr val="0070C0"/>
                </a:solidFill>
              </a:rPr>
              <a:t>Okornoafor</a:t>
            </a:r>
            <a:r>
              <a:rPr lang="en-US" sz="2400" dirty="0" smtClean="0">
                <a:solidFill>
                  <a:srgbClr val="0070C0"/>
                </a:solidFill>
              </a:rPr>
              <a:t>, N., </a:t>
            </a:r>
            <a:r>
              <a:rPr lang="en-US" sz="2400" dirty="0" err="1" smtClean="0">
                <a:solidFill>
                  <a:srgbClr val="0070C0"/>
                </a:solidFill>
              </a:rPr>
              <a:t>Jordt</a:t>
            </a:r>
            <a:r>
              <a:rPr lang="en-US" sz="2400" dirty="0" smtClean="0">
                <a:solidFill>
                  <a:srgbClr val="0070C0"/>
                </a:solidFill>
              </a:rPr>
              <a:t>, H., </a:t>
            </a:r>
            <a:r>
              <a:rPr lang="en-US" sz="2400" dirty="0" err="1" smtClean="0">
                <a:solidFill>
                  <a:srgbClr val="0070C0"/>
                </a:solidFill>
              </a:rPr>
              <a:t>Wenderoth</a:t>
            </a:r>
            <a:r>
              <a:rPr lang="en-US" sz="2400" dirty="0" smtClean="0">
                <a:solidFill>
                  <a:srgbClr val="0070C0"/>
                </a:solidFill>
              </a:rPr>
              <a:t>, M. P. </a:t>
            </a:r>
            <a:r>
              <a:rPr lang="en-US" sz="2400" i="1" dirty="0" smtClean="0">
                <a:solidFill>
                  <a:srgbClr val="0070C0"/>
                </a:solidFill>
              </a:rPr>
              <a:t>PNAS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www.pnas.org/cgi/doi/10.1073/pnas.1319030111</a:t>
            </a:r>
            <a:endParaRPr lang="en-US" sz="2400" i="1" dirty="0">
              <a:solidFill>
                <a:srgbClr val="0070C0"/>
              </a:solidFill>
            </a:endParaRPr>
          </a:p>
          <a:p>
            <a:r>
              <a:rPr lang="en-US" sz="2400" dirty="0"/>
              <a:t> </a:t>
            </a:r>
            <a:r>
              <a:rPr lang="en-US" sz="2400" dirty="0" smtClean="0"/>
              <a:t>Nelson</a:t>
            </a:r>
            <a:r>
              <a:rPr lang="en-US" sz="2400" dirty="0"/>
              <a:t>, C. E. </a:t>
            </a:r>
            <a:r>
              <a:rPr lang="en-US" sz="2400" dirty="0" smtClean="0"/>
              <a:t>Want </a:t>
            </a:r>
            <a:r>
              <a:rPr lang="en-US" sz="2400" dirty="0"/>
              <a:t>Brighter, Harder Working Students? Change Pedagogies</a:t>
            </a:r>
            <a:r>
              <a:rPr lang="en-US" sz="2400" dirty="0" smtClean="0"/>
              <a:t>! </a:t>
            </a:r>
            <a:r>
              <a:rPr lang="en-US" sz="2400" i="1" dirty="0"/>
              <a:t>Cooperative Learning in Higher Education</a:t>
            </a:r>
            <a:r>
              <a:rPr lang="en-US" sz="2400" dirty="0"/>
              <a:t>, </a:t>
            </a:r>
            <a:r>
              <a:rPr lang="en-US" sz="2400" i="1" dirty="0"/>
              <a:t>2010</a:t>
            </a:r>
            <a:r>
              <a:rPr lang="en-US" sz="2400" dirty="0"/>
              <a:t>, 119-140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Nelson, C. E. in Evolution Challenges: Integrating Research and practice in Teaching and Learning about Evolution </a:t>
            </a:r>
            <a:r>
              <a:rPr lang="en-US" sz="2400" dirty="0" err="1" smtClean="0"/>
              <a:t>Rosengren</a:t>
            </a:r>
            <a:r>
              <a:rPr lang="en-US" sz="2400" dirty="0" smtClean="0"/>
              <a:t>, K. S.; </a:t>
            </a:r>
            <a:r>
              <a:rPr lang="en-US" sz="2400" dirty="0" err="1" smtClean="0"/>
              <a:t>Brem</a:t>
            </a:r>
            <a:r>
              <a:rPr lang="en-US" sz="2400" dirty="0" smtClean="0"/>
              <a:t>, S.; Evans, E. M.; Sinatra, G. M. Oxford Scholarship Online, 2012 DOI:10.1093/</a:t>
            </a:r>
            <a:r>
              <a:rPr lang="en-US" sz="2400" dirty="0" err="1" smtClean="0"/>
              <a:t>acprof:oso</a:t>
            </a:r>
            <a:r>
              <a:rPr lang="en-US" sz="2400" dirty="0" smtClean="0"/>
              <a:t>/9780199730421.001.0001</a:t>
            </a:r>
          </a:p>
          <a:p>
            <a:endParaRPr lang="en-US" sz="2400" dirty="0"/>
          </a:p>
          <a:p>
            <a:endParaRPr lang="en-US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0748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MOOCs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Massive Open Online Courses</a:t>
            </a:r>
          </a:p>
          <a:p>
            <a:pPr lvl="1"/>
            <a:r>
              <a:rPr lang="en-US" dirty="0" err="1" smtClean="0"/>
              <a:t>Unprecented</a:t>
            </a:r>
            <a:r>
              <a:rPr lang="en-US" dirty="0" smtClean="0"/>
              <a:t> competition</a:t>
            </a:r>
          </a:p>
          <a:p>
            <a:pPr lvl="1"/>
            <a:r>
              <a:rPr lang="en-US" dirty="0" smtClean="0"/>
              <a:t>Can university professors be replaced? Should courses be taught a different way?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55049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Recorded Lectures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Around for a long time</a:t>
            </a:r>
          </a:p>
          <a:p>
            <a:pPr lvl="1"/>
            <a:r>
              <a:rPr lang="en-US" dirty="0" smtClean="0"/>
              <a:t>What’s different</a:t>
            </a:r>
          </a:p>
          <a:p>
            <a:r>
              <a:rPr lang="en-US" dirty="0" smtClean="0"/>
              <a:t>Much easier to access and watch anywhere</a:t>
            </a:r>
          </a:p>
          <a:p>
            <a:r>
              <a:rPr lang="en-US" dirty="0" smtClean="0"/>
              <a:t>Maybe courses should be done differently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30853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Other Benefits of Active Learning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Retention</a:t>
            </a:r>
          </a:p>
          <a:p>
            <a:pPr lvl="1"/>
            <a:r>
              <a:rPr lang="en-US" dirty="0" smtClean="0"/>
              <a:t>In specific class</a:t>
            </a:r>
          </a:p>
          <a:p>
            <a:pPr lvl="1"/>
            <a:r>
              <a:rPr lang="en-US" dirty="0" smtClean="0"/>
              <a:t>At university</a:t>
            </a:r>
          </a:p>
          <a:p>
            <a:r>
              <a:rPr lang="en-US" sz="3600" dirty="0" smtClean="0"/>
              <a:t>Graduation rates</a:t>
            </a:r>
          </a:p>
          <a:p>
            <a:r>
              <a:rPr lang="en-US" sz="3600" dirty="0" smtClean="0"/>
              <a:t>Active learning</a:t>
            </a:r>
          </a:p>
          <a:p>
            <a:pPr lvl="1"/>
            <a:r>
              <a:rPr lang="en-US" dirty="0" smtClean="0"/>
              <a:t>Interactions that build relationships</a:t>
            </a:r>
          </a:p>
          <a:p>
            <a:pPr lvl="2"/>
            <a:r>
              <a:rPr lang="en-US" dirty="0" smtClean="0"/>
              <a:t>Students and professors</a:t>
            </a:r>
          </a:p>
          <a:p>
            <a:pPr lvl="2"/>
            <a:r>
              <a:rPr lang="en-US" dirty="0" smtClean="0"/>
              <a:t>Others students</a:t>
            </a:r>
          </a:p>
        </p:txBody>
      </p:sp>
    </p:spTree>
    <p:extLst>
      <p:ext uri="{BB962C8B-B14F-4D97-AF65-F5344CB8AC3E}">
        <p14:creationId xmlns:p14="http://schemas.microsoft.com/office/powerpoint/2010/main" val="14806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800" dirty="0"/>
              <a:t> Smith, K. A., Sheppard, S. R., Johnson, D. W., Johnson, R.T </a:t>
            </a:r>
            <a:r>
              <a:rPr lang="en-US" sz="2800" i="1" dirty="0"/>
              <a:t>Journal of Engineering Education,</a:t>
            </a:r>
            <a:r>
              <a:rPr lang="en-US" sz="2800" dirty="0"/>
              <a:t> </a:t>
            </a:r>
            <a:r>
              <a:rPr lang="en-US" sz="2800" b="1" dirty="0"/>
              <a:t>94</a:t>
            </a:r>
            <a:r>
              <a:rPr lang="en-US" sz="2800" dirty="0"/>
              <a:t>, No. 1 </a:t>
            </a:r>
            <a:r>
              <a:rPr lang="en-US" sz="2800" i="1" dirty="0"/>
              <a:t>2005</a:t>
            </a:r>
            <a:r>
              <a:rPr lang="en-US" sz="2800" dirty="0"/>
              <a:t>, 87-101</a:t>
            </a:r>
            <a:r>
              <a:rPr lang="en-US" sz="2800" dirty="0" smtClean="0"/>
              <a:t>.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/>
              <a:t>Freeman</a:t>
            </a:r>
            <a:r>
              <a:rPr lang="en-US" sz="2800" dirty="0"/>
              <a:t>, S., Eddy, Eddy, S. L., McDonough, M., Smith, M. K., </a:t>
            </a:r>
            <a:r>
              <a:rPr lang="en-US" sz="2800" dirty="0" err="1"/>
              <a:t>Okornoafor</a:t>
            </a:r>
            <a:r>
              <a:rPr lang="en-US" sz="2800" dirty="0"/>
              <a:t>, N., </a:t>
            </a:r>
            <a:r>
              <a:rPr lang="en-US" sz="2800" dirty="0" err="1"/>
              <a:t>Jordt</a:t>
            </a:r>
            <a:r>
              <a:rPr lang="en-US" sz="2800" dirty="0"/>
              <a:t>, H., </a:t>
            </a:r>
            <a:r>
              <a:rPr lang="en-US" sz="2800" dirty="0" err="1"/>
              <a:t>Wenderoth</a:t>
            </a:r>
            <a:r>
              <a:rPr lang="en-US" sz="2800" dirty="0"/>
              <a:t>, M. P. </a:t>
            </a:r>
            <a:r>
              <a:rPr lang="en-US" sz="2800" i="1" dirty="0"/>
              <a:t>PNAS</a:t>
            </a:r>
            <a:r>
              <a:rPr lang="en-US" sz="2800" dirty="0"/>
              <a:t> </a:t>
            </a:r>
            <a:r>
              <a:rPr lang="en-US" sz="2800" dirty="0" smtClean="0"/>
              <a:t>www.pnas.org/cgi/doi/10.1073/pnas.1319030111</a:t>
            </a:r>
          </a:p>
        </p:txBody>
      </p:sp>
    </p:spTree>
    <p:extLst>
      <p:ext uri="{BB962C8B-B14F-4D97-AF65-F5344CB8AC3E}">
        <p14:creationId xmlns:p14="http://schemas.microsoft.com/office/powerpoint/2010/main" val="1491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/>
              <a:t>Traditional </a:t>
            </a:r>
            <a:r>
              <a:rPr lang="en-US" dirty="0" smtClean="0"/>
              <a:t>Lecture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143000"/>
            <a:ext cx="8229600" cy="475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/>
            <a:r>
              <a:rPr lang="en-US" dirty="0" smtClean="0"/>
              <a:t>Students read text before lecture (maybe)</a:t>
            </a:r>
          </a:p>
          <a:p>
            <a:pPr lvl="1"/>
            <a:r>
              <a:rPr lang="en-US" dirty="0"/>
              <a:t>Lecture given in traditional </a:t>
            </a:r>
            <a:r>
              <a:rPr lang="en-US" dirty="0" smtClean="0"/>
              <a:t>manner</a:t>
            </a:r>
          </a:p>
          <a:p>
            <a:pPr lvl="1"/>
            <a:r>
              <a:rPr lang="en-US" dirty="0"/>
              <a:t>After class, students work on assignments</a:t>
            </a:r>
            <a:endParaRPr lang="en-US" sz="2400" dirty="0"/>
          </a:p>
          <a:p>
            <a:pPr lvl="2"/>
            <a:r>
              <a:rPr lang="en-US" dirty="0"/>
              <a:t>May work together</a:t>
            </a:r>
            <a:endParaRPr lang="en-US" sz="2000" dirty="0"/>
          </a:p>
          <a:p>
            <a:pPr lvl="2"/>
            <a:r>
              <a:rPr lang="en-US" dirty="0"/>
              <a:t>May ask instructor questions</a:t>
            </a:r>
            <a:endParaRPr lang="en-US" sz="2000" dirty="0"/>
          </a:p>
          <a:p>
            <a:pPr lvl="1"/>
            <a:r>
              <a:rPr lang="en-US" dirty="0" smtClean="0"/>
              <a:t>Problems </a:t>
            </a:r>
            <a:r>
              <a:rPr lang="en-US" dirty="0"/>
              <a:t>in understanding not recognized until homework turned in or quiz/exam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083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lickers in Organic Chemsitry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ntroduction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Classroom Assessment Techniques (CATs)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Example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Benefits&amp;quot;&quot;/&gt;&lt;property id=&quot;20307&quot; value=&quot;262&quot;/&gt;&lt;/object&gt;&lt;object type=&quot;3&quot; unique_id=&quot;10009&quot;&gt;&lt;property id=&quot;20148&quot; value=&quot;5&quot;/&gt;&lt;property id=&quot;20300&quot; value=&quot;Slide 6 - &amp;quot;Benefits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Types of Questions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Types of Questions&amp;quot;&quot;/&gt;&lt;property id=&quot;20307&quot; value=&quot;265&quot;/&gt;&lt;/object&gt;&lt;object type=&quot;3&quot; unique_id=&quot;10012&quot;&gt;&lt;property id=&quot;20148&quot; value=&quot;5&quot;/&gt;&lt;property id=&quot;20300&quot; value=&quot;Slide 10 - &amp;quot;Types of Questions&amp;quot;&quot;/&gt;&lt;property id=&quot;20307&quot; value=&quot;266&quot;/&gt;&lt;/object&gt;&lt;object type=&quot;3&quot; unique_id=&quot;10013&quot;&gt;&lt;property id=&quot;20148&quot; value=&quot;5&quot;/&gt;&lt;property id=&quot;20300&quot; value=&quot;Slide 11 - &amp;quot;Types of Questions&amp;quot;&quot;/&gt;&lt;property id=&quot;20307&quot; value=&quot;267&quot;/&gt;&lt;/object&gt;&lt;object type=&quot;3&quot; unique_id=&quot;10014&quot;&gt;&lt;property id=&quot;20148&quot; value=&quot;5&quot;/&gt;&lt;property id=&quot;20300&quot; value=&quot;Slide 12 - &amp;quot;Practices&amp;quot;&quot;/&gt;&lt;property id=&quot;20307&quot; value=&quot;268&quot;/&gt;&lt;/object&gt;&lt;object type=&quot;3&quot; unique_id=&quot;10067&quot;&gt;&lt;property id=&quot;20148&quot; value=&quot;5&quot;/&gt;&lt;property id=&quot;20300&quot; value=&quot;Slide 7 - &amp;quot;Benefits&amp;quot;&quot;/&gt;&lt;property id=&quot;20307&quot; value=&quot;269&quot;/&gt;&lt;/object&gt;&lt;object type=&quot;3&quot; unique_id=&quot;10124&quot;&gt;&lt;property id=&quot;20148&quot; value=&quot;5&quot;/&gt;&lt;property id=&quot;20300&quot; value=&quot;Slide 13 - &amp;quot;Practices&amp;quot;&quot;/&gt;&lt;property id=&quot;20307&quot; value=&quot;270&quot;/&gt;&lt;/object&gt;&lt;object type=&quot;3&quot; unique_id=&quot;10125&quot;&gt;&lt;property id=&quot;20148&quot; value=&quot;5&quot;/&gt;&lt;property id=&quot;20300&quot; value=&quot;Slide 14 - &amp;quot;Practices&amp;quot;&quot;/&gt;&lt;property id=&quot;20307&quot; value=&quot;271&quot;/&gt;&lt;/object&gt;&lt;object type=&quot;3&quot; unique_id=&quot;10174&quot;&gt;&lt;property id=&quot;20148&quot; value=&quot;5&quot;/&gt;&lt;property id=&quot;20300&quot; value=&quot;Slide 15 - &amp;quot;Practices&amp;quot;&quot;/&gt;&lt;property id=&quot;20307&quot; value=&quot;272&quot;/&gt;&lt;/object&gt;&lt;object type=&quot;3&quot; unique_id=&quot;10294&quot;&gt;&lt;property id=&quot;20148&quot; value=&quot;5&quot;/&gt;&lt;property id=&quot;20300&quot; value=&quot;Slide 16 - &amp;quot;Practices&amp;quot;&quot;/&gt;&lt;property id=&quot;20307&quot; value=&quot;273&quot;/&gt;&lt;/object&gt;&lt;object type=&quot;3&quot; unique_id=&quot;10349&quot;&gt;&lt;property id=&quot;20148&quot; value=&quot;5&quot;/&gt;&lt;property id=&quot;20300&quot; value=&quot;Slide 17 - &amp;quot;Thanks &amp;quot;&quot;/&gt;&lt;property id=&quot;20307&quot; value=&quot;274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3151</TotalTime>
  <Words>1060</Words>
  <Application>Microsoft Office PowerPoint</Application>
  <PresentationFormat>On-screen Show (4:3)</PresentationFormat>
  <Paragraphs>227</Paragraphs>
  <Slides>26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Office Theme</vt:lpstr>
      <vt:lpstr>CS ChemDraw Drawing</vt:lpstr>
      <vt:lpstr>Transformation of the Traditional Organic Chemistry Lecture Sequence into a Hybrid of Face to Face Peer Learning and Online Lecture  </vt:lpstr>
      <vt:lpstr>Why Change Everything?</vt:lpstr>
      <vt:lpstr>Why Change Everything?</vt:lpstr>
      <vt:lpstr>Some Further References</vt:lpstr>
      <vt:lpstr>MOOCs</vt:lpstr>
      <vt:lpstr>Recorded Lectures</vt:lpstr>
      <vt:lpstr>Other Benefits of Active Learning</vt:lpstr>
      <vt:lpstr>References</vt:lpstr>
      <vt:lpstr>Traditional Lecture </vt:lpstr>
      <vt:lpstr>Organic Chemistry IPFW </vt:lpstr>
      <vt:lpstr>Flipping IPFW Organic Chemistry</vt:lpstr>
      <vt:lpstr>Flipping IPFW Organic Chemistry</vt:lpstr>
      <vt:lpstr>Flipping IPFW Organic Chemistry</vt:lpstr>
      <vt:lpstr>Flipping IPFW Organic Chemistry</vt:lpstr>
      <vt:lpstr>Summary of Results</vt:lpstr>
      <vt:lpstr>Student Survey</vt:lpstr>
      <vt:lpstr>Student Survey</vt:lpstr>
      <vt:lpstr>Student Survey</vt:lpstr>
      <vt:lpstr>Conclusions</vt:lpstr>
      <vt:lpstr>Assessment and Grades</vt:lpstr>
      <vt:lpstr>Assessment and Grades</vt:lpstr>
      <vt:lpstr>Assessment and Grades</vt:lpstr>
      <vt:lpstr>Assessment and Grades Overall Results</vt:lpstr>
      <vt:lpstr>Assessment and Grades Overall Results</vt:lpstr>
      <vt:lpstr>Conclusions</vt:lpstr>
      <vt:lpstr>Thanks! </vt:lpstr>
    </vt:vector>
  </TitlesOfParts>
  <Company>Indiana University - Purdue University Fort Wayne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Univeristy Relations</dc:creator>
  <cp:lastModifiedBy>Vincent Maloney</cp:lastModifiedBy>
  <cp:revision>264</cp:revision>
  <cp:lastPrinted>2014-06-03T16:23:36Z</cp:lastPrinted>
  <dcterms:created xsi:type="dcterms:W3CDTF">2007-07-10T15:27:22Z</dcterms:created>
  <dcterms:modified xsi:type="dcterms:W3CDTF">2014-08-06T21:28:22Z</dcterms:modified>
</cp:coreProperties>
</file>