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8BBD4D-C023-4110-BBE5-1250BB4783AC}">
  <a:tblStyle styleId="{628BBD4D-C023-4110-BBE5-1250BB4783A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p:restoredTop sz="94648"/>
  </p:normalViewPr>
  <p:slideViewPr>
    <p:cSldViewPr snapToGrid="0">
      <p:cViewPr>
        <p:scale>
          <a:sx n="115" d="100"/>
          <a:sy n="115" d="100"/>
        </p:scale>
        <p:origin x="144" y="7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73f1c5b6b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73f1c5b6b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73f1c5b6b2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73f1c5b6b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73f1c5b6b2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73f1c5b6b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73f1c5b6b2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73f1c5b6b2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73f1c5b6b2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73f1c5b6b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73f1c5b6b2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73f1c5b6b2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3f1c5b6b2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73f1c5b6b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73f1c5b6b2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73f1c5b6b2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73f1c5b6b2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73f1c5b6b2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73f1c5b6b2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73f1c5b6b2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73f1c5b6b2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73f1c5b6b2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73f1c5b6b2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73f1c5b6b2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73f1c5b6b2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73f1c5b6b2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73f1c5b6b2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73f1c5b6b2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73f1c5b6b2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73f1c5b6b2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73f1c5b6b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73f1c5b6b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73f1c5b6b2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73f1c5b6b2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efc2c68172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efc2c68172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73f1c5b6b2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73f1c5b6b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73f1c5b6b2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73f1c5b6b2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73f1c5b6b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73f1c5b6b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3f1c5b6b2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73f1c5b6b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73f1c5b6b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73f1c5b6b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73f1c5b6b2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73f1c5b6b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73f1c5b6b2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73f1c5b6b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73f1c5b6b2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73f1c5b6b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73f1c5b6b2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73f1c5b6b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780"/>
              <a:t>Active Learning in Organic Chemistry</a:t>
            </a:r>
            <a:endParaRPr sz="3780"/>
          </a:p>
          <a:p>
            <a:pPr marL="0" lvl="0" indent="0" algn="ctr" rtl="0">
              <a:spcBef>
                <a:spcPts val="0"/>
              </a:spcBef>
              <a:spcAft>
                <a:spcPts val="0"/>
              </a:spcAft>
              <a:buSzPts val="990"/>
              <a:buNone/>
            </a:pPr>
            <a:r>
              <a:rPr lang="en" sz="3480"/>
              <a:t>Formative Assessment Techniques</a:t>
            </a:r>
            <a:endParaRPr sz="3480"/>
          </a:p>
          <a:p>
            <a:pPr marL="0" lvl="0" indent="0" algn="ctr" rtl="0">
              <a:spcBef>
                <a:spcPts val="0"/>
              </a:spcBef>
              <a:spcAft>
                <a:spcPts val="0"/>
              </a:spcAft>
              <a:buSzPts val="990"/>
              <a:buNone/>
            </a:pPr>
            <a:r>
              <a:rPr lang="en" sz="3480"/>
              <a:t>BCCE 2024</a:t>
            </a:r>
            <a:endParaRPr sz="3480"/>
          </a:p>
        </p:txBody>
      </p:sp>
      <p:sp>
        <p:nvSpPr>
          <p:cNvPr id="55" name="Google Shape;55;p13"/>
          <p:cNvSpPr txBox="1">
            <a:spLocks noGrp="1"/>
          </p:cNvSpPr>
          <p:nvPr>
            <p:ph type="subTitle" idx="1"/>
          </p:nvPr>
        </p:nvSpPr>
        <p:spPr>
          <a:xfrm>
            <a:off x="311700" y="2834125"/>
            <a:ext cx="8520600" cy="799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Ji</a:t>
            </a:r>
            <a:r>
              <a:rPr lang="en" sz="3035"/>
              <a:t>gsaw Activity</a:t>
            </a:r>
            <a:endParaRPr sz="3035"/>
          </a:p>
          <a:p>
            <a:pPr marL="0" lvl="0" indent="0" algn="ctr" rtl="0">
              <a:spcBef>
                <a:spcPts val="0"/>
              </a:spcBef>
              <a:spcAft>
                <a:spcPts val="0"/>
              </a:spcAft>
              <a:buNone/>
            </a:pPr>
            <a:endParaRPr/>
          </a:p>
        </p:txBody>
      </p:sp>
      <p:sp>
        <p:nvSpPr>
          <p:cNvPr id="56" name="Google Shape;56;p13"/>
          <p:cNvSpPr txBox="1"/>
          <p:nvPr/>
        </p:nvSpPr>
        <p:spPr>
          <a:xfrm>
            <a:off x="922800" y="3837950"/>
            <a:ext cx="7298400" cy="69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2"/>
                </a:solidFill>
              </a:rPr>
              <a:t>Assignments on the second slide</a:t>
            </a:r>
            <a:endParaRPr sz="1600">
              <a:solidFill>
                <a:schemeClr val="dk2"/>
              </a:solidFill>
            </a:endParaRPr>
          </a:p>
          <a:p>
            <a:pPr marL="0" lvl="0" indent="0" algn="ctr" rtl="0">
              <a:spcBef>
                <a:spcPts val="0"/>
              </a:spcBef>
              <a:spcAft>
                <a:spcPts val="0"/>
              </a:spcAft>
              <a:buNone/>
            </a:pPr>
            <a:endParaRPr sz="1600">
              <a:solidFill>
                <a:schemeClr val="dk2"/>
              </a:solidFill>
            </a:endParaRPr>
          </a:p>
          <a:p>
            <a:pPr marL="0" lvl="0" indent="0" algn="ctr" rtl="0">
              <a:spcBef>
                <a:spcPts val="0"/>
              </a:spcBef>
              <a:spcAft>
                <a:spcPts val="0"/>
              </a:spcAft>
              <a:buNone/>
            </a:pPr>
            <a:r>
              <a:rPr lang="en" sz="1600">
                <a:solidFill>
                  <a:schemeClr val="dk2"/>
                </a:solidFill>
              </a:rPr>
              <a:t>Complete the information on the slide with your name, a description of your method and your topic specific implementation plan</a:t>
            </a:r>
            <a:endParaRPr sz="16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990"/>
              <a:buFont typeface="Arial"/>
              <a:buNone/>
            </a:pPr>
            <a:r>
              <a:rPr lang="en" sz="2020"/>
              <a:t>[Insert Name] - </a:t>
            </a:r>
            <a:r>
              <a:rPr lang="en" sz="2020" i="1"/>
              <a:t>Background Knowledge Probe - Subst./Elim. Chemistry</a:t>
            </a:r>
            <a:endParaRPr sz="2020" i="1"/>
          </a:p>
        </p:txBody>
      </p:sp>
      <p:sp>
        <p:nvSpPr>
          <p:cNvPr id="119" name="Google Shape;119;p22"/>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Description of Method:</a:t>
            </a:r>
            <a:endParaRPr sz="1100" b="1"/>
          </a:p>
          <a:p>
            <a:pPr marL="0" lvl="0" indent="0" algn="l" rtl="0">
              <a:spcBef>
                <a:spcPts val="1200"/>
              </a:spcBef>
              <a:spcAft>
                <a:spcPts val="1200"/>
              </a:spcAft>
              <a:buNone/>
            </a:pPr>
            <a:endParaRPr sz="1000"/>
          </a:p>
        </p:txBody>
      </p:sp>
      <p:sp>
        <p:nvSpPr>
          <p:cNvPr id="120" name="Google Shape;120;p22"/>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Implementation Plan:</a:t>
            </a:r>
            <a:endParaRPr sz="1100" b="1"/>
          </a:p>
          <a:p>
            <a:pPr marL="0" lvl="0" indent="0" algn="l" rtl="0">
              <a:spcBef>
                <a:spcPts val="1200"/>
              </a:spcBef>
              <a:spcAft>
                <a:spcPts val="1200"/>
              </a:spcAft>
              <a:buNone/>
            </a:pP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405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ct val="49009"/>
              <a:buNone/>
            </a:pPr>
            <a:r>
              <a:rPr lang="en" sz="2020"/>
              <a:t>[Insert Name] - </a:t>
            </a:r>
            <a:r>
              <a:rPr lang="en" sz="2020" i="1"/>
              <a:t>Background Knowledge Probe - Nucleophilic Acyl Addition  </a:t>
            </a:r>
            <a:endParaRPr sz="2020" i="1"/>
          </a:p>
        </p:txBody>
      </p:sp>
      <p:sp>
        <p:nvSpPr>
          <p:cNvPr id="126" name="Google Shape;126;p23"/>
          <p:cNvSpPr txBox="1">
            <a:spLocks noGrp="1"/>
          </p:cNvSpPr>
          <p:nvPr>
            <p:ph type="body" idx="1"/>
          </p:nvPr>
        </p:nvSpPr>
        <p:spPr>
          <a:xfrm>
            <a:off x="779088"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b="1"/>
              <a:t>Description of Method:</a:t>
            </a:r>
            <a:endParaRPr sz="1200" b="1"/>
          </a:p>
          <a:p>
            <a:pPr marL="0" lvl="0" indent="0" algn="l" rtl="0">
              <a:spcBef>
                <a:spcPts val="1200"/>
              </a:spcBef>
              <a:spcAft>
                <a:spcPts val="0"/>
              </a:spcAft>
              <a:buNone/>
            </a:pPr>
            <a:endParaRPr sz="1000"/>
          </a:p>
          <a:p>
            <a:pPr marL="0" lvl="0" indent="0" algn="l" rtl="0">
              <a:spcBef>
                <a:spcPts val="1200"/>
              </a:spcBef>
              <a:spcAft>
                <a:spcPts val="1200"/>
              </a:spcAft>
              <a:buNone/>
            </a:pPr>
            <a:endParaRPr sz="1000" b="1"/>
          </a:p>
        </p:txBody>
      </p:sp>
      <p:sp>
        <p:nvSpPr>
          <p:cNvPr id="127" name="Google Shape;127;p23"/>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b="1"/>
              <a:t>Implementation Plan:</a:t>
            </a:r>
            <a:endParaRPr sz="1200" b="1"/>
          </a:p>
          <a:p>
            <a:pPr marL="0" lvl="0" indent="0" algn="l" rtl="0">
              <a:spcBef>
                <a:spcPts val="1200"/>
              </a:spcBef>
              <a:spcAft>
                <a:spcPts val="0"/>
              </a:spcAft>
              <a:buNone/>
            </a:pPr>
            <a:endParaRPr sz="1000"/>
          </a:p>
          <a:p>
            <a:pPr marL="0" lvl="0" indent="0" algn="l" rtl="0">
              <a:spcBef>
                <a:spcPts val="1200"/>
              </a:spcBef>
              <a:spcAft>
                <a:spcPts val="1200"/>
              </a:spcAft>
              <a:buNone/>
            </a:pPr>
            <a:endParaRPr sz="10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i="1"/>
              <a:t>Background Knowledge Probe - Nucleophilic Acyl Substitution</a:t>
            </a:r>
            <a:r>
              <a:rPr lang="en" sz="2020"/>
              <a:t>  </a:t>
            </a:r>
            <a:endParaRPr sz="2020"/>
          </a:p>
        </p:txBody>
      </p:sp>
      <p:sp>
        <p:nvSpPr>
          <p:cNvPr id="133" name="Google Shape;133;p24"/>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Description of Method:</a:t>
            </a:r>
            <a:endParaRPr sz="1100" b="1"/>
          </a:p>
          <a:p>
            <a:pPr marL="0" lvl="0" indent="0" algn="l" rtl="0">
              <a:spcBef>
                <a:spcPts val="1200"/>
              </a:spcBef>
              <a:spcAft>
                <a:spcPts val="0"/>
              </a:spcAft>
              <a:buNone/>
            </a:pPr>
            <a:r>
              <a:rPr lang="en" sz="1000"/>
              <a:t>Survey students before beginning a topic to gauge their prior knowledge and determine the level you need to teach at. Also requires students to recall pertinent topics. </a:t>
            </a:r>
            <a:endParaRPr sz="1000"/>
          </a:p>
          <a:p>
            <a:pPr marL="0" lvl="0" indent="0" algn="l" rtl="0">
              <a:spcBef>
                <a:spcPts val="1200"/>
              </a:spcBef>
              <a:spcAft>
                <a:spcPts val="0"/>
              </a:spcAft>
              <a:buNone/>
            </a:pPr>
            <a:r>
              <a:rPr lang="en" sz="1000"/>
              <a:t>Technique can ask questions in a multiple choice format (good for large classes/little review time) or open-ended (small classes or you have time to read them).  </a:t>
            </a:r>
            <a:endParaRPr sz="1000"/>
          </a:p>
          <a:p>
            <a:pPr marL="0" lvl="0" indent="0" algn="l" rtl="0">
              <a:spcBef>
                <a:spcPts val="1200"/>
              </a:spcBef>
              <a:spcAft>
                <a:spcPts val="0"/>
              </a:spcAft>
              <a:buNone/>
            </a:pPr>
            <a:r>
              <a:rPr lang="en" sz="1000"/>
              <a:t>Do not ask questions about content directly, but the ideas the topic relies on. No points associated with the survey. </a:t>
            </a:r>
            <a:endParaRPr sz="1000"/>
          </a:p>
          <a:p>
            <a:pPr marL="0" lvl="0" indent="0" algn="l" rtl="0">
              <a:spcBef>
                <a:spcPts val="1200"/>
              </a:spcBef>
              <a:spcAft>
                <a:spcPts val="1200"/>
              </a:spcAft>
              <a:buNone/>
            </a:pPr>
            <a:endParaRPr sz="1000" b="1"/>
          </a:p>
        </p:txBody>
      </p:sp>
      <p:sp>
        <p:nvSpPr>
          <p:cNvPr id="134" name="Google Shape;134;p24"/>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Implementation Plan:</a:t>
            </a:r>
            <a:endParaRPr sz="1100" b="1"/>
          </a:p>
          <a:p>
            <a:pPr marL="0" lvl="0" indent="0" algn="l" rtl="0">
              <a:spcBef>
                <a:spcPts val="1200"/>
              </a:spcBef>
              <a:spcAft>
                <a:spcPts val="0"/>
              </a:spcAft>
              <a:buNone/>
            </a:pPr>
            <a:r>
              <a:rPr lang="en" sz="1000"/>
              <a:t>Send out a quick survey via google form/LMS</a:t>
            </a:r>
            <a:endParaRPr sz="1000"/>
          </a:p>
          <a:p>
            <a:pPr marL="457200" lvl="0" indent="-292100" algn="l" rtl="0">
              <a:spcBef>
                <a:spcPts val="1200"/>
              </a:spcBef>
              <a:spcAft>
                <a:spcPts val="0"/>
              </a:spcAft>
              <a:buSzPts val="1000"/>
              <a:buAutoNum type="arabicPeriod"/>
            </a:pPr>
            <a:r>
              <a:rPr lang="en" sz="1000"/>
              <a:t>Show an image of a Nu- and ask students if it is or not. </a:t>
            </a:r>
            <a:endParaRPr sz="1000"/>
          </a:p>
          <a:p>
            <a:pPr marL="457200" lvl="0" indent="-292100" algn="l" rtl="0">
              <a:spcBef>
                <a:spcPts val="0"/>
              </a:spcBef>
              <a:spcAft>
                <a:spcPts val="0"/>
              </a:spcAft>
              <a:buSzPts val="1000"/>
              <a:buAutoNum type="arabicPeriod"/>
            </a:pPr>
            <a:r>
              <a:rPr lang="en" sz="1000"/>
              <a:t>2. How confident are you in your answer? </a:t>
            </a:r>
            <a:endParaRPr sz="1000"/>
          </a:p>
          <a:p>
            <a:pPr marL="914400" lvl="1" indent="-292100" algn="l" rtl="0">
              <a:spcBef>
                <a:spcPts val="0"/>
              </a:spcBef>
              <a:spcAft>
                <a:spcPts val="0"/>
              </a:spcAft>
              <a:buSzPts val="1000"/>
              <a:buAutoNum type="alphaLcPeriod"/>
            </a:pPr>
            <a:r>
              <a:rPr lang="en" sz="1000"/>
              <a:t>No</a:t>
            </a:r>
            <a:endParaRPr sz="1000"/>
          </a:p>
          <a:p>
            <a:pPr marL="914400" lvl="1" indent="-292100" algn="l" rtl="0">
              <a:spcBef>
                <a:spcPts val="0"/>
              </a:spcBef>
              <a:spcAft>
                <a:spcPts val="0"/>
              </a:spcAft>
              <a:buSzPts val="1000"/>
              <a:buAutoNum type="alphaLcPeriod"/>
            </a:pPr>
            <a:r>
              <a:rPr lang="en" sz="1000"/>
              <a:t>I’m a little confident</a:t>
            </a:r>
            <a:endParaRPr sz="1000"/>
          </a:p>
          <a:p>
            <a:pPr marL="914400" lvl="1" indent="-292100" algn="l" rtl="0">
              <a:spcBef>
                <a:spcPts val="0"/>
              </a:spcBef>
              <a:spcAft>
                <a:spcPts val="0"/>
              </a:spcAft>
              <a:buSzPts val="1000"/>
              <a:buAutoNum type="alphaLcPeriod"/>
            </a:pPr>
            <a:r>
              <a:rPr lang="en" sz="1000"/>
              <a:t>I’m confident</a:t>
            </a:r>
            <a:endParaRPr sz="1000"/>
          </a:p>
          <a:p>
            <a:pPr marL="914400" lvl="1" indent="-292100" algn="l" rtl="0">
              <a:spcBef>
                <a:spcPts val="0"/>
              </a:spcBef>
              <a:spcAft>
                <a:spcPts val="0"/>
              </a:spcAft>
              <a:buSzPts val="1000"/>
              <a:buAutoNum type="alphaLcPeriod"/>
            </a:pPr>
            <a:r>
              <a:rPr lang="en" sz="1000"/>
              <a:t>I’m very confident.</a:t>
            </a:r>
            <a:endParaRPr sz="1000"/>
          </a:p>
          <a:p>
            <a:pPr marL="0" lvl="0" indent="0" algn="l" rtl="0">
              <a:spcBef>
                <a:spcPts val="1200"/>
              </a:spcBef>
              <a:spcAft>
                <a:spcPts val="1200"/>
              </a:spcAft>
              <a:buNone/>
            </a:pPr>
            <a:endParaRPr sz="10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i="1"/>
              <a:t>TAPPS - Stereochemistry &amp; Isomerism  </a:t>
            </a:r>
            <a:endParaRPr sz="2020" i="1"/>
          </a:p>
        </p:txBody>
      </p:sp>
      <p:sp>
        <p:nvSpPr>
          <p:cNvPr id="140" name="Google Shape;140;p25"/>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rmAutofit/>
          </a:bodyPr>
          <a:lstStyle/>
          <a:p>
            <a:pPr marL="0" lvl="0" indent="0" algn="l" rtl="0">
              <a:lnSpc>
                <a:spcPct val="125454"/>
              </a:lnSpc>
              <a:spcBef>
                <a:spcPts val="0"/>
              </a:spcBef>
              <a:spcAft>
                <a:spcPts val="800"/>
              </a:spcAft>
              <a:buClr>
                <a:schemeClr val="dk1"/>
              </a:buClr>
              <a:buSzPts val="1100"/>
              <a:buFont typeface="Arial"/>
              <a:buNone/>
            </a:pPr>
            <a:r>
              <a:rPr lang="en" sz="1200">
                <a:solidFill>
                  <a:schemeClr val="dk1"/>
                </a:solidFill>
              </a:rPr>
              <a:t>Students work in pairs. One student works to solve a problem while describing what they’re doing.  The other student listens and asks clarifying questions to push them to explain reasoning. Instructor demonstrates solution.</a:t>
            </a:r>
            <a:endParaRPr sz="1200">
              <a:solidFill>
                <a:schemeClr val="dk1"/>
              </a:solidFill>
            </a:endParaRPr>
          </a:p>
        </p:txBody>
      </p:sp>
      <p:sp>
        <p:nvSpPr>
          <p:cNvPr id="141" name="Google Shape;141;p25"/>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rmAutofit/>
          </a:bodyPr>
          <a:lstStyle/>
          <a:p>
            <a:pPr marL="0" lvl="0" indent="0" algn="l" rtl="0">
              <a:lnSpc>
                <a:spcPct val="125454"/>
              </a:lnSpc>
              <a:spcBef>
                <a:spcPts val="0"/>
              </a:spcBef>
              <a:spcAft>
                <a:spcPts val="0"/>
              </a:spcAft>
              <a:buClr>
                <a:schemeClr val="dk1"/>
              </a:buClr>
              <a:buSzPts val="1100"/>
              <a:buFont typeface="Arial"/>
              <a:buNone/>
            </a:pPr>
            <a:r>
              <a:rPr lang="en" sz="1200">
                <a:solidFill>
                  <a:schemeClr val="dk1"/>
                </a:solidFill>
              </a:rPr>
              <a:t>Student’s find a partner to work with, sitting close to you.</a:t>
            </a:r>
            <a:endParaRPr sz="1200">
              <a:solidFill>
                <a:schemeClr val="dk1"/>
              </a:solidFill>
            </a:endParaRPr>
          </a:p>
          <a:p>
            <a:pPr marL="0" lvl="0" indent="0" algn="l" rtl="0">
              <a:lnSpc>
                <a:spcPct val="125454"/>
              </a:lnSpc>
              <a:spcBef>
                <a:spcPts val="800"/>
              </a:spcBef>
              <a:spcAft>
                <a:spcPts val="0"/>
              </a:spcAft>
              <a:buClr>
                <a:schemeClr val="dk1"/>
              </a:buClr>
              <a:buSzPts val="1100"/>
              <a:buFont typeface="Arial"/>
              <a:buNone/>
            </a:pPr>
            <a:r>
              <a:rPr lang="en" sz="1200">
                <a:solidFill>
                  <a:schemeClr val="dk1"/>
                </a:solidFill>
              </a:rPr>
              <a:t>Work on 1 problem for 10 minutes</a:t>
            </a:r>
            <a:endParaRPr sz="1200">
              <a:solidFill>
                <a:schemeClr val="dk1"/>
              </a:solidFill>
            </a:endParaRPr>
          </a:p>
          <a:p>
            <a:pPr marL="457200" lvl="0" indent="0" algn="l" rtl="0">
              <a:spcBef>
                <a:spcPts val="800"/>
              </a:spcBef>
              <a:spcAft>
                <a:spcPts val="0"/>
              </a:spcAft>
              <a:buClr>
                <a:schemeClr val="dk1"/>
              </a:buClr>
              <a:buSzPts val="1100"/>
              <a:buFont typeface="Arial"/>
              <a:buNone/>
            </a:pPr>
            <a:r>
              <a:rPr lang="en" sz="1200">
                <a:solidFill>
                  <a:schemeClr val="dk1"/>
                </a:solidFill>
              </a:rPr>
              <a:t>1.</a:t>
            </a:r>
            <a:r>
              <a:rPr lang="en" sz="700">
                <a:solidFill>
                  <a:schemeClr val="dk1"/>
                </a:solidFill>
                <a:latin typeface="Times New Roman"/>
                <a:ea typeface="Times New Roman"/>
                <a:cs typeface="Times New Roman"/>
                <a:sym typeface="Times New Roman"/>
              </a:rPr>
              <a:t>    	</a:t>
            </a:r>
            <a:r>
              <a:rPr lang="en" sz="1200">
                <a:solidFill>
                  <a:schemeClr val="dk1"/>
                </a:solidFill>
              </a:rPr>
              <a:t>Identify the relationship between the pair of molecules below. Choose the best description from identical, enantiomers, diastereomers.</a:t>
            </a:r>
            <a:endParaRPr sz="1200">
              <a:solidFill>
                <a:schemeClr val="dk1"/>
              </a:solidFill>
            </a:endParaRPr>
          </a:p>
          <a:p>
            <a:pPr marL="457200" lvl="0" indent="0" algn="l" rtl="0">
              <a:lnSpc>
                <a:spcPct val="125454"/>
              </a:lnSpc>
              <a:spcBef>
                <a:spcPts val="0"/>
              </a:spcBef>
              <a:spcAft>
                <a:spcPts val="0"/>
              </a:spcAft>
              <a:buClr>
                <a:schemeClr val="dk1"/>
              </a:buClr>
              <a:buSzPts val="1100"/>
              <a:buFont typeface="Arial"/>
              <a:buNone/>
            </a:pPr>
            <a:r>
              <a:rPr lang="en" sz="1200">
                <a:solidFill>
                  <a:schemeClr val="dk1"/>
                </a:solidFill>
              </a:rPr>
              <a:t>Approach 1: Build models of each one and compare. Are they mirror images, identical, or neither?</a:t>
            </a:r>
            <a:endParaRPr sz="1200">
              <a:solidFill>
                <a:schemeClr val="dk1"/>
              </a:solidFill>
            </a:endParaRPr>
          </a:p>
          <a:p>
            <a:pPr marL="457200" lvl="0" indent="0" algn="l" rtl="0">
              <a:lnSpc>
                <a:spcPct val="125454"/>
              </a:lnSpc>
              <a:spcBef>
                <a:spcPts val="0"/>
              </a:spcBef>
              <a:spcAft>
                <a:spcPts val="0"/>
              </a:spcAft>
              <a:buClr>
                <a:schemeClr val="dk1"/>
              </a:buClr>
              <a:buSzPts val="1100"/>
              <a:buFont typeface="Arial"/>
              <a:buNone/>
            </a:pPr>
            <a:r>
              <a:rPr lang="en" sz="1200">
                <a:solidFill>
                  <a:schemeClr val="dk1"/>
                </a:solidFill>
              </a:rPr>
              <a:t>Approach 2: Assign R or S to each stereogenic center and compare configurations at matching centers.  </a:t>
            </a:r>
            <a:endParaRPr sz="1200">
              <a:solidFill>
                <a:schemeClr val="dk1"/>
              </a:solidFill>
            </a:endParaRPr>
          </a:p>
          <a:p>
            <a:pPr marL="0" lvl="0" indent="0" algn="l" rtl="0">
              <a:lnSpc>
                <a:spcPct val="125454"/>
              </a:lnSpc>
              <a:spcBef>
                <a:spcPts val="80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spcBef>
                <a:spcPts val="800"/>
              </a:spcBef>
              <a:spcAft>
                <a:spcPts val="0"/>
              </a:spcAft>
              <a:buNone/>
            </a:pPr>
            <a:endParaRPr sz="1100" b="1"/>
          </a:p>
          <a:p>
            <a:pPr marL="0" lvl="0" indent="0" algn="l" rtl="0">
              <a:spcBef>
                <a:spcPts val="1200"/>
              </a:spcBef>
              <a:spcAft>
                <a:spcPts val="1200"/>
              </a:spcAft>
              <a:buNone/>
            </a:pPr>
            <a:endParaRPr sz="1000"/>
          </a:p>
        </p:txBody>
      </p:sp>
      <p:pic>
        <p:nvPicPr>
          <p:cNvPr id="142" name="Google Shape;142;p2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997125" y="4019550"/>
            <a:ext cx="1634575" cy="649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311700" y="40570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i="1"/>
              <a:t>TAPPS - Alkenes  </a:t>
            </a:r>
            <a:endParaRPr sz="2020" i="1"/>
          </a:p>
        </p:txBody>
      </p:sp>
      <p:sp>
        <p:nvSpPr>
          <p:cNvPr id="148" name="Google Shape;148;p26"/>
          <p:cNvSpPr txBox="1">
            <a:spLocks noGrp="1"/>
          </p:cNvSpPr>
          <p:nvPr>
            <p:ph type="body" idx="1"/>
          </p:nvPr>
        </p:nvSpPr>
        <p:spPr>
          <a:xfrm>
            <a:off x="265442" y="928001"/>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Description of Method:</a:t>
            </a:r>
            <a:endParaRPr sz="1100" b="1"/>
          </a:p>
          <a:p>
            <a:pPr marL="0" lvl="0" indent="0" algn="l" rtl="0">
              <a:spcBef>
                <a:spcPts val="1200"/>
              </a:spcBef>
              <a:spcAft>
                <a:spcPts val="0"/>
              </a:spcAft>
              <a:buNone/>
            </a:pPr>
            <a:r>
              <a:rPr lang="en" sz="1000"/>
              <a:t>Handout provided to students</a:t>
            </a:r>
            <a:endParaRPr sz="1000"/>
          </a:p>
          <a:p>
            <a:pPr marL="0" lvl="0" indent="0" algn="l" rtl="0">
              <a:spcBef>
                <a:spcPts val="1200"/>
              </a:spcBef>
              <a:spcAft>
                <a:spcPts val="1200"/>
              </a:spcAft>
              <a:buNone/>
            </a:pPr>
            <a:r>
              <a:rPr lang="en" sz="1000"/>
              <a:t>Student #1(problem solver) tells their partner how they would work the problem. Student #2 (listener) asks questions to prompt deeper understanding for themselves and the Solver</a:t>
            </a:r>
            <a:endParaRPr sz="1000"/>
          </a:p>
        </p:txBody>
      </p:sp>
      <p:sp>
        <p:nvSpPr>
          <p:cNvPr id="149" name="Google Shape;149;p26"/>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Implementation Plan:</a:t>
            </a:r>
            <a:endParaRPr sz="1100" b="1"/>
          </a:p>
          <a:p>
            <a:pPr marL="0" lvl="0" indent="0" algn="l" rtl="0">
              <a:spcBef>
                <a:spcPts val="1200"/>
              </a:spcBef>
              <a:spcAft>
                <a:spcPts val="1200"/>
              </a:spcAft>
              <a:buNone/>
            </a:pP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t>[Insert Name] - </a:t>
            </a:r>
            <a:r>
              <a:rPr lang="en" sz="2020" i="1"/>
              <a:t>TAPPS - Subst./Elim. Chemistry</a:t>
            </a:r>
            <a:endParaRPr sz="2020" i="1"/>
          </a:p>
        </p:txBody>
      </p:sp>
      <p:sp>
        <p:nvSpPr>
          <p:cNvPr id="155" name="Google Shape;155;p27"/>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Description of Method:</a:t>
            </a:r>
            <a:endParaRPr sz="1100" b="1"/>
          </a:p>
          <a:p>
            <a:pPr marL="0" lvl="0" indent="0" algn="l" rtl="0">
              <a:spcBef>
                <a:spcPts val="1200"/>
              </a:spcBef>
              <a:spcAft>
                <a:spcPts val="1200"/>
              </a:spcAft>
              <a:buNone/>
            </a:pPr>
            <a:endParaRPr sz="1000"/>
          </a:p>
        </p:txBody>
      </p:sp>
      <p:sp>
        <p:nvSpPr>
          <p:cNvPr id="156" name="Google Shape;156;p27"/>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Implementation Plan:</a:t>
            </a:r>
            <a:endParaRPr sz="1100" b="1"/>
          </a:p>
          <a:p>
            <a:pPr marL="0" lvl="0" indent="0" algn="l" rtl="0">
              <a:spcBef>
                <a:spcPts val="1200"/>
              </a:spcBef>
              <a:spcAft>
                <a:spcPts val="1200"/>
              </a:spcAft>
              <a:buNone/>
            </a:pP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990"/>
              <a:buFont typeface="Arial"/>
              <a:buNone/>
            </a:pPr>
            <a:r>
              <a:rPr lang="en" sz="2020"/>
              <a:t>[Insert Name] - </a:t>
            </a:r>
            <a:r>
              <a:rPr lang="en" sz="2020" i="1"/>
              <a:t>TAPPS - Nucleophilic Acyl Addition</a:t>
            </a:r>
            <a:endParaRPr sz="2020" i="1"/>
          </a:p>
        </p:txBody>
      </p:sp>
      <p:sp>
        <p:nvSpPr>
          <p:cNvPr id="162" name="Google Shape;162;p28"/>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Description of Method:</a:t>
            </a:r>
            <a:endParaRPr sz="1100" b="1"/>
          </a:p>
          <a:p>
            <a:pPr marL="0" lvl="0" indent="0" algn="l" rtl="0">
              <a:spcBef>
                <a:spcPts val="1200"/>
              </a:spcBef>
              <a:spcAft>
                <a:spcPts val="1200"/>
              </a:spcAft>
              <a:buNone/>
            </a:pPr>
            <a:endParaRPr sz="1000"/>
          </a:p>
        </p:txBody>
      </p:sp>
      <p:sp>
        <p:nvSpPr>
          <p:cNvPr id="163" name="Google Shape;163;p28"/>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Implementation Plan:</a:t>
            </a:r>
            <a:endParaRPr sz="1100" b="1"/>
          </a:p>
          <a:p>
            <a:pPr marL="0" lvl="0" indent="0" algn="l" rtl="0">
              <a:spcBef>
                <a:spcPts val="1200"/>
              </a:spcBef>
              <a:spcAft>
                <a:spcPts val="1200"/>
              </a:spcAft>
              <a:buNone/>
            </a:pPr>
            <a:endParaRPr sz="1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990"/>
              <a:buFont typeface="Arial"/>
              <a:buNone/>
            </a:pPr>
            <a:r>
              <a:rPr lang="en" sz="2020"/>
              <a:t>[Insert Name] - </a:t>
            </a:r>
            <a:r>
              <a:rPr lang="en" sz="2020" i="1"/>
              <a:t>TAPPS - Nucleophilic Acyl Substitution</a:t>
            </a:r>
            <a:r>
              <a:rPr lang="en" sz="2020"/>
              <a:t> </a:t>
            </a:r>
            <a:endParaRPr sz="2020"/>
          </a:p>
        </p:txBody>
      </p:sp>
      <p:sp>
        <p:nvSpPr>
          <p:cNvPr id="169" name="Google Shape;169;p29"/>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Description of Method:</a:t>
            </a:r>
            <a:endParaRPr sz="1100" b="1"/>
          </a:p>
          <a:p>
            <a:pPr marL="0" lvl="0" indent="0" algn="l" rtl="0">
              <a:spcBef>
                <a:spcPts val="1200"/>
              </a:spcBef>
              <a:spcAft>
                <a:spcPts val="1200"/>
              </a:spcAft>
              <a:buNone/>
            </a:pPr>
            <a:endParaRPr sz="1000"/>
          </a:p>
        </p:txBody>
      </p:sp>
      <p:sp>
        <p:nvSpPr>
          <p:cNvPr id="170" name="Google Shape;170;p29"/>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Implementation Plan:</a:t>
            </a:r>
            <a:endParaRPr sz="1100" b="1"/>
          </a:p>
          <a:p>
            <a:pPr marL="0" lvl="0" indent="0" algn="l" rtl="0">
              <a:spcBef>
                <a:spcPts val="1200"/>
              </a:spcBef>
              <a:spcAft>
                <a:spcPts val="1200"/>
              </a:spcAft>
              <a:buNone/>
            </a:pPr>
            <a:endParaRPr sz="1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i="1"/>
              <a:t>Word Web - Stereochemistry &amp; Isomerism </a:t>
            </a:r>
            <a:endParaRPr sz="2020" i="1"/>
          </a:p>
        </p:txBody>
      </p:sp>
      <p:sp>
        <p:nvSpPr>
          <p:cNvPr id="176" name="Google Shape;176;p30"/>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Description of Method:</a:t>
            </a:r>
            <a:endParaRPr sz="1100" b="1"/>
          </a:p>
          <a:p>
            <a:pPr marL="0" lvl="0" indent="0" algn="l" rtl="0">
              <a:spcBef>
                <a:spcPts val="1200"/>
              </a:spcBef>
              <a:spcAft>
                <a:spcPts val="0"/>
              </a:spcAft>
              <a:buNone/>
            </a:pPr>
            <a:r>
              <a:rPr lang="en" sz="1000"/>
              <a:t>Develops a visual representation of how ideas interrelates. </a:t>
            </a:r>
            <a:endParaRPr sz="1000"/>
          </a:p>
          <a:p>
            <a:pPr marL="0" lvl="0" indent="0" algn="l" rtl="0">
              <a:spcBef>
                <a:spcPts val="1200"/>
              </a:spcBef>
              <a:spcAft>
                <a:spcPts val="0"/>
              </a:spcAft>
              <a:buNone/>
            </a:pPr>
            <a:r>
              <a:rPr lang="en" sz="1000"/>
              <a:t>Mindmaps of different shapes can be used to illustrate the relationships such as a wed, fishbone, spider depending on what fits ideas best</a:t>
            </a:r>
            <a:endParaRPr sz="1000"/>
          </a:p>
          <a:p>
            <a:pPr marL="0" lvl="0" indent="0" algn="l" rtl="0">
              <a:spcBef>
                <a:spcPts val="1200"/>
              </a:spcBef>
              <a:spcAft>
                <a:spcPts val="0"/>
              </a:spcAft>
              <a:buNone/>
            </a:pPr>
            <a:endParaRPr sz="1000"/>
          </a:p>
          <a:p>
            <a:pPr marL="0" lvl="0" indent="0" algn="l" rtl="0">
              <a:spcBef>
                <a:spcPts val="1200"/>
              </a:spcBef>
              <a:spcAft>
                <a:spcPts val="1200"/>
              </a:spcAft>
              <a:buNone/>
            </a:pPr>
            <a:endParaRPr sz="1000"/>
          </a:p>
        </p:txBody>
      </p:sp>
      <p:sp>
        <p:nvSpPr>
          <p:cNvPr id="177" name="Google Shape;177;p30"/>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Implementation Plan:</a:t>
            </a:r>
            <a:endParaRPr sz="1100" b="1"/>
          </a:p>
          <a:p>
            <a:pPr marL="0" lvl="0" indent="0" algn="l" rtl="0">
              <a:spcBef>
                <a:spcPts val="1200"/>
              </a:spcBef>
              <a:spcAft>
                <a:spcPts val="0"/>
              </a:spcAft>
              <a:buNone/>
            </a:pPr>
            <a:r>
              <a:rPr lang="en" sz="1000"/>
              <a:t>Students brainstorm topics/words/ideas </a:t>
            </a:r>
            <a:endParaRPr sz="1000"/>
          </a:p>
          <a:p>
            <a:pPr marL="0" lvl="0" indent="0" algn="l" rtl="0">
              <a:spcBef>
                <a:spcPts val="1200"/>
              </a:spcBef>
              <a:spcAft>
                <a:spcPts val="0"/>
              </a:spcAft>
              <a:buNone/>
            </a:pPr>
            <a:r>
              <a:rPr lang="en" sz="1000"/>
              <a:t>Students generate a map of how these topics interrelate connecting terms as the relate to one another</a:t>
            </a:r>
            <a:endParaRPr sz="1000"/>
          </a:p>
          <a:p>
            <a:pPr marL="0" lvl="0" indent="0" algn="l" rtl="0">
              <a:spcBef>
                <a:spcPts val="1200"/>
              </a:spcBef>
              <a:spcAft>
                <a:spcPts val="0"/>
              </a:spcAft>
              <a:buNone/>
            </a:pPr>
            <a:r>
              <a:rPr lang="en" sz="1000"/>
              <a:t>Students compare and discuss</a:t>
            </a:r>
            <a:endParaRPr sz="1000"/>
          </a:p>
          <a:p>
            <a:pPr marL="0" lvl="0" indent="0" algn="l" rtl="0">
              <a:spcBef>
                <a:spcPts val="1200"/>
              </a:spcBef>
              <a:spcAft>
                <a:spcPts val="1200"/>
              </a:spcAft>
              <a:buClr>
                <a:schemeClr val="dk1"/>
              </a:buClr>
              <a:buSzPts val="1100"/>
              <a:buFont typeface="Arial"/>
              <a:buNone/>
            </a:pPr>
            <a:r>
              <a:rPr lang="en" sz="1000"/>
              <a:t>Students generate a combined map</a:t>
            </a:r>
            <a:endParaRPr sz="1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t>[Insert Name] - </a:t>
            </a:r>
            <a:r>
              <a:rPr lang="en" sz="2020" i="1"/>
              <a:t>Word Web - Alkenes  </a:t>
            </a:r>
            <a:endParaRPr sz="2020" i="1"/>
          </a:p>
        </p:txBody>
      </p:sp>
      <p:sp>
        <p:nvSpPr>
          <p:cNvPr id="183" name="Google Shape;183;p31"/>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Description of Method:</a:t>
            </a:r>
            <a:endParaRPr sz="1100" b="1"/>
          </a:p>
          <a:p>
            <a:pPr marL="0" lvl="0" indent="0" algn="l" rtl="0">
              <a:spcBef>
                <a:spcPts val="1200"/>
              </a:spcBef>
              <a:spcAft>
                <a:spcPts val="1200"/>
              </a:spcAft>
              <a:buNone/>
            </a:pPr>
            <a:endParaRPr sz="1000"/>
          </a:p>
        </p:txBody>
      </p:sp>
      <p:sp>
        <p:nvSpPr>
          <p:cNvPr id="184" name="Google Shape;184;p31"/>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Implementation Plan:</a:t>
            </a:r>
            <a:endParaRPr sz="1100" b="1"/>
          </a:p>
          <a:p>
            <a:pPr marL="0" lvl="0" indent="0" algn="l" rtl="0">
              <a:spcBef>
                <a:spcPts val="1200"/>
              </a:spcBef>
              <a:spcAft>
                <a:spcPts val="1200"/>
              </a:spcAft>
              <a:buNone/>
            </a:pP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graphicFrame>
        <p:nvGraphicFramePr>
          <p:cNvPr id="61" name="Google Shape;61;p14"/>
          <p:cNvGraphicFramePr/>
          <p:nvPr/>
        </p:nvGraphicFramePr>
        <p:xfrm>
          <a:off x="630088" y="638750"/>
          <a:ext cx="3000000" cy="3000000"/>
        </p:xfrm>
        <a:graphic>
          <a:graphicData uri="http://schemas.openxmlformats.org/drawingml/2006/table">
            <a:tbl>
              <a:tblPr>
                <a:noFill/>
                <a:tableStyleId>{628BBD4D-C023-4110-BBE5-1250BB4783AC}</a:tableStyleId>
              </a:tblPr>
              <a:tblGrid>
                <a:gridCol w="677125">
                  <a:extLst>
                    <a:ext uri="{9D8B030D-6E8A-4147-A177-3AD203B41FA5}">
                      <a16:colId xmlns:a16="http://schemas.microsoft.com/office/drawing/2014/main" val="20000"/>
                    </a:ext>
                  </a:extLst>
                </a:gridCol>
                <a:gridCol w="1353500">
                  <a:extLst>
                    <a:ext uri="{9D8B030D-6E8A-4147-A177-3AD203B41FA5}">
                      <a16:colId xmlns:a16="http://schemas.microsoft.com/office/drawing/2014/main" val="20001"/>
                    </a:ext>
                  </a:extLst>
                </a:gridCol>
                <a:gridCol w="1227275">
                  <a:extLst>
                    <a:ext uri="{9D8B030D-6E8A-4147-A177-3AD203B41FA5}">
                      <a16:colId xmlns:a16="http://schemas.microsoft.com/office/drawing/2014/main" val="20002"/>
                    </a:ext>
                  </a:extLst>
                </a:gridCol>
                <a:gridCol w="1156475">
                  <a:extLst>
                    <a:ext uri="{9D8B030D-6E8A-4147-A177-3AD203B41FA5}">
                      <a16:colId xmlns:a16="http://schemas.microsoft.com/office/drawing/2014/main" val="20003"/>
                    </a:ext>
                  </a:extLst>
                </a:gridCol>
                <a:gridCol w="1156475">
                  <a:extLst>
                    <a:ext uri="{9D8B030D-6E8A-4147-A177-3AD203B41FA5}">
                      <a16:colId xmlns:a16="http://schemas.microsoft.com/office/drawing/2014/main" val="20004"/>
                    </a:ext>
                  </a:extLst>
                </a:gridCol>
                <a:gridCol w="1156475">
                  <a:extLst>
                    <a:ext uri="{9D8B030D-6E8A-4147-A177-3AD203B41FA5}">
                      <a16:colId xmlns:a16="http://schemas.microsoft.com/office/drawing/2014/main" val="20005"/>
                    </a:ext>
                  </a:extLst>
                </a:gridCol>
                <a:gridCol w="1156475">
                  <a:extLst>
                    <a:ext uri="{9D8B030D-6E8A-4147-A177-3AD203B41FA5}">
                      <a16:colId xmlns:a16="http://schemas.microsoft.com/office/drawing/2014/main" val="20006"/>
                    </a:ext>
                  </a:extLst>
                </a:gridCol>
              </a:tblGrid>
              <a:tr h="333375">
                <a:tc rowSpan="2" gridSpan="2">
                  <a:txBody>
                    <a:bodyPr/>
                    <a:lstStyle/>
                    <a:p>
                      <a:pPr marL="0" lvl="0" indent="0" algn="l" rtl="0">
                        <a:spcBef>
                          <a:spcPts val="0"/>
                        </a:spcBef>
                        <a:spcAft>
                          <a:spcPts val="0"/>
                        </a:spcAft>
                        <a:buNone/>
                      </a:pPr>
                      <a:endParaRPr/>
                    </a:p>
                  </a:txBody>
                  <a:tcPr marL="91425" marR="91425" marT="91425" marB="91425"/>
                </a:tc>
                <a:tc rowSpan="2" hMerge="1">
                  <a:txBody>
                    <a:bodyPr/>
                    <a:lstStyle/>
                    <a:p>
                      <a:endParaRPr lang="en-US"/>
                    </a:p>
                  </a:txBody>
                  <a:tcPr/>
                </a:tc>
                <a:tc gridSpan="5">
                  <a:txBody>
                    <a:bodyPr/>
                    <a:lstStyle/>
                    <a:p>
                      <a:pPr marL="0" lvl="0" indent="0" algn="ctr" rtl="0">
                        <a:spcBef>
                          <a:spcPts val="0"/>
                        </a:spcBef>
                        <a:spcAft>
                          <a:spcPts val="0"/>
                        </a:spcAft>
                        <a:buNone/>
                      </a:pPr>
                      <a:r>
                        <a:rPr lang="en" sz="1000" b="1"/>
                        <a:t>Technique Teams</a:t>
                      </a:r>
                      <a:endParaRPr sz="1000" b="1"/>
                    </a:p>
                  </a:txBody>
                  <a:tcPr marL="91425" marR="91425" marT="91425" marB="91425" anchor="ctr">
                    <a:solidFill>
                      <a:srgbClr val="EFEF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4000">
                <a:tc gridSpan="2" vMerge="1">
                  <a:txBody>
                    <a:bodyPr/>
                    <a:lstStyle/>
                    <a:p>
                      <a:endParaRPr lang="en-US"/>
                    </a:p>
                  </a:txBody>
                  <a:tcPr/>
                </a:tc>
                <a:tc hMerge="1" vMerge="1">
                  <a:txBody>
                    <a:bodyPr/>
                    <a:lstStyle/>
                    <a:p>
                      <a:endParaRPr lang="en-US"/>
                    </a:p>
                  </a:txBody>
                  <a:tcPr/>
                </a:tc>
                <a:tc>
                  <a:txBody>
                    <a:bodyPr/>
                    <a:lstStyle/>
                    <a:p>
                      <a:pPr marL="0" lvl="0" indent="0" algn="ctr" rtl="0">
                        <a:spcBef>
                          <a:spcPts val="0"/>
                        </a:spcBef>
                        <a:spcAft>
                          <a:spcPts val="0"/>
                        </a:spcAft>
                        <a:buNone/>
                      </a:pPr>
                      <a:r>
                        <a:rPr lang="en" sz="1200" b="1">
                          <a:solidFill>
                            <a:schemeClr val="lt1"/>
                          </a:solidFill>
                        </a:rPr>
                        <a:t>TT 4: </a:t>
                      </a:r>
                      <a:endParaRPr sz="1200" b="1">
                        <a:solidFill>
                          <a:schemeClr val="lt1"/>
                        </a:solidFill>
                      </a:endParaRPr>
                    </a:p>
                    <a:p>
                      <a:pPr marL="0" lvl="0" indent="0" algn="ctr" rtl="0">
                        <a:spcBef>
                          <a:spcPts val="0"/>
                        </a:spcBef>
                        <a:spcAft>
                          <a:spcPts val="0"/>
                        </a:spcAft>
                        <a:buNone/>
                      </a:pPr>
                      <a:r>
                        <a:rPr lang="en" sz="900">
                          <a:solidFill>
                            <a:schemeClr val="lt1"/>
                          </a:solidFill>
                        </a:rPr>
                        <a:t>Active Reading Documents</a:t>
                      </a:r>
                      <a:endParaRPr sz="900">
                        <a:solidFill>
                          <a:schemeClr val="lt1"/>
                        </a:solidFill>
                      </a:endParaRPr>
                    </a:p>
                  </a:txBody>
                  <a:tcPr marL="91425" marR="91425" marT="91425" marB="91425" anchor="ctr">
                    <a:lnB w="12700" cap="flat" cmpd="sng">
                      <a:solidFill>
                        <a:schemeClr val="dk1"/>
                      </a:solidFill>
                      <a:prstDash val="solid"/>
                      <a:round/>
                      <a:headEnd type="none" w="sm" len="sm"/>
                      <a:tailEnd type="none" w="sm" len="sm"/>
                    </a:lnB>
                    <a:solidFill>
                      <a:srgbClr val="980000"/>
                    </a:solidFill>
                  </a:tcPr>
                </a:tc>
                <a:tc>
                  <a:txBody>
                    <a:bodyPr/>
                    <a:lstStyle/>
                    <a:p>
                      <a:pPr marL="0" lvl="0" indent="0" algn="ctr" rtl="0">
                        <a:spcBef>
                          <a:spcPts val="0"/>
                        </a:spcBef>
                        <a:spcAft>
                          <a:spcPts val="0"/>
                        </a:spcAft>
                        <a:buNone/>
                      </a:pPr>
                      <a:r>
                        <a:rPr lang="en" sz="1200" b="1"/>
                        <a:t>TT 31: </a:t>
                      </a:r>
                      <a:r>
                        <a:rPr lang="en" sz="900"/>
                        <a:t>Background Knowledge Probe</a:t>
                      </a:r>
                      <a:endParaRPr sz="900"/>
                    </a:p>
                  </a:txBody>
                  <a:tcPr marL="91425" marR="91425" marT="91425" marB="91425" anchor="ctr">
                    <a:lnB w="12700" cap="flat" cmpd="sng">
                      <a:solidFill>
                        <a:srgbClr val="000000"/>
                      </a:solidFill>
                      <a:prstDash val="solid"/>
                      <a:round/>
                      <a:headEnd type="none" w="sm" len="sm"/>
                      <a:tailEnd type="none" w="sm" len="sm"/>
                    </a:lnB>
                    <a:solidFill>
                      <a:srgbClr val="FFBA00"/>
                    </a:solidFill>
                  </a:tcPr>
                </a:tc>
                <a:tc>
                  <a:txBody>
                    <a:bodyPr/>
                    <a:lstStyle/>
                    <a:p>
                      <a:pPr marL="0" lvl="0" indent="0" algn="ctr" rtl="0">
                        <a:spcBef>
                          <a:spcPts val="0"/>
                        </a:spcBef>
                        <a:spcAft>
                          <a:spcPts val="0"/>
                        </a:spcAft>
                        <a:buNone/>
                      </a:pPr>
                      <a:r>
                        <a:rPr lang="en" sz="1200" b="1"/>
                        <a:t>TT 48: </a:t>
                      </a:r>
                      <a:endParaRPr sz="1200" b="1"/>
                    </a:p>
                    <a:p>
                      <a:pPr marL="0" lvl="0" indent="0" algn="ctr" rtl="0">
                        <a:spcBef>
                          <a:spcPts val="0"/>
                        </a:spcBef>
                        <a:spcAft>
                          <a:spcPts val="0"/>
                        </a:spcAft>
                        <a:buNone/>
                      </a:pPr>
                      <a:r>
                        <a:rPr lang="en" sz="900"/>
                        <a:t>Think-aloud-pair- problem-solving (TAPPS)</a:t>
                      </a:r>
                      <a:endParaRPr sz="900"/>
                    </a:p>
                  </a:txBody>
                  <a:tcPr marL="91425" marR="91425" marT="91425" marB="91425" anchor="ctr">
                    <a:lnB w="12700" cap="flat" cmpd="sng">
                      <a:solidFill>
                        <a:srgbClr val="000000"/>
                      </a:solidFill>
                      <a:prstDash val="solid"/>
                      <a:round/>
                      <a:headEnd type="none" w="sm" len="sm"/>
                      <a:tailEnd type="none" w="sm" len="sm"/>
                    </a:lnB>
                    <a:solidFill>
                      <a:srgbClr val="99CC00"/>
                    </a:solidFill>
                  </a:tcPr>
                </a:tc>
                <a:tc>
                  <a:txBody>
                    <a:bodyPr/>
                    <a:lstStyle/>
                    <a:p>
                      <a:pPr marL="0" lvl="0" indent="0" algn="ctr" rtl="0">
                        <a:spcBef>
                          <a:spcPts val="0"/>
                        </a:spcBef>
                        <a:spcAft>
                          <a:spcPts val="0"/>
                        </a:spcAft>
                        <a:buNone/>
                      </a:pPr>
                      <a:r>
                        <a:rPr lang="en" sz="1200" b="1"/>
                        <a:t>CoLT 23:</a:t>
                      </a:r>
                      <a:r>
                        <a:rPr lang="en" sz="1200"/>
                        <a:t> </a:t>
                      </a:r>
                      <a:endParaRPr sz="1200"/>
                    </a:p>
                    <a:p>
                      <a:pPr marL="0" lvl="0" indent="0" algn="ctr" rtl="0">
                        <a:spcBef>
                          <a:spcPts val="0"/>
                        </a:spcBef>
                        <a:spcAft>
                          <a:spcPts val="0"/>
                        </a:spcAft>
                        <a:buNone/>
                      </a:pPr>
                      <a:r>
                        <a:rPr lang="en" sz="900"/>
                        <a:t>Word Web</a:t>
                      </a:r>
                      <a:endParaRPr sz="900"/>
                    </a:p>
                  </a:txBody>
                  <a:tcPr marL="91425" marR="91425" marT="91425" marB="91425" anchor="ctr">
                    <a:lnB w="12700" cap="flat" cmpd="sng">
                      <a:solidFill>
                        <a:srgbClr val="000000"/>
                      </a:solidFill>
                      <a:prstDash val="solid"/>
                      <a:round/>
                      <a:headEnd type="none" w="sm" len="sm"/>
                      <a:tailEnd type="none" w="sm" len="sm"/>
                    </a:lnB>
                    <a:solidFill>
                      <a:srgbClr val="FF6600"/>
                    </a:solidFill>
                  </a:tcPr>
                </a:tc>
                <a:tc>
                  <a:txBody>
                    <a:bodyPr/>
                    <a:lstStyle/>
                    <a:p>
                      <a:pPr marL="0" lvl="0" indent="0" algn="ctr" rtl="0">
                        <a:spcBef>
                          <a:spcPts val="0"/>
                        </a:spcBef>
                        <a:spcAft>
                          <a:spcPts val="0"/>
                        </a:spcAft>
                        <a:buNone/>
                      </a:pPr>
                      <a:r>
                        <a:rPr lang="en" sz="1200" b="1"/>
                        <a:t>CoLT 24:</a:t>
                      </a:r>
                      <a:r>
                        <a:rPr lang="en" sz="1200"/>
                        <a:t> </a:t>
                      </a:r>
                      <a:endParaRPr sz="1200"/>
                    </a:p>
                    <a:p>
                      <a:pPr marL="0" lvl="0" indent="0" algn="ctr" rtl="0">
                        <a:spcBef>
                          <a:spcPts val="0"/>
                        </a:spcBef>
                        <a:spcAft>
                          <a:spcPts val="0"/>
                        </a:spcAft>
                        <a:buNone/>
                      </a:pPr>
                      <a:r>
                        <a:rPr lang="en" sz="900"/>
                        <a:t>Round Table</a:t>
                      </a:r>
                      <a:endParaRPr sz="900"/>
                    </a:p>
                  </a:txBody>
                  <a:tcPr marL="91425" marR="91425" marT="91425" marB="91425" anchor="ctr">
                    <a:lnB w="12700" cap="flat" cmpd="sng">
                      <a:solidFill>
                        <a:srgbClr val="000000"/>
                      </a:solidFill>
                      <a:prstDash val="solid"/>
                      <a:round/>
                      <a:headEnd type="none" w="sm" len="sm"/>
                      <a:tailEnd type="none" w="sm" len="sm"/>
                    </a:lnB>
                    <a:solidFill>
                      <a:srgbClr val="00B0F0"/>
                    </a:solidFill>
                  </a:tcPr>
                </a:tc>
                <a:extLst>
                  <a:ext uri="{0D108BD9-81ED-4DB2-BD59-A6C34878D82A}">
                    <a16:rowId xmlns:a16="http://schemas.microsoft.com/office/drawing/2014/main" val="10001"/>
                  </a:ext>
                </a:extLst>
              </a:tr>
              <a:tr h="512625">
                <a:tc rowSpan="5">
                  <a:txBody>
                    <a:bodyPr/>
                    <a:lstStyle/>
                    <a:p>
                      <a:pPr marL="0" lvl="0" indent="0" algn="ctr" rtl="0">
                        <a:spcBef>
                          <a:spcPts val="0"/>
                        </a:spcBef>
                        <a:spcAft>
                          <a:spcPts val="0"/>
                        </a:spcAft>
                        <a:buNone/>
                      </a:pPr>
                      <a:r>
                        <a:rPr lang="en" sz="1000" b="1"/>
                        <a:t>Topic Teams</a:t>
                      </a:r>
                      <a:endParaRPr sz="1000" b="1"/>
                    </a:p>
                  </a:txBody>
                  <a:tcPr marL="91425" marR="91425" marT="91425" marB="91425" anchor="ctr">
                    <a:solidFill>
                      <a:srgbClr val="EFEFEF"/>
                    </a:solidFill>
                  </a:tcPr>
                </a:tc>
                <a:tc>
                  <a:txBody>
                    <a:bodyPr/>
                    <a:lstStyle/>
                    <a:p>
                      <a:pPr marL="0" lvl="0" indent="0" algn="ctr" rtl="0">
                        <a:spcBef>
                          <a:spcPts val="0"/>
                        </a:spcBef>
                        <a:spcAft>
                          <a:spcPts val="0"/>
                        </a:spcAft>
                        <a:buNone/>
                      </a:pPr>
                      <a:r>
                        <a:rPr lang="en" sz="1100"/>
                        <a:t>Stereochemistry &amp; Isomerism</a:t>
                      </a:r>
                      <a:endParaRPr sz="1100"/>
                    </a:p>
                  </a:txBody>
                  <a:tcPr marL="91425" marR="91425" marT="91425" marB="91425" anchor="ctr">
                    <a:lnR w="12700" cap="flat" cmpd="sng">
                      <a:solidFill>
                        <a:schemeClr val="dk1"/>
                      </a:solidFill>
                      <a:prstDash val="solid"/>
                      <a:round/>
                      <a:headEnd type="none" w="sm" len="sm"/>
                      <a:tailEnd type="none" w="sm" len="sm"/>
                    </a:lnR>
                  </a:tcPr>
                </a:tc>
                <a:tc>
                  <a:txBody>
                    <a:bodyPr/>
                    <a:lstStyle/>
                    <a:p>
                      <a:pPr marL="0" lvl="0" indent="0" algn="ctr" rtl="0">
                        <a:lnSpc>
                          <a:spcPct val="115000"/>
                        </a:lnSpc>
                        <a:spcBef>
                          <a:spcPts val="0"/>
                        </a:spcBef>
                        <a:spcAft>
                          <a:spcPts val="0"/>
                        </a:spcAft>
                        <a:buNone/>
                      </a:pPr>
                      <a:r>
                        <a:rPr lang="en" sz="1800">
                          <a:solidFill>
                            <a:schemeClr val="lt1"/>
                          </a:solidFill>
                          <a:latin typeface="Calibri"/>
                          <a:ea typeface="Calibri"/>
                          <a:cs typeface="Calibri"/>
                          <a:sym typeface="Calibri"/>
                        </a:rPr>
                        <a:t>3</a:t>
                      </a:r>
                      <a:endParaRPr sz="1800">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80000"/>
                    </a:solidFill>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8</a:t>
                      </a: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BA00"/>
                    </a:solidFill>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13</a:t>
                      </a:r>
                      <a:endParaRPr sz="18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9CC00"/>
                    </a:solidFill>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18</a:t>
                      </a:r>
                      <a:endParaRPr sz="18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6600"/>
                    </a:solidFill>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23</a:t>
                      </a:r>
                      <a:endParaRPr sz="18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extLst>
                  <a:ext uri="{0D108BD9-81ED-4DB2-BD59-A6C34878D82A}">
                    <a16:rowId xmlns:a16="http://schemas.microsoft.com/office/drawing/2014/main" val="10002"/>
                  </a:ext>
                </a:extLst>
              </a:tr>
              <a:tr h="509650">
                <a:tc vMerge="1">
                  <a:txBody>
                    <a:bodyPr/>
                    <a:lstStyle/>
                    <a:p>
                      <a:endParaRPr lang="en-US"/>
                    </a:p>
                  </a:txBody>
                  <a:tcPr/>
                </a:tc>
                <a:tc>
                  <a:txBody>
                    <a:bodyPr/>
                    <a:lstStyle/>
                    <a:p>
                      <a:pPr marL="0" lvl="0" indent="0" algn="ctr" rtl="0">
                        <a:spcBef>
                          <a:spcPts val="0"/>
                        </a:spcBef>
                        <a:spcAft>
                          <a:spcPts val="0"/>
                        </a:spcAft>
                        <a:buNone/>
                      </a:pPr>
                      <a:r>
                        <a:rPr lang="en" sz="1100"/>
                        <a:t>Alkenes</a:t>
                      </a:r>
                      <a:endParaRPr sz="1100"/>
                    </a:p>
                  </a:txBody>
                  <a:tcPr marL="91425" marR="91425" marT="91425" marB="91425" anchor="ctr">
                    <a:lnR w="12700" cap="flat" cmpd="sng">
                      <a:solidFill>
                        <a:schemeClr val="dk1"/>
                      </a:solidFill>
                      <a:prstDash val="solid"/>
                      <a:round/>
                      <a:headEnd type="none" w="sm" len="sm"/>
                      <a:tailEnd type="none" w="sm" len="sm"/>
                    </a:lnR>
                  </a:tcPr>
                </a:tc>
                <a:tc>
                  <a:txBody>
                    <a:bodyPr/>
                    <a:lstStyle/>
                    <a:p>
                      <a:pPr marL="0" lvl="0" indent="0" algn="l" rtl="0">
                        <a:spcBef>
                          <a:spcPts val="0"/>
                        </a:spcBef>
                        <a:spcAft>
                          <a:spcPts val="0"/>
                        </a:spcAft>
                        <a:buNone/>
                      </a:pPr>
                      <a:endParaRPr>
                        <a:solidFill>
                          <a:schemeClr val="lt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80000"/>
                    </a:solidFill>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9</a:t>
                      </a: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BA00"/>
                    </a:solidFill>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14</a:t>
                      </a:r>
                      <a:endParaRPr sz="18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9CC00"/>
                    </a:solidFill>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19</a:t>
                      </a:r>
                      <a:endParaRPr sz="18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6600"/>
                    </a:solidFill>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24</a:t>
                      </a:r>
                      <a:endParaRPr sz="18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extLst>
                  <a:ext uri="{0D108BD9-81ED-4DB2-BD59-A6C34878D82A}">
                    <a16:rowId xmlns:a16="http://schemas.microsoft.com/office/drawing/2014/main" val="10003"/>
                  </a:ext>
                </a:extLst>
              </a:tr>
              <a:tr h="512625">
                <a:tc vMerge="1">
                  <a:txBody>
                    <a:bodyPr/>
                    <a:lstStyle/>
                    <a:p>
                      <a:endParaRPr lang="en-US"/>
                    </a:p>
                  </a:txBody>
                  <a:tcPr/>
                </a:tc>
                <a:tc>
                  <a:txBody>
                    <a:bodyPr/>
                    <a:lstStyle/>
                    <a:p>
                      <a:pPr marL="0" lvl="0" indent="0" algn="ctr" rtl="0">
                        <a:spcBef>
                          <a:spcPts val="0"/>
                        </a:spcBef>
                        <a:spcAft>
                          <a:spcPts val="0"/>
                        </a:spcAft>
                        <a:buNone/>
                      </a:pPr>
                      <a:r>
                        <a:rPr lang="en" sz="1100"/>
                        <a:t>Subst./Elim. Chemistry</a:t>
                      </a:r>
                      <a:endParaRPr sz="1100"/>
                    </a:p>
                  </a:txBody>
                  <a:tcPr marL="91425" marR="91425" marT="91425" marB="91425" anchor="ctr">
                    <a:lnR w="12700" cap="flat" cmpd="sng">
                      <a:solidFill>
                        <a:schemeClr val="dk1"/>
                      </a:solidFill>
                      <a:prstDash val="solid"/>
                      <a:round/>
                      <a:headEnd type="none" w="sm" len="sm"/>
                      <a:tailEnd type="none" w="sm" len="sm"/>
                    </a:lnR>
                  </a:tcPr>
                </a:tc>
                <a:tc>
                  <a:txBody>
                    <a:bodyPr/>
                    <a:lstStyle/>
                    <a:p>
                      <a:pPr marL="0" lvl="0" indent="0" algn="ctr" rtl="0">
                        <a:lnSpc>
                          <a:spcPct val="115000"/>
                        </a:lnSpc>
                        <a:spcBef>
                          <a:spcPts val="0"/>
                        </a:spcBef>
                        <a:spcAft>
                          <a:spcPts val="0"/>
                        </a:spcAft>
                        <a:buNone/>
                      </a:pPr>
                      <a:r>
                        <a:rPr lang="en" sz="1800">
                          <a:solidFill>
                            <a:schemeClr val="lt1"/>
                          </a:solidFill>
                          <a:latin typeface="Calibri"/>
                          <a:ea typeface="Calibri"/>
                          <a:cs typeface="Calibri"/>
                          <a:sym typeface="Calibri"/>
                        </a:rPr>
                        <a:t>5</a:t>
                      </a:r>
                      <a:endParaRPr sz="1800">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8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BA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9CC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6600"/>
                    </a:solidFill>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25-26</a:t>
                      </a:r>
                      <a:endParaRPr sz="18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extLst>
                  <a:ext uri="{0D108BD9-81ED-4DB2-BD59-A6C34878D82A}">
                    <a16:rowId xmlns:a16="http://schemas.microsoft.com/office/drawing/2014/main" val="10004"/>
                  </a:ext>
                </a:extLst>
              </a:tr>
              <a:tr h="512625">
                <a:tc vMerge="1">
                  <a:txBody>
                    <a:bodyPr/>
                    <a:lstStyle/>
                    <a:p>
                      <a:endParaRPr lang="en-US"/>
                    </a:p>
                  </a:txBody>
                  <a:tcPr/>
                </a:tc>
                <a:tc>
                  <a:txBody>
                    <a:bodyPr/>
                    <a:lstStyle/>
                    <a:p>
                      <a:pPr marL="0" lvl="0" indent="0" algn="ctr" rtl="0">
                        <a:spcBef>
                          <a:spcPts val="0"/>
                        </a:spcBef>
                        <a:spcAft>
                          <a:spcPts val="0"/>
                        </a:spcAft>
                        <a:buNone/>
                      </a:pPr>
                      <a:r>
                        <a:rPr lang="en" sz="1100"/>
                        <a:t>Nucleophilic Acyl Addition</a:t>
                      </a:r>
                      <a:endParaRPr sz="1100"/>
                    </a:p>
                  </a:txBody>
                  <a:tcPr marL="91425" marR="91425" marT="91425" marB="91425" anchor="ctr">
                    <a:lnR w="12700" cap="flat" cmpd="sng">
                      <a:solidFill>
                        <a:schemeClr val="dk1"/>
                      </a:solidFill>
                      <a:prstDash val="solid"/>
                      <a:round/>
                      <a:headEnd type="none" w="sm" len="sm"/>
                      <a:tailEnd type="none" w="sm" len="sm"/>
                    </a:lnR>
                  </a:tcPr>
                </a:tc>
                <a:tc>
                  <a:txBody>
                    <a:bodyPr/>
                    <a:lstStyle/>
                    <a:p>
                      <a:pPr marL="0" lvl="0" indent="0" algn="ctr" rtl="0">
                        <a:lnSpc>
                          <a:spcPct val="115000"/>
                        </a:lnSpc>
                        <a:spcBef>
                          <a:spcPts val="0"/>
                        </a:spcBef>
                        <a:spcAft>
                          <a:spcPts val="0"/>
                        </a:spcAft>
                        <a:buNone/>
                      </a:pPr>
                      <a:r>
                        <a:rPr lang="en" sz="1800">
                          <a:solidFill>
                            <a:schemeClr val="lt1"/>
                          </a:solidFill>
                          <a:latin typeface="Calibri"/>
                          <a:ea typeface="Calibri"/>
                          <a:cs typeface="Calibri"/>
                          <a:sym typeface="Calibri"/>
                        </a:rPr>
                        <a:t>6</a:t>
                      </a:r>
                      <a:endParaRPr sz="1800">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8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BA00"/>
                    </a:solidFill>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16</a:t>
                      </a:r>
                      <a:endParaRPr sz="18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9CC00"/>
                    </a:solidFill>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21</a:t>
                      </a:r>
                      <a:endParaRPr sz="18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6600"/>
                    </a:solidFill>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27</a:t>
                      </a:r>
                      <a:endParaRPr sz="18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extLst>
                  <a:ext uri="{0D108BD9-81ED-4DB2-BD59-A6C34878D82A}">
                    <a16:rowId xmlns:a16="http://schemas.microsoft.com/office/drawing/2014/main" val="10005"/>
                  </a:ext>
                </a:extLst>
              </a:tr>
              <a:tr h="512625">
                <a:tc vMerge="1">
                  <a:txBody>
                    <a:bodyPr/>
                    <a:lstStyle/>
                    <a:p>
                      <a:endParaRPr lang="en-US"/>
                    </a:p>
                  </a:txBody>
                  <a:tcPr/>
                </a:tc>
                <a:tc>
                  <a:txBody>
                    <a:bodyPr/>
                    <a:lstStyle/>
                    <a:p>
                      <a:pPr marL="0" lvl="0" indent="0" algn="ctr" rtl="0">
                        <a:spcBef>
                          <a:spcPts val="0"/>
                        </a:spcBef>
                        <a:spcAft>
                          <a:spcPts val="0"/>
                        </a:spcAft>
                        <a:buNone/>
                      </a:pPr>
                      <a:r>
                        <a:rPr lang="en" sz="1100"/>
                        <a:t>Nucleophilic Acyl Substitution</a:t>
                      </a:r>
                      <a:endParaRPr sz="1100"/>
                    </a:p>
                  </a:txBody>
                  <a:tcPr marL="91425" marR="91425" marT="91425" marB="91425" anchor="ctr">
                    <a:lnR w="12700" cap="flat" cmpd="sng">
                      <a:solidFill>
                        <a:schemeClr val="dk1"/>
                      </a:solidFill>
                      <a:prstDash val="solid"/>
                      <a:round/>
                      <a:headEnd type="none" w="sm" len="sm"/>
                      <a:tailEnd type="none" w="sm" len="sm"/>
                    </a:lnR>
                  </a:tcPr>
                </a:tc>
                <a:tc>
                  <a:txBody>
                    <a:bodyPr/>
                    <a:lstStyle/>
                    <a:p>
                      <a:pPr marL="0" lvl="0" indent="0" algn="ctr" rtl="0">
                        <a:lnSpc>
                          <a:spcPct val="115000"/>
                        </a:lnSpc>
                        <a:spcBef>
                          <a:spcPts val="0"/>
                        </a:spcBef>
                        <a:spcAft>
                          <a:spcPts val="0"/>
                        </a:spcAft>
                        <a:buNone/>
                      </a:pPr>
                      <a:r>
                        <a:rPr lang="en" sz="1800">
                          <a:solidFill>
                            <a:schemeClr val="lt1"/>
                          </a:solidFill>
                          <a:latin typeface="Calibri"/>
                          <a:ea typeface="Calibri"/>
                          <a:cs typeface="Calibri"/>
                          <a:sym typeface="Calibri"/>
                        </a:rPr>
                        <a:t>7</a:t>
                      </a:r>
                      <a:endParaRPr sz="1800">
                        <a:solidFill>
                          <a:schemeClr val="lt1"/>
                        </a:solidFill>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80000"/>
                    </a:solidFill>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12</a:t>
                      </a:r>
                      <a:endParaRPr sz="180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BA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9CC00"/>
                    </a:solidFill>
                  </a:tcPr>
                </a:tc>
                <a:tc>
                  <a:txBody>
                    <a:bodyPr/>
                    <a:lstStyle/>
                    <a:p>
                      <a:pPr marL="0" lvl="0" indent="0" algn="ctr" rtl="0">
                        <a:lnSpc>
                          <a:spcPct val="115000"/>
                        </a:lnSpc>
                        <a:spcBef>
                          <a:spcPts val="0"/>
                        </a:spcBef>
                        <a:spcAft>
                          <a:spcPts val="0"/>
                        </a:spcAft>
                        <a:buNone/>
                      </a:pPr>
                      <a:r>
                        <a:rPr lang="en" sz="1800">
                          <a:latin typeface="Calibri"/>
                          <a:ea typeface="Calibri"/>
                          <a:cs typeface="Calibri"/>
                          <a:sym typeface="Calibri"/>
                        </a:rPr>
                        <a:t>22</a:t>
                      </a:r>
                      <a:endParaRPr sz="18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66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990"/>
              <a:buFont typeface="Arial"/>
              <a:buNone/>
            </a:pPr>
            <a:r>
              <a:rPr lang="en" sz="2020"/>
              <a:t>[Insert Name] - </a:t>
            </a:r>
            <a:r>
              <a:rPr lang="en" sz="2020" i="1"/>
              <a:t>Word Web - Subst./Elim. Chemistry</a:t>
            </a:r>
            <a:endParaRPr sz="2020" i="1"/>
          </a:p>
        </p:txBody>
      </p:sp>
      <p:sp>
        <p:nvSpPr>
          <p:cNvPr id="190" name="Google Shape;190;p32"/>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Description of Method:</a:t>
            </a:r>
            <a:endParaRPr sz="1100" b="1"/>
          </a:p>
          <a:p>
            <a:pPr marL="0" lvl="0" indent="0" algn="l" rtl="0">
              <a:spcBef>
                <a:spcPts val="1200"/>
              </a:spcBef>
              <a:spcAft>
                <a:spcPts val="1200"/>
              </a:spcAft>
              <a:buNone/>
            </a:pPr>
            <a:endParaRPr sz="1000"/>
          </a:p>
        </p:txBody>
      </p:sp>
      <p:sp>
        <p:nvSpPr>
          <p:cNvPr id="191" name="Google Shape;191;p32"/>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Implementation Plan:</a:t>
            </a:r>
            <a:endParaRPr sz="1100" b="1"/>
          </a:p>
          <a:p>
            <a:pPr marL="0" lvl="0" indent="0" algn="l" rtl="0">
              <a:spcBef>
                <a:spcPts val="1200"/>
              </a:spcBef>
              <a:spcAft>
                <a:spcPts val="1200"/>
              </a:spcAft>
              <a:buNone/>
            </a:pPr>
            <a:endParaRPr sz="1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95"/>
        <p:cNvGrpSpPr/>
        <p:nvPr/>
      </p:nvGrpSpPr>
      <p:grpSpPr>
        <a:xfrm>
          <a:off x="0" y="0"/>
          <a:ext cx="0" cy="0"/>
          <a:chOff x="0" y="0"/>
          <a:chExt cx="0" cy="0"/>
        </a:xfrm>
      </p:grpSpPr>
      <p:sp>
        <p:nvSpPr>
          <p:cNvPr id="196" name="Google Shape;196;p33"/>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990"/>
              <a:buFont typeface="Arial"/>
              <a:buNone/>
            </a:pPr>
            <a:r>
              <a:rPr lang="en" sz="2020" i="1"/>
              <a:t>Word Web - Nucleophilic Acyl Addition</a:t>
            </a:r>
            <a:endParaRPr sz="2020" i="1"/>
          </a:p>
        </p:txBody>
      </p:sp>
      <p:sp>
        <p:nvSpPr>
          <p:cNvPr id="197" name="Google Shape;197;p33"/>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Description of Method:</a:t>
            </a:r>
            <a:endParaRPr sz="1100" b="1"/>
          </a:p>
          <a:p>
            <a:pPr marL="0" lvl="0" indent="0" algn="l" rtl="0">
              <a:spcBef>
                <a:spcPts val="1200"/>
              </a:spcBef>
              <a:spcAft>
                <a:spcPts val="0"/>
              </a:spcAft>
              <a:buNone/>
            </a:pPr>
            <a:r>
              <a:rPr lang="en" sz="1000"/>
              <a:t>In this activity, students make a collaborative concept map. The main value is to clarify interrelationships between the major concepts. The degree of scaffolding varies depending on the topic and prior knowledge the students have.</a:t>
            </a:r>
            <a:endParaRPr sz="1000"/>
          </a:p>
          <a:p>
            <a:pPr marL="0" lvl="0" indent="0" algn="l" rtl="0">
              <a:spcBef>
                <a:spcPts val="1200"/>
              </a:spcBef>
              <a:spcAft>
                <a:spcPts val="0"/>
              </a:spcAft>
              <a:buNone/>
            </a:pPr>
            <a:endParaRPr sz="1000"/>
          </a:p>
          <a:p>
            <a:pPr marL="0" lvl="0" indent="0" algn="l" rtl="0">
              <a:spcBef>
                <a:spcPts val="1200"/>
              </a:spcBef>
              <a:spcAft>
                <a:spcPts val="1200"/>
              </a:spcAft>
              <a:buNone/>
            </a:pPr>
            <a:endParaRPr sz="1000"/>
          </a:p>
        </p:txBody>
      </p:sp>
      <p:sp>
        <p:nvSpPr>
          <p:cNvPr id="198" name="Google Shape;198;p33"/>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Implementation Plan:</a:t>
            </a:r>
            <a:endParaRPr sz="1100" b="1"/>
          </a:p>
          <a:p>
            <a:pPr marL="0" lvl="0" indent="0" algn="l" rtl="0">
              <a:spcBef>
                <a:spcPts val="1200"/>
              </a:spcBef>
              <a:spcAft>
                <a:spcPts val="0"/>
              </a:spcAft>
              <a:buClr>
                <a:schemeClr val="dk1"/>
              </a:buClr>
              <a:buSzPts val="1100"/>
              <a:buFont typeface="Arial"/>
              <a:buNone/>
            </a:pPr>
            <a:r>
              <a:rPr lang="en" sz="1000"/>
              <a:t>If generating terms, students first individually brainstorm words or concepts related to the central topic. They then combine their lists to make a full list of terms.</a:t>
            </a:r>
            <a:endParaRPr sz="1000"/>
          </a:p>
          <a:p>
            <a:pPr marL="0" lvl="0" indent="0" algn="l" rtl="0">
              <a:spcBef>
                <a:spcPts val="1200"/>
              </a:spcBef>
              <a:spcAft>
                <a:spcPts val="0"/>
              </a:spcAft>
              <a:buClr>
                <a:schemeClr val="dk1"/>
              </a:buClr>
              <a:buSzPts val="1100"/>
              <a:buFont typeface="Arial"/>
              <a:buNone/>
            </a:pPr>
            <a:r>
              <a:rPr lang="en" sz="1000"/>
              <a:t>Terms are arranged visually around the central concept and annotated as necessary for hierarchy (eg. a circle around closely related terms or terms that are subsets of category terms)</a:t>
            </a:r>
            <a:endParaRPr sz="1000"/>
          </a:p>
          <a:p>
            <a:pPr marL="0" lvl="0" indent="0" algn="l" rtl="0">
              <a:spcBef>
                <a:spcPts val="1200"/>
              </a:spcBef>
              <a:spcAft>
                <a:spcPts val="0"/>
              </a:spcAft>
              <a:buClr>
                <a:schemeClr val="dk1"/>
              </a:buClr>
              <a:buSzPts val="1100"/>
              <a:buFont typeface="Arial"/>
              <a:buNone/>
            </a:pPr>
            <a:r>
              <a:rPr lang="en" sz="1000"/>
              <a:t>Connect terms as students observe them (eg. </a:t>
            </a:r>
            <a:r>
              <a:rPr lang="en" sz="1000" b="1"/>
              <a:t>Nucleophilicity</a:t>
            </a:r>
            <a:r>
              <a:rPr lang="en" sz="1000"/>
              <a:t> of the nucleophile affects the </a:t>
            </a:r>
            <a:r>
              <a:rPr lang="en" sz="1000" b="1"/>
              <a:t>equilibrium</a:t>
            </a:r>
            <a:r>
              <a:rPr lang="en" sz="1000"/>
              <a:t> of an </a:t>
            </a:r>
            <a:r>
              <a:rPr lang="en" sz="1000" b="1"/>
              <a:t>acyl addition</a:t>
            </a:r>
            <a:r>
              <a:rPr lang="en" sz="1000"/>
              <a:t> so they could be connected)</a:t>
            </a:r>
            <a:endParaRPr sz="1100" b="1"/>
          </a:p>
          <a:p>
            <a:pPr marL="0" lvl="0" indent="0" algn="l" rtl="0">
              <a:spcBef>
                <a:spcPts val="1200"/>
              </a:spcBef>
              <a:spcAft>
                <a:spcPts val="1200"/>
              </a:spcAft>
              <a:buNone/>
            </a:pPr>
            <a:endParaRPr sz="1000"/>
          </a:p>
        </p:txBody>
      </p:sp>
      <p:pic>
        <p:nvPicPr>
          <p:cNvPr id="199" name="Google Shape;199;p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5763" y="2529100"/>
            <a:ext cx="3865174" cy="23233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03"/>
        <p:cNvGrpSpPr/>
        <p:nvPr/>
      </p:nvGrpSpPr>
      <p:grpSpPr>
        <a:xfrm>
          <a:off x="0" y="0"/>
          <a:ext cx="0" cy="0"/>
          <a:chOff x="0" y="0"/>
          <a:chExt cx="0" cy="0"/>
        </a:xfrm>
      </p:grpSpPr>
      <p:sp>
        <p:nvSpPr>
          <p:cNvPr id="204" name="Google Shape;204;p34"/>
          <p:cNvSpPr txBox="1">
            <a:spLocks noGrp="1"/>
          </p:cNvSpPr>
          <p:nvPr>
            <p:ph type="title"/>
          </p:nvPr>
        </p:nvSpPr>
        <p:spPr>
          <a:xfrm>
            <a:off x="311700" y="-5937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990"/>
              <a:buFont typeface="Arial"/>
              <a:buNone/>
            </a:pPr>
            <a:r>
              <a:rPr lang="en" sz="2020" i="1"/>
              <a:t>Word Webs - Nucleophilic Acyl Substitution</a:t>
            </a:r>
            <a:r>
              <a:rPr lang="en" sz="2020"/>
              <a:t> </a:t>
            </a:r>
            <a:endParaRPr sz="2020"/>
          </a:p>
        </p:txBody>
      </p:sp>
      <p:sp>
        <p:nvSpPr>
          <p:cNvPr id="205" name="Google Shape;205;p34"/>
          <p:cNvSpPr txBox="1">
            <a:spLocks noGrp="1"/>
          </p:cNvSpPr>
          <p:nvPr>
            <p:ph type="body" idx="1"/>
          </p:nvPr>
        </p:nvSpPr>
        <p:spPr>
          <a:xfrm>
            <a:off x="311700" y="3723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Description of Method:</a:t>
            </a:r>
            <a:endParaRPr sz="1100" b="1"/>
          </a:p>
          <a:p>
            <a:pPr marL="0" lvl="0" indent="0" algn="l" rtl="0">
              <a:spcBef>
                <a:spcPts val="1200"/>
              </a:spcBef>
              <a:spcAft>
                <a:spcPts val="1200"/>
              </a:spcAft>
              <a:buNone/>
            </a:pPr>
            <a:r>
              <a:rPr lang="en" sz="1000"/>
              <a:t>In this activity, students create a collaborative concept map to clarify the interrelationships between major concepts, such as conversion between different functional groups through nucleophilic acyl substitution. The level of support provided varies based on the topic and the students' prior knowledge.</a:t>
            </a:r>
            <a:endParaRPr sz="1000"/>
          </a:p>
        </p:txBody>
      </p:sp>
      <p:sp>
        <p:nvSpPr>
          <p:cNvPr id="206" name="Google Shape;206;p34"/>
          <p:cNvSpPr txBox="1">
            <a:spLocks noGrp="1"/>
          </p:cNvSpPr>
          <p:nvPr>
            <p:ph type="body" idx="1"/>
          </p:nvPr>
        </p:nvSpPr>
        <p:spPr>
          <a:xfrm>
            <a:off x="4572000" y="372300"/>
            <a:ext cx="4053300" cy="46125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1100" b="1"/>
              <a:t>Implementation Plan:</a:t>
            </a:r>
            <a:endParaRPr sz="1100" b="1"/>
          </a:p>
          <a:p>
            <a:pPr marL="0" lvl="0" indent="0" algn="l" rtl="0">
              <a:spcBef>
                <a:spcPts val="1200"/>
              </a:spcBef>
              <a:spcAft>
                <a:spcPts val="0"/>
              </a:spcAft>
              <a:buClr>
                <a:schemeClr val="dk1"/>
              </a:buClr>
              <a:buSzPct val="110000"/>
              <a:buFont typeface="Arial"/>
              <a:buNone/>
            </a:pPr>
            <a:r>
              <a:rPr lang="en" sz="1000"/>
              <a:t>This task helps familiarize students with how to draw the mechanism for different types of nucleophilic acyl substitution reactions. Students are asked to list all functional groups within the carboxylic acid derivatives family and use a map to summarize the mechanism pattern of each type of conversion in acidic, basic, and neutral solutions.</a:t>
            </a:r>
            <a:endParaRPr sz="1000"/>
          </a:p>
          <a:p>
            <a:pPr marL="0" lvl="0" indent="0" algn="l" rtl="0">
              <a:spcBef>
                <a:spcPts val="1200"/>
              </a:spcBef>
              <a:spcAft>
                <a:spcPts val="0"/>
              </a:spcAft>
              <a:buClr>
                <a:schemeClr val="dk1"/>
              </a:buClr>
              <a:buSzPct val="110000"/>
              <a:buFont typeface="Arial"/>
              <a:buNone/>
            </a:pPr>
            <a:r>
              <a:rPr lang="en" sz="1000"/>
              <a:t>Examples:</a:t>
            </a:r>
            <a:endParaRPr sz="1000"/>
          </a:p>
          <a:p>
            <a:pPr marL="0" lvl="0" indent="0" algn="l" rtl="0">
              <a:spcBef>
                <a:spcPts val="1200"/>
              </a:spcBef>
              <a:spcAft>
                <a:spcPts val="0"/>
              </a:spcAft>
              <a:buClr>
                <a:schemeClr val="dk1"/>
              </a:buClr>
              <a:buSzPct val="110000"/>
              <a:buFont typeface="Arial"/>
              <a:buNone/>
            </a:pPr>
            <a:r>
              <a:rPr lang="en" sz="1000"/>
              <a:t>Mechanism pattern for the conversion from acyl halide to ester in an acidic solution;</a:t>
            </a:r>
            <a:endParaRPr sz="1000"/>
          </a:p>
          <a:p>
            <a:pPr marL="0" lvl="0" indent="0" algn="l" rtl="0">
              <a:spcBef>
                <a:spcPts val="1200"/>
              </a:spcBef>
              <a:spcAft>
                <a:spcPts val="0"/>
              </a:spcAft>
              <a:buClr>
                <a:schemeClr val="dk1"/>
              </a:buClr>
              <a:buSzPct val="110000"/>
              <a:buFont typeface="Arial"/>
              <a:buNone/>
            </a:pPr>
            <a:r>
              <a:rPr lang="en" sz="1000"/>
              <a:t>Mechanism pattern for the conversion from ester to carboxylic acid in a basic solution;</a:t>
            </a:r>
            <a:endParaRPr sz="1000"/>
          </a:p>
          <a:p>
            <a:pPr marL="0" lvl="0" indent="0" algn="l" rtl="0">
              <a:spcBef>
                <a:spcPts val="1200"/>
              </a:spcBef>
              <a:spcAft>
                <a:spcPts val="0"/>
              </a:spcAft>
              <a:buClr>
                <a:schemeClr val="dk1"/>
              </a:buClr>
              <a:buSzPct val="110000"/>
              <a:buFont typeface="Arial"/>
              <a:buNone/>
            </a:pPr>
            <a:r>
              <a:rPr lang="en" sz="1000"/>
              <a:t>Etc.</a:t>
            </a:r>
            <a:endParaRPr sz="1000"/>
          </a:p>
          <a:p>
            <a:pPr marL="0" lvl="0" indent="0" algn="l" rtl="0">
              <a:spcBef>
                <a:spcPts val="1200"/>
              </a:spcBef>
              <a:spcAft>
                <a:spcPts val="0"/>
              </a:spcAft>
              <a:buNone/>
            </a:pPr>
            <a:r>
              <a:rPr lang="en" sz="1000"/>
              <a:t>Please see the unfinished example map I created.</a:t>
            </a:r>
            <a:endParaRPr sz="1000"/>
          </a:p>
          <a:p>
            <a:pPr marL="0" lvl="0" indent="0" algn="l" rtl="0">
              <a:spcBef>
                <a:spcPts val="1200"/>
              </a:spcBef>
              <a:spcAft>
                <a:spcPts val="0"/>
              </a:spcAft>
              <a:buNone/>
            </a:pPr>
            <a:r>
              <a:rPr lang="en" sz="1000"/>
              <a:t>This example takes long, and each student can work on one mechanism pattern.</a:t>
            </a:r>
            <a:endParaRPr sz="1000"/>
          </a:p>
          <a:p>
            <a:pPr marL="0" lvl="0" indent="0" algn="l" rtl="0">
              <a:spcBef>
                <a:spcPts val="1200"/>
              </a:spcBef>
              <a:spcAft>
                <a:spcPts val="1200"/>
              </a:spcAft>
              <a:buClr>
                <a:schemeClr val="dk1"/>
              </a:buClr>
              <a:buSzPct val="110000"/>
              <a:buFont typeface="Arial"/>
              <a:buNone/>
            </a:pPr>
            <a:r>
              <a:rPr lang="en" sz="1000" b="1"/>
              <a:t>Students should never be asked to try to memorize these patterns separately. This concept map practice is only an exercise opportunity for them to get exposed to different mechanism patterns. They should focus on truly understanding why each pattern should be like that. E.g., there’s almost nothing available in a basic solution to protonate a carbonyl group,.....</a:t>
            </a:r>
            <a:endParaRPr sz="1000" b="1"/>
          </a:p>
        </p:txBody>
      </p:sp>
      <p:pic>
        <p:nvPicPr>
          <p:cNvPr id="207" name="Google Shape;207;p3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84875" y="924625"/>
            <a:ext cx="3200924" cy="426787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i="1"/>
              <a:t>Round Table - Stereochemistry &amp; Isomerism </a:t>
            </a:r>
            <a:r>
              <a:rPr lang="en" sz="2020"/>
              <a:t> </a:t>
            </a:r>
            <a:endParaRPr sz="2020"/>
          </a:p>
        </p:txBody>
      </p:sp>
      <p:sp>
        <p:nvSpPr>
          <p:cNvPr id="213" name="Google Shape;213;p35"/>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Description of Method</a:t>
            </a:r>
            <a:endParaRPr sz="1100" b="1"/>
          </a:p>
          <a:p>
            <a:pPr marL="0" lvl="0" indent="0" algn="l" rtl="0">
              <a:spcBef>
                <a:spcPts val="1200"/>
              </a:spcBef>
              <a:spcAft>
                <a:spcPts val="0"/>
              </a:spcAft>
              <a:buNone/>
            </a:pPr>
            <a:r>
              <a:rPr lang="en" sz="1100" b="1"/>
              <a:t>A group of 4 students are given a prompt. Students each take turns contributing by writing something on the paper and passing it around</a:t>
            </a:r>
            <a:endParaRPr sz="1100" b="1"/>
          </a:p>
          <a:p>
            <a:pPr marL="0" lvl="0" indent="0" algn="l" rtl="0">
              <a:spcBef>
                <a:spcPts val="1200"/>
              </a:spcBef>
              <a:spcAft>
                <a:spcPts val="1200"/>
              </a:spcAft>
              <a:buNone/>
            </a:pPr>
            <a:endParaRPr sz="1000"/>
          </a:p>
        </p:txBody>
      </p:sp>
      <p:sp>
        <p:nvSpPr>
          <p:cNvPr id="214" name="Google Shape;214;p35"/>
          <p:cNvSpPr txBox="1">
            <a:spLocks noGrp="1"/>
          </p:cNvSpPr>
          <p:nvPr>
            <p:ph type="body" idx="1"/>
          </p:nvPr>
        </p:nvSpPr>
        <p:spPr>
          <a:xfrm>
            <a:off x="311700" y="2395875"/>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Implementation Plan:</a:t>
            </a:r>
            <a:endParaRPr sz="1100" b="1"/>
          </a:p>
          <a:p>
            <a:pPr marL="0" lvl="0" indent="0" algn="l" rtl="0">
              <a:spcBef>
                <a:spcPts val="1200"/>
              </a:spcBef>
              <a:spcAft>
                <a:spcPts val="0"/>
              </a:spcAft>
              <a:buNone/>
            </a:pPr>
            <a:r>
              <a:rPr lang="en" sz="1100" b="1"/>
              <a:t>Prompt: A molecule with two stereocenters is shown. Draw a stereoisomer of the molecule and identify whether it is an enantiomer or diastereomer.</a:t>
            </a:r>
            <a:endParaRPr sz="1100" b="1"/>
          </a:p>
          <a:p>
            <a:pPr marL="0" lvl="0" indent="0" algn="l" rtl="0">
              <a:spcBef>
                <a:spcPts val="1200"/>
              </a:spcBef>
              <a:spcAft>
                <a:spcPts val="1200"/>
              </a:spcAft>
              <a:buNone/>
            </a:pPr>
            <a:endParaRPr sz="1000"/>
          </a:p>
        </p:txBody>
      </p:sp>
      <p:pic>
        <p:nvPicPr>
          <p:cNvPr id="215" name="Google Shape;215;p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25850" y="919762"/>
            <a:ext cx="4572000" cy="407108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9"/>
        <p:cNvGrpSpPr/>
        <p:nvPr/>
      </p:nvGrpSpPr>
      <p:grpSpPr>
        <a:xfrm>
          <a:off x="0" y="0"/>
          <a:ext cx="0" cy="0"/>
          <a:chOff x="0" y="0"/>
          <a:chExt cx="0" cy="0"/>
        </a:xfrm>
      </p:grpSpPr>
      <p:sp>
        <p:nvSpPr>
          <p:cNvPr id="220" name="Google Shape;220;p36"/>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i="1"/>
              <a:t>Round Table - Alkenes  </a:t>
            </a:r>
            <a:endParaRPr sz="2020" i="1"/>
          </a:p>
        </p:txBody>
      </p:sp>
      <p:sp>
        <p:nvSpPr>
          <p:cNvPr id="221" name="Google Shape;221;p36"/>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100" b="1"/>
              <a:t>Description of Method:</a:t>
            </a:r>
            <a:endParaRPr sz="1100" b="1"/>
          </a:p>
          <a:p>
            <a:pPr marL="0" lvl="0" indent="0" algn="l" rtl="0">
              <a:spcBef>
                <a:spcPts val="1200"/>
              </a:spcBef>
              <a:spcAft>
                <a:spcPts val="0"/>
              </a:spcAft>
              <a:buNone/>
            </a:pPr>
            <a:r>
              <a:rPr lang="en" sz="1000"/>
              <a:t>Your group will be given the reactants/reagents/conditions for a reaction. Your group will ultimately come up with the complete, detailed mechanism for that reaction, including curved arrow notation, intermediates, and products.</a:t>
            </a:r>
            <a:endParaRPr sz="1000"/>
          </a:p>
          <a:p>
            <a:pPr marL="0" lvl="0" indent="0" algn="l" rtl="0">
              <a:spcBef>
                <a:spcPts val="1200"/>
              </a:spcBef>
              <a:spcAft>
                <a:spcPts val="0"/>
              </a:spcAft>
              <a:buNone/>
            </a:pPr>
            <a:r>
              <a:rPr lang="en" sz="1000"/>
              <a:t>The first person in your group will draw the starting molecule(s) and curved arrow notation for the first elementary step of the mechanism. The next person will draw the product(s) of that elementary step, based on the curved arrows that were drawn. The next person will label the step as to what was occurring in that elementary step (e.g., proton transfer, nucleophilic addition, etc.). Then the process will repeat for the next step (next person adds curved arrows, next person draws products, next person labels the step), and so on, until the mechanism is complete. </a:t>
            </a:r>
            <a:endParaRPr sz="1000"/>
          </a:p>
          <a:p>
            <a:pPr marL="0" lvl="0" indent="0" algn="l" rtl="0">
              <a:spcBef>
                <a:spcPts val="1200"/>
              </a:spcBef>
              <a:spcAft>
                <a:spcPts val="1200"/>
              </a:spcAft>
              <a:buNone/>
            </a:pPr>
            <a:r>
              <a:rPr lang="en" sz="1000"/>
              <a:t>If a member of the group receives the mechanism-in-progress and notices an error, they can discuss with the group, and then make a correction of that mistake before passing things on to the next member.</a:t>
            </a:r>
            <a:endParaRPr sz="1000"/>
          </a:p>
        </p:txBody>
      </p:sp>
      <p:sp>
        <p:nvSpPr>
          <p:cNvPr id="222" name="Google Shape;222;p36"/>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000" b="1"/>
              <a:t>I</a:t>
            </a:r>
            <a:r>
              <a:rPr lang="en" sz="1100" b="1"/>
              <a:t>mplementation Plan:</a:t>
            </a:r>
            <a:endParaRPr sz="1100" b="1"/>
          </a:p>
          <a:p>
            <a:pPr marL="0" lvl="0" indent="0" algn="l" rtl="0">
              <a:spcBef>
                <a:spcPts val="1200"/>
              </a:spcBef>
              <a:spcAft>
                <a:spcPts val="0"/>
              </a:spcAft>
              <a:buNone/>
            </a:pPr>
            <a:r>
              <a:rPr lang="en" sz="1000"/>
              <a:t>Draw the complete, detailed mechanism for the following reaction (no peroxides).</a:t>
            </a:r>
            <a:endParaRPr sz="1000"/>
          </a:p>
          <a:p>
            <a:pPr marL="0" lvl="0" indent="0" algn="l" rtl="0">
              <a:spcBef>
                <a:spcPts val="1200"/>
              </a:spcBef>
              <a:spcAft>
                <a:spcPts val="1200"/>
              </a:spcAft>
              <a:buNone/>
            </a:pPr>
            <a:endParaRPr sz="1000"/>
          </a:p>
        </p:txBody>
      </p:sp>
      <p:pic>
        <p:nvPicPr>
          <p:cNvPr id="223" name="Google Shape;223;p3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802700" y="2162175"/>
            <a:ext cx="2847975" cy="8191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990"/>
              <a:buFont typeface="Arial"/>
              <a:buNone/>
            </a:pPr>
            <a:r>
              <a:rPr lang="en" sz="2020" i="1"/>
              <a:t>Round Table - Subst./Elim. Chemistry</a:t>
            </a:r>
            <a:endParaRPr sz="2020" i="1"/>
          </a:p>
        </p:txBody>
      </p:sp>
      <p:sp>
        <p:nvSpPr>
          <p:cNvPr id="229" name="Google Shape;229;p37"/>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Description of Method:</a:t>
            </a:r>
            <a:endParaRPr b="1"/>
          </a:p>
          <a:p>
            <a:pPr marL="457200" lvl="0" indent="-342900" algn="l" rtl="0">
              <a:spcBef>
                <a:spcPts val="1200"/>
              </a:spcBef>
              <a:spcAft>
                <a:spcPts val="0"/>
              </a:spcAft>
              <a:buSzPts val="1800"/>
              <a:buChar char="●"/>
            </a:pPr>
            <a:r>
              <a:rPr lang="en" b="1"/>
              <a:t>Take turns responding to prompt with words, phrases, or diagram/graph</a:t>
            </a:r>
            <a:endParaRPr b="1"/>
          </a:p>
          <a:p>
            <a:pPr marL="457200" lvl="0" indent="-342900" algn="l" rtl="0">
              <a:spcBef>
                <a:spcPts val="0"/>
              </a:spcBef>
              <a:spcAft>
                <a:spcPts val="0"/>
              </a:spcAft>
              <a:buSzPts val="1800"/>
              <a:buChar char="●"/>
            </a:pPr>
            <a:r>
              <a:rPr lang="en" b="1"/>
              <a:t>Students focus attention by writing and take time to think about response</a:t>
            </a:r>
            <a:endParaRPr b="1"/>
          </a:p>
          <a:p>
            <a:pPr marL="457200" lvl="0" indent="-342900" algn="l" rtl="0">
              <a:spcBef>
                <a:spcPts val="0"/>
              </a:spcBef>
              <a:spcAft>
                <a:spcPts val="0"/>
              </a:spcAft>
              <a:buSzPts val="1800"/>
              <a:buChar char="●"/>
            </a:pPr>
            <a:r>
              <a:rPr lang="en" b="1"/>
              <a:t>The round table method supports equal particpation and multiple viewpoints</a:t>
            </a:r>
            <a:endParaRPr b="1"/>
          </a:p>
          <a:p>
            <a:pPr marL="0" lvl="0" indent="0" algn="l" rtl="0">
              <a:spcBef>
                <a:spcPts val="1200"/>
              </a:spcBef>
              <a:spcAft>
                <a:spcPts val="1200"/>
              </a:spcAft>
              <a:buNone/>
            </a:pPr>
            <a:endParaRPr sz="1700"/>
          </a:p>
        </p:txBody>
      </p:sp>
      <p:sp>
        <p:nvSpPr>
          <p:cNvPr id="230" name="Google Shape;230;p37"/>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a:t>Implementation Plan:</a:t>
            </a:r>
            <a:endParaRPr sz="1300" b="1"/>
          </a:p>
          <a:p>
            <a:pPr marL="0" lvl="0" indent="0" algn="l" rtl="0">
              <a:spcBef>
                <a:spcPts val="1200"/>
              </a:spcBef>
              <a:spcAft>
                <a:spcPts val="0"/>
              </a:spcAft>
              <a:buNone/>
            </a:pPr>
            <a:r>
              <a:rPr lang="en" sz="1300" b="1"/>
              <a:t>Example of Substitution:</a:t>
            </a:r>
            <a:endParaRPr sz="1300" b="1"/>
          </a:p>
          <a:p>
            <a:pPr marL="0" lvl="0" indent="0" algn="l" rtl="0">
              <a:spcBef>
                <a:spcPts val="1200"/>
              </a:spcBef>
              <a:spcAft>
                <a:spcPts val="0"/>
              </a:spcAft>
              <a:buNone/>
            </a:pPr>
            <a:r>
              <a:rPr lang="en" sz="1300" b="1"/>
              <a:t>Student 1:  Ethane</a:t>
            </a:r>
            <a:endParaRPr sz="1300" b="1"/>
          </a:p>
          <a:p>
            <a:pPr marL="0" lvl="0" indent="0" algn="l" rtl="0">
              <a:spcBef>
                <a:spcPts val="1200"/>
              </a:spcBef>
              <a:spcAft>
                <a:spcPts val="0"/>
              </a:spcAft>
              <a:buNone/>
            </a:pPr>
            <a:r>
              <a:rPr lang="en" sz="1300" b="1"/>
              <a:t>Student 2:  Ethane + chlorine</a:t>
            </a:r>
            <a:endParaRPr sz="1300" b="1"/>
          </a:p>
          <a:p>
            <a:pPr marL="0" lvl="0" indent="0" algn="l" rtl="0">
              <a:spcBef>
                <a:spcPts val="1200"/>
              </a:spcBef>
              <a:spcAft>
                <a:spcPts val="0"/>
              </a:spcAft>
              <a:buNone/>
            </a:pPr>
            <a:r>
              <a:rPr lang="en" sz="1300" b="1"/>
              <a:t>—&gt;</a:t>
            </a:r>
            <a:endParaRPr sz="1300" b="1"/>
          </a:p>
          <a:p>
            <a:pPr marL="0" lvl="0" indent="0" algn="l" rtl="0">
              <a:spcBef>
                <a:spcPts val="1200"/>
              </a:spcBef>
              <a:spcAft>
                <a:spcPts val="0"/>
              </a:spcAft>
              <a:buNone/>
            </a:pPr>
            <a:r>
              <a:rPr lang="en" sz="1300" b="1"/>
              <a:t>Student 3:  Chloroethane</a:t>
            </a:r>
            <a:endParaRPr sz="1300" b="1"/>
          </a:p>
          <a:p>
            <a:pPr marL="0" lvl="0" indent="0" algn="l" rtl="0">
              <a:spcBef>
                <a:spcPts val="1200"/>
              </a:spcBef>
              <a:spcAft>
                <a:spcPts val="0"/>
              </a:spcAft>
              <a:buNone/>
            </a:pPr>
            <a:r>
              <a:rPr lang="en" sz="1300" b="1"/>
              <a:t>Student 4:  Chloroethan + HCl</a:t>
            </a:r>
            <a:endParaRPr sz="1300" b="1"/>
          </a:p>
          <a:p>
            <a:pPr marL="0" lvl="0" indent="0" algn="l" rtl="0">
              <a:spcBef>
                <a:spcPts val="1200"/>
              </a:spcBef>
              <a:spcAft>
                <a:spcPts val="0"/>
              </a:spcAft>
              <a:buNone/>
            </a:pPr>
            <a:r>
              <a:rPr lang="en" sz="1300" b="1"/>
              <a:t>Student or 5:   Add details such as SN1, SN2, catalysts for different levels (high school vs. college/university level).  Draw in structures instead of words, general description, other info</a:t>
            </a:r>
            <a:endParaRPr sz="1300" b="1"/>
          </a:p>
          <a:p>
            <a:pPr marL="0" lvl="0" indent="0" algn="l" rtl="0">
              <a:spcBef>
                <a:spcPts val="1200"/>
              </a:spcBef>
              <a:spcAft>
                <a:spcPts val="1200"/>
              </a:spcAft>
              <a:buNone/>
            </a:pP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990"/>
              <a:buFont typeface="Arial"/>
              <a:buNone/>
            </a:pPr>
            <a:r>
              <a:rPr lang="en" sz="2020" i="1"/>
              <a:t>Round Table - Subst./Elim. Chemistry</a:t>
            </a:r>
            <a:endParaRPr sz="2020" i="1"/>
          </a:p>
        </p:txBody>
      </p:sp>
      <p:sp>
        <p:nvSpPr>
          <p:cNvPr id="236" name="Google Shape;236;p38"/>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Description of Method:</a:t>
            </a:r>
            <a:endParaRPr b="1"/>
          </a:p>
          <a:p>
            <a:pPr marL="457200" lvl="0" indent="-342900" algn="l" rtl="0">
              <a:spcBef>
                <a:spcPts val="1200"/>
              </a:spcBef>
              <a:spcAft>
                <a:spcPts val="0"/>
              </a:spcAft>
              <a:buSzPts val="1800"/>
              <a:buChar char="●"/>
            </a:pPr>
            <a:r>
              <a:rPr lang="en" b="1"/>
              <a:t>Take turns responding to prompt with words, phrases, or diagram/graph</a:t>
            </a:r>
            <a:endParaRPr b="1"/>
          </a:p>
          <a:p>
            <a:pPr marL="457200" lvl="0" indent="-342900" algn="l" rtl="0">
              <a:spcBef>
                <a:spcPts val="0"/>
              </a:spcBef>
              <a:spcAft>
                <a:spcPts val="0"/>
              </a:spcAft>
              <a:buSzPts val="1800"/>
              <a:buChar char="●"/>
            </a:pPr>
            <a:r>
              <a:rPr lang="en" b="1"/>
              <a:t>Students focus attention by writing and take time to think about response</a:t>
            </a:r>
            <a:endParaRPr b="1"/>
          </a:p>
          <a:p>
            <a:pPr marL="457200" lvl="0" indent="-342900" algn="l" rtl="0">
              <a:spcBef>
                <a:spcPts val="0"/>
              </a:spcBef>
              <a:spcAft>
                <a:spcPts val="0"/>
              </a:spcAft>
              <a:buSzPts val="1800"/>
              <a:buChar char="●"/>
            </a:pPr>
            <a:r>
              <a:rPr lang="en" b="1"/>
              <a:t>The round table method supports equal particpation and multiple viewpoints</a:t>
            </a:r>
            <a:endParaRPr b="1"/>
          </a:p>
          <a:p>
            <a:pPr marL="0" lvl="0" indent="0" algn="l" rtl="0">
              <a:spcBef>
                <a:spcPts val="1200"/>
              </a:spcBef>
              <a:spcAft>
                <a:spcPts val="1200"/>
              </a:spcAft>
              <a:buNone/>
            </a:pPr>
            <a:endParaRPr sz="1700"/>
          </a:p>
        </p:txBody>
      </p:sp>
      <p:sp>
        <p:nvSpPr>
          <p:cNvPr id="237" name="Google Shape;237;p38"/>
          <p:cNvSpPr txBox="1">
            <a:spLocks noGrp="1"/>
          </p:cNvSpPr>
          <p:nvPr>
            <p:ph type="body" idx="1"/>
          </p:nvPr>
        </p:nvSpPr>
        <p:spPr>
          <a:xfrm>
            <a:off x="4572000" y="820300"/>
            <a:ext cx="4260300" cy="42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a:t>Implementation Plan:</a:t>
            </a:r>
            <a:endParaRPr sz="1300" b="1"/>
          </a:p>
          <a:p>
            <a:pPr marL="0" lvl="0" indent="0" algn="l" rtl="0">
              <a:spcBef>
                <a:spcPts val="1200"/>
              </a:spcBef>
              <a:spcAft>
                <a:spcPts val="0"/>
              </a:spcAft>
              <a:buNone/>
            </a:pPr>
            <a:r>
              <a:rPr lang="en" sz="1300" b="1"/>
              <a:t>Example of Elimination Using Alkyl Halide, basic conditions:</a:t>
            </a:r>
            <a:endParaRPr sz="1300" b="1"/>
          </a:p>
          <a:p>
            <a:pPr marL="0" lvl="0" indent="0" algn="l" rtl="0">
              <a:spcBef>
                <a:spcPts val="1200"/>
              </a:spcBef>
              <a:spcAft>
                <a:spcPts val="0"/>
              </a:spcAft>
              <a:buNone/>
            </a:pPr>
            <a:r>
              <a:rPr lang="en" sz="1300" b="1"/>
              <a:t>Student 1:  2-bromopentane</a:t>
            </a:r>
            <a:endParaRPr sz="1300" b="1"/>
          </a:p>
          <a:p>
            <a:pPr marL="0" lvl="0" indent="0" algn="l" rtl="0">
              <a:spcBef>
                <a:spcPts val="1200"/>
              </a:spcBef>
              <a:spcAft>
                <a:spcPts val="0"/>
              </a:spcAft>
              <a:buNone/>
            </a:pPr>
            <a:r>
              <a:rPr lang="en" sz="1300" b="1"/>
              <a:t>Student 2:  2-bromopentane + NaOH</a:t>
            </a:r>
            <a:endParaRPr sz="1300" b="1"/>
          </a:p>
          <a:p>
            <a:pPr marL="0" lvl="0" indent="0" algn="l" rtl="0">
              <a:spcBef>
                <a:spcPts val="1200"/>
              </a:spcBef>
              <a:spcAft>
                <a:spcPts val="0"/>
              </a:spcAft>
              <a:buNone/>
            </a:pPr>
            <a:r>
              <a:rPr lang="en" sz="1300" b="1"/>
              <a:t>—&gt;</a:t>
            </a:r>
            <a:endParaRPr sz="1300" b="1"/>
          </a:p>
          <a:p>
            <a:pPr marL="0" lvl="0" indent="0" algn="l" rtl="0">
              <a:spcBef>
                <a:spcPts val="1200"/>
              </a:spcBef>
              <a:spcAft>
                <a:spcPts val="0"/>
              </a:spcAft>
              <a:buNone/>
            </a:pPr>
            <a:r>
              <a:rPr lang="en" sz="1300" b="1"/>
              <a:t>Student 3:  pent-1-ene or pent-2-ene</a:t>
            </a:r>
            <a:endParaRPr sz="1300" b="1"/>
          </a:p>
          <a:p>
            <a:pPr marL="0" lvl="0" indent="0" algn="l" rtl="0">
              <a:spcBef>
                <a:spcPts val="1200"/>
              </a:spcBef>
              <a:spcAft>
                <a:spcPts val="0"/>
              </a:spcAft>
              <a:buNone/>
            </a:pPr>
            <a:r>
              <a:rPr lang="en" sz="1300" b="1"/>
              <a:t>Student 4: pent-1-ene or pent-2-ene + H2O + NaBr</a:t>
            </a:r>
            <a:endParaRPr sz="1300" b="1"/>
          </a:p>
          <a:p>
            <a:pPr marL="0" lvl="0" indent="0" algn="l" rtl="0">
              <a:spcBef>
                <a:spcPts val="1200"/>
              </a:spcBef>
              <a:spcAft>
                <a:spcPts val="0"/>
              </a:spcAft>
              <a:buNone/>
            </a:pPr>
            <a:r>
              <a:rPr lang="en" sz="1300" b="1"/>
              <a:t>Student or 5:   Add details such as SN1, SN2, catalysts for different level, Markovnikov, anti-Markovnikov (high school vs. college/university level).  Draw in structures instead of words, general description, other info</a:t>
            </a:r>
            <a:endParaRPr sz="1300" b="1"/>
          </a:p>
          <a:p>
            <a:pPr marL="0" lvl="0" indent="0" algn="l" rtl="0">
              <a:spcBef>
                <a:spcPts val="1200"/>
              </a:spcBef>
              <a:spcAft>
                <a:spcPts val="1200"/>
              </a:spcAft>
              <a:buNone/>
            </a:pPr>
            <a:endParaRPr sz="1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1"/>
        <p:cNvGrpSpPr/>
        <p:nvPr/>
      </p:nvGrpSpPr>
      <p:grpSpPr>
        <a:xfrm>
          <a:off x="0" y="0"/>
          <a:ext cx="0" cy="0"/>
          <a:chOff x="0" y="0"/>
          <a:chExt cx="0" cy="0"/>
        </a:xfrm>
      </p:grpSpPr>
      <p:sp>
        <p:nvSpPr>
          <p:cNvPr id="242" name="Google Shape;242;p39"/>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990"/>
              <a:buFont typeface="Arial"/>
              <a:buNone/>
            </a:pPr>
            <a:r>
              <a:rPr lang="en" sz="2020" i="1"/>
              <a:t>Round Table - Nucleophilic Acyl Addition</a:t>
            </a:r>
            <a:endParaRPr sz="2020" i="1"/>
          </a:p>
        </p:txBody>
      </p:sp>
      <p:sp>
        <p:nvSpPr>
          <p:cNvPr id="243" name="Google Shape;243;p39"/>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Description of Method:</a:t>
            </a:r>
            <a:endParaRPr sz="1100" b="1"/>
          </a:p>
          <a:p>
            <a:pPr marL="457200" lvl="0" indent="-292100" algn="l" rtl="0">
              <a:spcBef>
                <a:spcPts val="1200"/>
              </a:spcBef>
              <a:spcAft>
                <a:spcPts val="0"/>
              </a:spcAft>
              <a:buSzPts val="1000"/>
              <a:buChar char="●"/>
            </a:pPr>
            <a:r>
              <a:rPr lang="en" sz="1000"/>
              <a:t>A topic or question is presented to a group of 4</a:t>
            </a:r>
            <a:endParaRPr sz="1000"/>
          </a:p>
          <a:p>
            <a:pPr marL="457200" lvl="0" indent="-292100" algn="l" rtl="0">
              <a:spcBef>
                <a:spcPts val="0"/>
              </a:spcBef>
              <a:spcAft>
                <a:spcPts val="0"/>
              </a:spcAft>
              <a:buSzPts val="1000"/>
              <a:buChar char="●"/>
            </a:pPr>
            <a:r>
              <a:rPr lang="en" sz="1000"/>
              <a:t>One student writes/draws/contributes to the prompt in a sentence or two (or picture) and passes it to the next student</a:t>
            </a:r>
            <a:endParaRPr sz="1000"/>
          </a:p>
          <a:p>
            <a:pPr marL="457200" lvl="0" indent="-292100" algn="l" rtl="0">
              <a:spcBef>
                <a:spcPts val="0"/>
              </a:spcBef>
              <a:spcAft>
                <a:spcPts val="0"/>
              </a:spcAft>
              <a:buSzPts val="1000"/>
              <a:buChar char="●"/>
            </a:pPr>
            <a:r>
              <a:rPr lang="en" sz="1000"/>
              <a:t>The next student contributes the next words/phrases/drawings</a:t>
            </a:r>
            <a:endParaRPr sz="1000"/>
          </a:p>
          <a:p>
            <a:pPr marL="457200" lvl="0" indent="-292100" algn="l" rtl="0">
              <a:spcBef>
                <a:spcPts val="0"/>
              </a:spcBef>
              <a:spcAft>
                <a:spcPts val="0"/>
              </a:spcAft>
              <a:buSzPts val="1000"/>
              <a:buChar char="●"/>
            </a:pPr>
            <a:r>
              <a:rPr lang="en" sz="1000"/>
              <a:t>The document circulates until the team determines it is complete</a:t>
            </a:r>
            <a:endParaRPr sz="1000"/>
          </a:p>
        </p:txBody>
      </p:sp>
      <p:sp>
        <p:nvSpPr>
          <p:cNvPr id="244" name="Google Shape;244;p39"/>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Implementation Plan:</a:t>
            </a:r>
            <a:endParaRPr sz="1100" b="1"/>
          </a:p>
          <a:p>
            <a:pPr marL="0" lvl="0" indent="0" algn="l" rtl="0">
              <a:spcBef>
                <a:spcPts val="1200"/>
              </a:spcBef>
              <a:spcAft>
                <a:spcPts val="0"/>
              </a:spcAft>
              <a:buNone/>
            </a:pPr>
            <a:r>
              <a:rPr lang="en" sz="1100" b="1"/>
              <a:t>Students construct a mechanism for a nucleophilic acyl addition. The first student draws a curved arrow, the next student draws the intermediate formed, the third student identifies the type of process (e.g., proton transfer), and the fourth student draws the next arrow. In this fashion, each student completes each task at least once. </a:t>
            </a:r>
            <a:endParaRPr sz="1100" b="1"/>
          </a:p>
          <a:p>
            <a:pPr marL="0" lvl="0" indent="0" algn="l" rtl="0">
              <a:spcBef>
                <a:spcPts val="1200"/>
              </a:spcBef>
              <a:spcAft>
                <a:spcPts val="1200"/>
              </a:spcAft>
              <a:buNone/>
            </a:pPr>
            <a:endParaRPr sz="1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990"/>
              <a:buFont typeface="Arial"/>
              <a:buNone/>
            </a:pPr>
            <a:r>
              <a:rPr lang="en" sz="2020"/>
              <a:t>[Insert Name] - </a:t>
            </a:r>
            <a:r>
              <a:rPr lang="en" sz="2020" i="1"/>
              <a:t>Round Table - Nucleophilic Acyl Substitution </a:t>
            </a:r>
            <a:endParaRPr sz="2020" i="1"/>
          </a:p>
        </p:txBody>
      </p:sp>
      <p:sp>
        <p:nvSpPr>
          <p:cNvPr id="250" name="Google Shape;250;p40"/>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Description of Method:</a:t>
            </a:r>
            <a:endParaRPr sz="1100" b="1"/>
          </a:p>
          <a:p>
            <a:pPr marL="0" lvl="0" indent="0" algn="l" rtl="0">
              <a:spcBef>
                <a:spcPts val="1200"/>
              </a:spcBef>
              <a:spcAft>
                <a:spcPts val="1200"/>
              </a:spcAft>
              <a:buNone/>
            </a:pPr>
            <a:endParaRPr sz="1000"/>
          </a:p>
        </p:txBody>
      </p:sp>
      <p:sp>
        <p:nvSpPr>
          <p:cNvPr id="251" name="Google Shape;251;p40"/>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Implementation Plan:</a:t>
            </a:r>
            <a:endParaRPr sz="1100" b="1"/>
          </a:p>
          <a:p>
            <a:pPr marL="0" lvl="0" indent="0" algn="l" rtl="0">
              <a:spcBef>
                <a:spcPts val="1200"/>
              </a:spcBef>
              <a:spcAft>
                <a:spcPts val="1200"/>
              </a:spcAft>
              <a:buNone/>
            </a:pP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i="1"/>
              <a:t>Active Reading Documents - Stereochemistry &amp; Isomerism </a:t>
            </a:r>
            <a:endParaRPr sz="2020" i="1"/>
          </a:p>
        </p:txBody>
      </p:sp>
      <p:sp>
        <p:nvSpPr>
          <p:cNvPr id="67" name="Google Shape;67;p15"/>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dirty="0"/>
              <a:t>Description of Method: – State the learning objective:  	</a:t>
            </a:r>
            <a:endParaRPr sz="1100" b="1" dirty="0"/>
          </a:p>
          <a:p>
            <a:pPr marL="0" lvl="0" indent="0" algn="l" rtl="0">
              <a:spcBef>
                <a:spcPts val="1200"/>
              </a:spcBef>
              <a:spcAft>
                <a:spcPts val="0"/>
              </a:spcAft>
              <a:buNone/>
            </a:pPr>
            <a:r>
              <a:rPr lang="en" sz="1000" dirty="0"/>
              <a:t>When finishing reading this document the student(s) should be able to arrange the priorities of groups attached to a chiral center based on atomic number, </a:t>
            </a:r>
            <a:r>
              <a:rPr lang="en" sz="1000" dirty="0" err="1"/>
              <a:t>ie</a:t>
            </a:r>
            <a:r>
              <a:rPr lang="en" sz="1000" dirty="0"/>
              <a:t> the  CIP (Cahn-Ingold-Prelog) system.</a:t>
            </a:r>
            <a:endParaRPr sz="1000" dirty="0"/>
          </a:p>
          <a:p>
            <a:pPr marL="0" lvl="0" indent="0" algn="l" rtl="0">
              <a:spcBef>
                <a:spcPts val="1200"/>
              </a:spcBef>
              <a:spcAft>
                <a:spcPts val="1200"/>
              </a:spcAft>
              <a:buNone/>
            </a:pPr>
            <a:r>
              <a:rPr lang="en" sz="1000" b="1" dirty="0"/>
              <a:t>Develop scaffolding activities per main point</a:t>
            </a:r>
            <a:endParaRPr sz="1000" b="1" dirty="0"/>
          </a:p>
        </p:txBody>
      </p:sp>
      <p:sp>
        <p:nvSpPr>
          <p:cNvPr id="68" name="Google Shape;68;p15"/>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1100" b="1" dirty="0"/>
              <a:t>Implementation Plan:</a:t>
            </a:r>
            <a:endParaRPr sz="1100" b="1" dirty="0"/>
          </a:p>
          <a:p>
            <a:pPr marL="0" lvl="0" indent="0" algn="l" rtl="0">
              <a:spcBef>
                <a:spcPts val="1200"/>
              </a:spcBef>
              <a:spcAft>
                <a:spcPts val="0"/>
              </a:spcAft>
              <a:buNone/>
            </a:pPr>
            <a:r>
              <a:rPr lang="en" sz="1000" dirty="0"/>
              <a:t>Assumption student has completed activities on identifying chiral centers</a:t>
            </a:r>
            <a:endParaRPr sz="1000" dirty="0"/>
          </a:p>
          <a:p>
            <a:pPr marL="0" lvl="0" indent="0" algn="l" rtl="0">
              <a:spcBef>
                <a:spcPts val="1200"/>
              </a:spcBef>
              <a:spcAft>
                <a:spcPts val="0"/>
              </a:spcAft>
              <a:buNone/>
            </a:pPr>
            <a:r>
              <a:rPr lang="en" sz="1000" dirty="0"/>
              <a:t>Student will construct priority atom ladders</a:t>
            </a:r>
            <a:endParaRPr sz="1000" dirty="0"/>
          </a:p>
          <a:p>
            <a:pPr marL="0" lvl="0" indent="0" algn="l" rtl="0">
              <a:spcBef>
                <a:spcPts val="1200"/>
              </a:spcBef>
              <a:spcAft>
                <a:spcPts val="0"/>
              </a:spcAft>
              <a:buNone/>
            </a:pPr>
            <a:r>
              <a:rPr lang="en" sz="1000" dirty="0"/>
              <a:t>Scaffolding support</a:t>
            </a:r>
            <a:endParaRPr sz="1000" dirty="0"/>
          </a:p>
          <a:p>
            <a:pPr marL="0" lvl="0" indent="0" algn="l" rtl="0">
              <a:spcBef>
                <a:spcPts val="1200"/>
              </a:spcBef>
              <a:spcAft>
                <a:spcPts val="0"/>
              </a:spcAft>
              <a:buNone/>
            </a:pPr>
            <a:r>
              <a:rPr lang="en" sz="1000" dirty="0"/>
              <a:t>	Construct initial ladder</a:t>
            </a:r>
            <a:endParaRPr sz="1000" dirty="0"/>
          </a:p>
          <a:p>
            <a:pPr marL="0" lvl="0" indent="0" algn="l" rtl="0">
              <a:spcBef>
                <a:spcPts val="1200"/>
              </a:spcBef>
              <a:spcAft>
                <a:spcPts val="0"/>
              </a:spcAft>
              <a:buNone/>
            </a:pPr>
            <a:r>
              <a:rPr lang="en" sz="1000" dirty="0"/>
              <a:t>	If any atoms have the same atomic number help further construct the latter</a:t>
            </a:r>
            <a:endParaRPr sz="1000" dirty="0"/>
          </a:p>
          <a:p>
            <a:pPr marL="0" lvl="0" indent="0" algn="l" rtl="0">
              <a:spcBef>
                <a:spcPts val="1200"/>
              </a:spcBef>
              <a:spcAft>
                <a:spcPts val="0"/>
              </a:spcAft>
              <a:buNone/>
            </a:pPr>
            <a:r>
              <a:rPr lang="en" sz="1000" dirty="0"/>
              <a:t>	Provide support with multiple bonds</a:t>
            </a:r>
            <a:endParaRPr sz="1000" dirty="0"/>
          </a:p>
          <a:p>
            <a:pPr marL="0" lvl="0" indent="0" algn="l" rtl="0">
              <a:spcBef>
                <a:spcPts val="1200"/>
              </a:spcBef>
              <a:spcAft>
                <a:spcPts val="0"/>
              </a:spcAft>
              <a:buNone/>
            </a:pPr>
            <a:r>
              <a:rPr lang="en" sz="1000" dirty="0"/>
              <a:t>Reminder that it’s based on atomic number</a:t>
            </a:r>
            <a:endParaRPr sz="1000" dirty="0"/>
          </a:p>
          <a:p>
            <a:pPr marL="0" lvl="0" indent="0" algn="l" rtl="0">
              <a:spcBef>
                <a:spcPts val="1200"/>
              </a:spcBef>
              <a:spcAft>
                <a:spcPts val="0"/>
              </a:spcAft>
              <a:buNone/>
            </a:pPr>
            <a:r>
              <a:rPr lang="en" sz="1000" dirty="0"/>
              <a:t>	Provide example of student mistakes based on weight rather than Atomic number</a:t>
            </a:r>
            <a:endParaRPr sz="1000" dirty="0"/>
          </a:p>
          <a:p>
            <a:pPr marL="0" lvl="0" indent="0" algn="l" rtl="0">
              <a:spcBef>
                <a:spcPts val="1200"/>
              </a:spcBef>
              <a:spcAft>
                <a:spcPts val="0"/>
              </a:spcAft>
              <a:buNone/>
            </a:pPr>
            <a:r>
              <a:rPr lang="en" sz="1000" dirty="0"/>
              <a:t>Reinforcement activity – have a student find an example homework end of chapter that looks difficult and apply scaffolding technique</a:t>
            </a:r>
            <a:endParaRPr sz="1000" dirty="0"/>
          </a:p>
          <a:p>
            <a:pPr marL="0" lvl="0" indent="0" algn="l" rtl="0">
              <a:spcBef>
                <a:spcPts val="1200"/>
              </a:spcBef>
              <a:spcAft>
                <a:spcPts val="0"/>
              </a:spcAft>
              <a:buNone/>
            </a:pPr>
            <a:endParaRPr sz="1000" dirty="0"/>
          </a:p>
          <a:p>
            <a:pPr marL="0" lvl="0" indent="0" algn="l" rtl="0">
              <a:spcBef>
                <a:spcPts val="1200"/>
              </a:spcBef>
              <a:spcAft>
                <a:spcPts val="0"/>
              </a:spcAft>
              <a:buNone/>
            </a:pPr>
            <a:endParaRPr sz="1000" dirty="0"/>
          </a:p>
          <a:p>
            <a:pPr marL="0" lvl="0" indent="0" algn="l" rtl="0">
              <a:spcBef>
                <a:spcPts val="1200"/>
              </a:spcBef>
              <a:spcAft>
                <a:spcPts val="0"/>
              </a:spcAft>
              <a:buNone/>
            </a:pPr>
            <a:endParaRPr sz="1000" dirty="0"/>
          </a:p>
          <a:p>
            <a:pPr marL="0" lvl="0" indent="0" algn="l" rtl="0">
              <a:spcBef>
                <a:spcPts val="1200"/>
              </a:spcBef>
              <a:spcAft>
                <a:spcPts val="1200"/>
              </a:spcAft>
              <a:buNone/>
            </a:pPr>
            <a:endParaRPr sz="1000" dirty="0"/>
          </a:p>
        </p:txBody>
      </p:sp>
      <p:pic>
        <p:nvPicPr>
          <p:cNvPr id="69" name="Google Shape;69;p15"/>
          <p:cNvPicPr preferRelativeResize="0">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364523" y="2420300"/>
            <a:ext cx="1960203" cy="26136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t>[Insert Name] - </a:t>
            </a:r>
            <a:r>
              <a:rPr lang="en" sz="2020" i="1"/>
              <a:t>Active Reading Documents - Alkenes</a:t>
            </a:r>
            <a:r>
              <a:rPr lang="en" sz="2020"/>
              <a:t>  </a:t>
            </a:r>
            <a:endParaRPr sz="2020"/>
          </a:p>
        </p:txBody>
      </p:sp>
      <p:sp>
        <p:nvSpPr>
          <p:cNvPr id="75" name="Google Shape;75;p16"/>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Description of Method:</a:t>
            </a:r>
            <a:endParaRPr sz="1100" b="1"/>
          </a:p>
          <a:p>
            <a:pPr marL="0" lvl="0" indent="0" algn="l" rtl="0">
              <a:spcBef>
                <a:spcPts val="1200"/>
              </a:spcBef>
              <a:spcAft>
                <a:spcPts val="1200"/>
              </a:spcAft>
              <a:buNone/>
            </a:pPr>
            <a:endParaRPr sz="1000"/>
          </a:p>
        </p:txBody>
      </p:sp>
      <p:sp>
        <p:nvSpPr>
          <p:cNvPr id="76" name="Google Shape;76;p16"/>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Implementation Plan:</a:t>
            </a:r>
            <a:endParaRPr sz="1100" b="1"/>
          </a:p>
          <a:p>
            <a:pPr marL="0" lvl="0" indent="0" algn="l" rtl="0">
              <a:spcBef>
                <a:spcPts val="1200"/>
              </a:spcBef>
              <a:spcAft>
                <a:spcPts val="1200"/>
              </a:spcAft>
              <a:buNone/>
            </a:pP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i="1"/>
              <a:t>Active Reading Documents - Subst./Elim. Chemistry </a:t>
            </a:r>
            <a:endParaRPr sz="2020" i="1"/>
          </a:p>
        </p:txBody>
      </p:sp>
      <p:sp>
        <p:nvSpPr>
          <p:cNvPr id="82" name="Google Shape;82;p17"/>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Description of Method: You will guide students through the reading and analysis of a chosen document on your topic of choice. You will first need to determine what the learning goals are and identify the tasks needed to achieve those goals.  Let that direct your prompts for the students as they read, e.g., state the main idea of the article.  You must develop a plan for how you will assess their work (plus/minus/checkmark, etc.) and communicate that to the students.  Then you must implement and reflect afterwards.</a:t>
            </a:r>
            <a:endParaRPr sz="1100" b="1"/>
          </a:p>
          <a:p>
            <a:pPr marL="0" lvl="0" indent="0" algn="l" rtl="0">
              <a:spcBef>
                <a:spcPts val="1200"/>
              </a:spcBef>
              <a:spcAft>
                <a:spcPts val="1200"/>
              </a:spcAft>
              <a:buNone/>
            </a:pPr>
            <a:endParaRPr sz="1000"/>
          </a:p>
        </p:txBody>
      </p:sp>
      <p:sp>
        <p:nvSpPr>
          <p:cNvPr id="83" name="Google Shape;83;p17"/>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Implementation Plan: The learning objective is for students to determine whether a reaction will proceed via an SN1, SN2, E1 or E2 pathway (or some combination) based on the reaction conditions and reagents given.  I will choose a textbook excerpt that discusses the conditions that lead to these various outcomes.  I will provide the students with this excerpt in class and have them work in small groups of 3 or 4.  The prompts will ask them to define those terms, identify what types of alkyl halides are compatible with each pathway, what types of nucleophiles are favored with each pathway, and what types of solvents are associated with each pathway.  </a:t>
            </a:r>
            <a:endParaRPr sz="1100" b="1"/>
          </a:p>
          <a:p>
            <a:pPr marL="0" lvl="0" indent="0" algn="l" rtl="0">
              <a:spcBef>
                <a:spcPts val="1200"/>
              </a:spcBef>
              <a:spcAft>
                <a:spcPts val="0"/>
              </a:spcAft>
              <a:buNone/>
            </a:pPr>
            <a:endParaRPr sz="1100" b="1"/>
          </a:p>
          <a:p>
            <a:pPr marL="0" lvl="0" indent="0" algn="l" rtl="0">
              <a:spcBef>
                <a:spcPts val="1200"/>
              </a:spcBef>
              <a:spcAft>
                <a:spcPts val="1200"/>
              </a:spcAft>
              <a:buNone/>
            </a:pP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237495" y="455053"/>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990"/>
              <a:buFont typeface="Arial"/>
              <a:buNone/>
            </a:pPr>
            <a:r>
              <a:rPr lang="en" sz="2020" i="1"/>
              <a:t>Active Reading Documents - Nucleophilic Acyl Addition</a:t>
            </a:r>
            <a:r>
              <a:rPr lang="en" sz="2020"/>
              <a:t> </a:t>
            </a:r>
            <a:endParaRPr sz="2020"/>
          </a:p>
        </p:txBody>
      </p:sp>
      <p:sp>
        <p:nvSpPr>
          <p:cNvPr id="89" name="Google Shape;89;p18"/>
          <p:cNvSpPr txBox="1">
            <a:spLocks noGrp="1"/>
          </p:cNvSpPr>
          <p:nvPr>
            <p:ph type="body" idx="1"/>
          </p:nvPr>
        </p:nvSpPr>
        <p:spPr>
          <a:xfrm>
            <a:off x="237500" y="1176223"/>
            <a:ext cx="4053300" cy="2602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Description of Method:</a:t>
            </a:r>
            <a:endParaRPr sz="1100" b="1"/>
          </a:p>
          <a:p>
            <a:pPr marL="457200" lvl="0" indent="-292100" algn="l" rtl="0">
              <a:spcBef>
                <a:spcPts val="1200"/>
              </a:spcBef>
              <a:spcAft>
                <a:spcPts val="0"/>
              </a:spcAft>
              <a:buSzPts val="1000"/>
              <a:buAutoNum type="arabicParenR"/>
            </a:pPr>
            <a:r>
              <a:rPr lang="en" sz="1000"/>
              <a:t>define a learning goal</a:t>
            </a:r>
            <a:endParaRPr sz="1000"/>
          </a:p>
          <a:p>
            <a:pPr marL="457200" lvl="0" indent="-292100" algn="l" rtl="0">
              <a:spcBef>
                <a:spcPts val="0"/>
              </a:spcBef>
              <a:spcAft>
                <a:spcPts val="0"/>
              </a:spcAft>
              <a:buSzPts val="1000"/>
              <a:buAutoNum type="arabicParenR"/>
            </a:pPr>
            <a:r>
              <a:rPr lang="en" sz="1000"/>
              <a:t>Find a reading assignment</a:t>
            </a:r>
            <a:endParaRPr sz="1000"/>
          </a:p>
          <a:p>
            <a:pPr marL="457200" lvl="0" indent="-292100" algn="l" rtl="0">
              <a:spcBef>
                <a:spcPts val="0"/>
              </a:spcBef>
              <a:spcAft>
                <a:spcPts val="0"/>
              </a:spcAft>
              <a:buSzPts val="1000"/>
              <a:buAutoNum type="arabicParenR"/>
            </a:pPr>
            <a:r>
              <a:rPr lang="en" sz="1000"/>
              <a:t>Create a handout - main idea/key ideas</a:t>
            </a:r>
            <a:endParaRPr sz="1000"/>
          </a:p>
          <a:p>
            <a:pPr marL="457200" lvl="0" indent="-292100" algn="l" rtl="0">
              <a:spcBef>
                <a:spcPts val="0"/>
              </a:spcBef>
              <a:spcAft>
                <a:spcPts val="0"/>
              </a:spcAft>
              <a:buSzPts val="1000"/>
              <a:buAutoNum type="arabicParenR"/>
            </a:pPr>
            <a:r>
              <a:rPr lang="en" sz="1000"/>
              <a:t>Determine a grading scheme</a:t>
            </a:r>
            <a:endParaRPr sz="1000"/>
          </a:p>
          <a:p>
            <a:pPr marL="457200" lvl="0" indent="-292100" algn="l" rtl="0">
              <a:spcBef>
                <a:spcPts val="0"/>
              </a:spcBef>
              <a:spcAft>
                <a:spcPts val="0"/>
              </a:spcAft>
              <a:buSzPts val="1000"/>
              <a:buAutoNum type="arabicParenR"/>
            </a:pPr>
            <a:r>
              <a:rPr lang="en" sz="1000"/>
              <a:t>Load active reading document in las</a:t>
            </a:r>
            <a:endParaRPr sz="1000"/>
          </a:p>
          <a:p>
            <a:pPr marL="457200" lvl="0" indent="-292100" algn="l" rtl="0">
              <a:spcBef>
                <a:spcPts val="0"/>
              </a:spcBef>
              <a:spcAft>
                <a:spcPts val="0"/>
              </a:spcAft>
              <a:buSzPts val="1000"/>
              <a:buAutoNum type="arabicParenR"/>
            </a:pPr>
            <a:r>
              <a:rPr lang="en" sz="1000"/>
              <a:t>Assign reading and due date , collect and assess</a:t>
            </a:r>
            <a:endParaRPr sz="1000"/>
          </a:p>
          <a:p>
            <a:pPr marL="457200" lvl="0" indent="-292100" algn="l" rtl="0">
              <a:spcBef>
                <a:spcPts val="0"/>
              </a:spcBef>
              <a:spcAft>
                <a:spcPts val="0"/>
              </a:spcAft>
              <a:buSzPts val="1000"/>
              <a:buAutoNum type="arabicParenR"/>
            </a:pPr>
            <a:r>
              <a:rPr lang="en" sz="1000"/>
              <a:t>Reflect on results</a:t>
            </a:r>
            <a:endParaRPr sz="1000"/>
          </a:p>
        </p:txBody>
      </p:sp>
      <p:sp>
        <p:nvSpPr>
          <p:cNvPr id="90" name="Google Shape;90;p18"/>
          <p:cNvSpPr txBox="1">
            <a:spLocks noGrp="1"/>
          </p:cNvSpPr>
          <p:nvPr>
            <p:ph type="body" idx="1"/>
          </p:nvPr>
        </p:nvSpPr>
        <p:spPr>
          <a:xfrm>
            <a:off x="4365008" y="861085"/>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Implementation Plan:</a:t>
            </a:r>
            <a:endParaRPr sz="1100" b="1"/>
          </a:p>
          <a:p>
            <a:pPr marL="0" lvl="0" indent="0" algn="l" rtl="0">
              <a:spcBef>
                <a:spcPts val="1200"/>
              </a:spcBef>
              <a:spcAft>
                <a:spcPts val="0"/>
              </a:spcAft>
              <a:buNone/>
            </a:pPr>
            <a:r>
              <a:rPr lang="en" sz="1000"/>
              <a:t>Goal- understand reactivity of carbonyls</a:t>
            </a:r>
            <a:endParaRPr sz="1000"/>
          </a:p>
          <a:p>
            <a:pPr marL="0" lvl="0" indent="0" algn="l" rtl="0">
              <a:spcBef>
                <a:spcPts val="1200"/>
              </a:spcBef>
              <a:spcAft>
                <a:spcPts val="0"/>
              </a:spcAft>
              <a:buNone/>
            </a:pPr>
            <a:r>
              <a:rPr lang="en" sz="1000"/>
              <a:t>Questions</a:t>
            </a:r>
            <a:endParaRPr sz="1000"/>
          </a:p>
          <a:p>
            <a:pPr marL="457200" lvl="0" indent="-292100" algn="l" rtl="0">
              <a:spcBef>
                <a:spcPts val="1200"/>
              </a:spcBef>
              <a:spcAft>
                <a:spcPts val="0"/>
              </a:spcAft>
              <a:buSzPts val="1000"/>
              <a:buAutoNum type="arabicParenR"/>
            </a:pPr>
            <a:r>
              <a:rPr lang="en" sz="1000"/>
              <a:t>draw a carbonyl bond?</a:t>
            </a:r>
            <a:endParaRPr sz="1000"/>
          </a:p>
          <a:p>
            <a:pPr marL="457200" lvl="0" indent="-292100" algn="l" rtl="0">
              <a:spcBef>
                <a:spcPts val="0"/>
              </a:spcBef>
              <a:spcAft>
                <a:spcPts val="0"/>
              </a:spcAft>
              <a:buSzPts val="1000"/>
              <a:buAutoNum type="arabicParenR"/>
            </a:pPr>
            <a:r>
              <a:rPr lang="en" sz="1000"/>
              <a:t>What is the polarity of a carbonyl bond</a:t>
            </a:r>
            <a:endParaRPr sz="1000"/>
          </a:p>
          <a:p>
            <a:pPr marL="457200" lvl="0" indent="-292100" algn="l" rtl="0">
              <a:spcBef>
                <a:spcPts val="0"/>
              </a:spcBef>
              <a:spcAft>
                <a:spcPts val="0"/>
              </a:spcAft>
              <a:buSzPts val="1000"/>
              <a:buAutoNum type="arabicParenR"/>
            </a:pPr>
            <a:r>
              <a:rPr lang="en" sz="1000"/>
              <a:t>What reaction would you expect to occur if in acid solution?</a:t>
            </a:r>
            <a:endParaRPr sz="1000"/>
          </a:p>
          <a:p>
            <a:pPr marL="457200" lvl="0" indent="-292100" algn="l" rtl="0">
              <a:spcBef>
                <a:spcPts val="0"/>
              </a:spcBef>
              <a:spcAft>
                <a:spcPts val="0"/>
              </a:spcAft>
              <a:buSzPts val="1000"/>
              <a:buAutoNum type="arabicParenR"/>
            </a:pPr>
            <a:r>
              <a:rPr lang="en" sz="1000"/>
              <a:t>What reaction if have a nucleophile?</a:t>
            </a:r>
            <a:endParaRPr sz="1000"/>
          </a:p>
          <a:p>
            <a:pPr marL="457200" lvl="0" indent="-292100" algn="l" rtl="0">
              <a:spcBef>
                <a:spcPts val="0"/>
              </a:spcBef>
              <a:spcAft>
                <a:spcPts val="0"/>
              </a:spcAft>
              <a:buSzPts val="1000"/>
              <a:buAutoNum type="arabicParenR"/>
            </a:pPr>
            <a:r>
              <a:rPr lang="en" sz="1000"/>
              <a:t>Draw the reaction.</a:t>
            </a:r>
            <a:endParaRPr sz="1000"/>
          </a:p>
          <a:p>
            <a:pPr marL="457200" lvl="0" indent="-292100" algn="l" rtl="0">
              <a:spcBef>
                <a:spcPts val="0"/>
              </a:spcBef>
              <a:spcAft>
                <a:spcPts val="0"/>
              </a:spcAft>
              <a:buSzPts val="1000"/>
              <a:buAutoNum type="arabicParenR"/>
            </a:pPr>
            <a:r>
              <a:rPr lang="en" sz="1000"/>
              <a:t>What is the molecular geometry around the the carbonyl carbon?</a:t>
            </a:r>
            <a:endParaRPr sz="1000"/>
          </a:p>
          <a:p>
            <a:pPr marL="457200" lvl="0" indent="-292100" algn="l" rtl="0">
              <a:spcBef>
                <a:spcPts val="0"/>
              </a:spcBef>
              <a:spcAft>
                <a:spcPts val="0"/>
              </a:spcAft>
              <a:buSzPts val="1000"/>
              <a:buAutoNum type="arabicParenR"/>
            </a:pPr>
            <a:r>
              <a:rPr lang="en" sz="1000"/>
              <a:t>What happens to the hybridization and geometry of the carbonyl carbon?</a:t>
            </a:r>
            <a:endParaRPr sz="1000"/>
          </a:p>
          <a:p>
            <a:pPr marL="457200" lvl="0" indent="-292100" algn="l" rtl="0">
              <a:spcBef>
                <a:spcPts val="0"/>
              </a:spcBef>
              <a:spcAft>
                <a:spcPts val="0"/>
              </a:spcAft>
              <a:buSzPts val="1000"/>
              <a:buAutoNum type="arabicParenR"/>
            </a:pP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990"/>
              <a:buFont typeface="Arial"/>
              <a:buNone/>
            </a:pPr>
            <a:r>
              <a:rPr lang="en" sz="2020" i="1"/>
              <a:t>Active Reading Documents - Nucleophilic Acyl Substitution </a:t>
            </a:r>
            <a:endParaRPr sz="2020" i="1"/>
          </a:p>
        </p:txBody>
      </p:sp>
      <p:sp>
        <p:nvSpPr>
          <p:cNvPr id="96" name="Google Shape;96;p19"/>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Description of Method:</a:t>
            </a:r>
            <a:endParaRPr sz="1100" b="1"/>
          </a:p>
          <a:p>
            <a:pPr marL="0" lvl="0" indent="0" algn="l" rtl="0">
              <a:spcBef>
                <a:spcPts val="1200"/>
              </a:spcBef>
              <a:spcAft>
                <a:spcPts val="0"/>
              </a:spcAft>
              <a:buNone/>
            </a:pPr>
            <a:r>
              <a:rPr lang="en" sz="1000"/>
              <a:t>Teaching purpose: Discuss the nucleophilic acyl substitution of reaction of esters and applications</a:t>
            </a:r>
            <a:endParaRPr sz="1000"/>
          </a:p>
          <a:p>
            <a:pPr marL="0" lvl="0" indent="0" algn="l" rtl="0">
              <a:spcBef>
                <a:spcPts val="1200"/>
              </a:spcBef>
              <a:spcAft>
                <a:spcPts val="1200"/>
              </a:spcAft>
              <a:buNone/>
            </a:pPr>
            <a:r>
              <a:rPr lang="en" sz="1000"/>
              <a:t>Learning goal: Understand the hydrolysis reaction of esters and mechanism</a:t>
            </a:r>
            <a:endParaRPr sz="1000"/>
          </a:p>
        </p:txBody>
      </p:sp>
      <p:sp>
        <p:nvSpPr>
          <p:cNvPr id="97" name="Google Shape;97;p19"/>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Implementation Plan:</a:t>
            </a:r>
            <a:endParaRPr sz="1100" b="1"/>
          </a:p>
          <a:p>
            <a:pPr marL="0" lvl="0" indent="0" algn="l" rtl="0">
              <a:spcBef>
                <a:spcPts val="1200"/>
              </a:spcBef>
              <a:spcAft>
                <a:spcPts val="0"/>
              </a:spcAft>
              <a:buNone/>
            </a:pPr>
            <a:r>
              <a:rPr lang="en" sz="1100"/>
              <a:t>Reading assignment: Soups and micelles</a:t>
            </a:r>
            <a:endParaRPr sz="1100"/>
          </a:p>
          <a:p>
            <a:pPr marL="0" lvl="0" indent="0" algn="l" rtl="0">
              <a:spcBef>
                <a:spcPts val="1200"/>
              </a:spcBef>
              <a:spcAft>
                <a:spcPts val="0"/>
              </a:spcAft>
              <a:buNone/>
            </a:pPr>
            <a:r>
              <a:rPr lang="en" sz="1100"/>
              <a:t>Parameter: Explain the preparation of soap from oils and fats</a:t>
            </a:r>
            <a:endParaRPr sz="1100"/>
          </a:p>
          <a:p>
            <a:pPr marL="0" lvl="0" indent="0" algn="l" rtl="0">
              <a:spcBef>
                <a:spcPts val="1200"/>
              </a:spcBef>
              <a:spcAft>
                <a:spcPts val="0"/>
              </a:spcAft>
              <a:buNone/>
            </a:pPr>
            <a:r>
              <a:rPr lang="en" sz="1100"/>
              <a:t>Assessment plan: multiple choice pre- and post-tests</a:t>
            </a:r>
            <a:endParaRPr sz="1100"/>
          </a:p>
          <a:p>
            <a:pPr marL="0" lvl="0" indent="0" algn="l" rtl="0">
              <a:spcBef>
                <a:spcPts val="1200"/>
              </a:spcBef>
              <a:spcAft>
                <a:spcPts val="0"/>
              </a:spcAft>
              <a:buNone/>
            </a:pPr>
            <a:r>
              <a:rPr lang="en" sz="1100"/>
              <a:t>Prepare, explain and provide a copy of the handout for the students.</a:t>
            </a:r>
            <a:endParaRPr sz="1100"/>
          </a:p>
          <a:p>
            <a:pPr marL="0" lvl="0" indent="0" algn="l" rtl="0">
              <a:spcBef>
                <a:spcPts val="1200"/>
              </a:spcBef>
              <a:spcAft>
                <a:spcPts val="0"/>
              </a:spcAft>
              <a:buNone/>
            </a:pPr>
            <a:r>
              <a:rPr lang="en" sz="1100"/>
              <a:t>Analyze the results of the assessment tests to determine how this activity help the students to have a better achievement respect to the learning goal. </a:t>
            </a:r>
            <a:endParaRPr sz="1100"/>
          </a:p>
          <a:p>
            <a:pPr marL="0" lvl="0" indent="0" algn="l" rtl="0">
              <a:spcBef>
                <a:spcPts val="1200"/>
              </a:spcBef>
              <a:spcAft>
                <a:spcPts val="0"/>
              </a:spcAft>
              <a:buNone/>
            </a:pPr>
            <a:endParaRPr sz="1100"/>
          </a:p>
          <a:p>
            <a:pPr marL="0" lvl="0" indent="0" algn="l" rtl="0">
              <a:spcBef>
                <a:spcPts val="1200"/>
              </a:spcBef>
              <a:spcAft>
                <a:spcPts val="0"/>
              </a:spcAft>
              <a:buNone/>
            </a:pPr>
            <a:endParaRPr sz="1100" b="1"/>
          </a:p>
          <a:p>
            <a:pPr marL="0" lvl="0" indent="0" algn="l" rtl="0">
              <a:spcBef>
                <a:spcPts val="1200"/>
              </a:spcBef>
              <a:spcAft>
                <a:spcPts val="1200"/>
              </a:spcAft>
              <a:buNone/>
            </a:pP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i="1"/>
              <a:t>Background Knowledge Probe - Stereochemistry &amp; Isomerism </a:t>
            </a:r>
            <a:endParaRPr sz="2020" i="1"/>
          </a:p>
        </p:txBody>
      </p:sp>
      <p:sp>
        <p:nvSpPr>
          <p:cNvPr id="103" name="Google Shape;103;p20"/>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Description of Method:</a:t>
            </a:r>
            <a:endParaRPr sz="1100" b="1"/>
          </a:p>
          <a:p>
            <a:pPr marL="0" lvl="0" indent="0" algn="l" rtl="0">
              <a:spcBef>
                <a:spcPts val="1200"/>
              </a:spcBef>
              <a:spcAft>
                <a:spcPts val="0"/>
              </a:spcAft>
              <a:buNone/>
            </a:pPr>
            <a:r>
              <a:rPr lang="en" sz="1000"/>
              <a:t>Background Knowledge Probe</a:t>
            </a:r>
            <a:endParaRPr sz="1000"/>
          </a:p>
          <a:p>
            <a:pPr marL="0" lvl="0" indent="0" algn="l" rtl="0">
              <a:spcBef>
                <a:spcPts val="1200"/>
              </a:spcBef>
              <a:spcAft>
                <a:spcPts val="1200"/>
              </a:spcAft>
              <a:buNone/>
            </a:pPr>
            <a:r>
              <a:rPr lang="en" sz="1000"/>
              <a:t>A brief check of what students will bring to the classroom session based on what they have learned in previous courses. Very low-or no stakes, quick for students to complete. Also, check for misconceptions. Use these results to plan your class session.</a:t>
            </a:r>
            <a:endParaRPr sz="1000"/>
          </a:p>
        </p:txBody>
      </p:sp>
      <p:sp>
        <p:nvSpPr>
          <p:cNvPr id="104" name="Google Shape;104;p20"/>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Implementation Plan:</a:t>
            </a:r>
            <a:endParaRPr sz="1100" b="1"/>
          </a:p>
          <a:p>
            <a:pPr marL="0" lvl="0" indent="0" algn="l" rtl="0">
              <a:spcBef>
                <a:spcPts val="1200"/>
              </a:spcBef>
              <a:spcAft>
                <a:spcPts val="0"/>
              </a:spcAft>
              <a:buNone/>
            </a:pPr>
            <a:r>
              <a:rPr lang="en" sz="1000"/>
              <a:t>I can draw a Lewis structure of an alkane-confidence</a:t>
            </a:r>
            <a:endParaRPr sz="1000"/>
          </a:p>
          <a:p>
            <a:pPr marL="0" lvl="0" indent="0" algn="l" rtl="0">
              <a:spcBef>
                <a:spcPts val="1200"/>
              </a:spcBef>
              <a:spcAft>
                <a:spcPts val="0"/>
              </a:spcAft>
              <a:buNone/>
            </a:pPr>
            <a:r>
              <a:rPr lang="en" sz="1000"/>
              <a:t>I can draw a Lewis structure of a substituted alkane-confidence</a:t>
            </a:r>
            <a:endParaRPr sz="1000"/>
          </a:p>
          <a:p>
            <a:pPr marL="0" lvl="0" indent="0" algn="l" rtl="0">
              <a:spcBef>
                <a:spcPts val="1200"/>
              </a:spcBef>
              <a:spcAft>
                <a:spcPts val="0"/>
              </a:spcAft>
              <a:buNone/>
            </a:pPr>
            <a:r>
              <a:rPr lang="en" sz="1000"/>
              <a:t>I know what isomer means</a:t>
            </a:r>
            <a:endParaRPr sz="1000"/>
          </a:p>
          <a:p>
            <a:pPr marL="0" lvl="0" indent="0" algn="l" rtl="0">
              <a:spcBef>
                <a:spcPts val="1200"/>
              </a:spcBef>
              <a:spcAft>
                <a:spcPts val="1200"/>
              </a:spcAft>
              <a:buNone/>
            </a:pPr>
            <a:r>
              <a:rPr lang="en" sz="1000"/>
              <a:t>I (will/or have) use models to build organic structures</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3978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i="1"/>
              <a:t>Background Knowledge Probe - Alkenes</a:t>
            </a:r>
            <a:r>
              <a:rPr lang="en" sz="2020"/>
              <a:t>  </a:t>
            </a:r>
            <a:endParaRPr sz="2020"/>
          </a:p>
        </p:txBody>
      </p:sp>
      <p:sp>
        <p:nvSpPr>
          <p:cNvPr id="110" name="Google Shape;110;p21"/>
          <p:cNvSpPr txBox="1">
            <a:spLocks noGrp="1"/>
          </p:cNvSpPr>
          <p:nvPr>
            <p:ph type="body" idx="1"/>
          </p:nvPr>
        </p:nvSpPr>
        <p:spPr>
          <a:xfrm>
            <a:off x="3117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Description of Method:</a:t>
            </a:r>
            <a:endParaRPr sz="1100" b="1"/>
          </a:p>
          <a:p>
            <a:pPr marL="0" lvl="0" indent="0" algn="l" rtl="0">
              <a:spcBef>
                <a:spcPts val="1200"/>
              </a:spcBef>
              <a:spcAft>
                <a:spcPts val="1200"/>
              </a:spcAft>
              <a:buNone/>
            </a:pPr>
            <a:endParaRPr sz="1000"/>
          </a:p>
        </p:txBody>
      </p:sp>
      <p:sp>
        <p:nvSpPr>
          <p:cNvPr id="111" name="Google Shape;111;p21"/>
          <p:cNvSpPr txBox="1">
            <a:spLocks noGrp="1"/>
          </p:cNvSpPr>
          <p:nvPr>
            <p:ph type="body" idx="1"/>
          </p:nvPr>
        </p:nvSpPr>
        <p:spPr>
          <a:xfrm>
            <a:off x="4572000" y="1058100"/>
            <a:ext cx="4053300" cy="379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b="1"/>
              <a:t>Implementation Plan:</a:t>
            </a:r>
            <a:endParaRPr sz="1100" b="1"/>
          </a:p>
          <a:p>
            <a:pPr marL="0" lvl="0" indent="0" algn="l" rtl="0">
              <a:spcBef>
                <a:spcPts val="1200"/>
              </a:spcBef>
              <a:spcAft>
                <a:spcPts val="1200"/>
              </a:spcAft>
              <a:buNone/>
            </a:pPr>
            <a:endParaRPr sz="1000"/>
          </a:p>
        </p:txBody>
      </p:sp>
      <p:pic>
        <p:nvPicPr>
          <p:cNvPr id="112" name="Google Shape;112;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3099" y="1471850"/>
            <a:ext cx="3986227" cy="2874173"/>
          </a:xfrm>
          <a:prstGeom prst="rect">
            <a:avLst/>
          </a:prstGeom>
          <a:noFill/>
          <a:ln>
            <a:noFill/>
          </a:ln>
        </p:spPr>
      </p:pic>
      <p:pic>
        <p:nvPicPr>
          <p:cNvPr id="113" name="Google Shape;113;p2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484427" y="1564575"/>
            <a:ext cx="4409518" cy="27814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2425</Words>
  <Application>Microsoft Macintosh PowerPoint</Application>
  <PresentationFormat>On-screen Show (16:9)</PresentationFormat>
  <Paragraphs>229</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Simple Light</vt:lpstr>
      <vt:lpstr>Active Learning in Organic Chemistry Formative Assessment Techniques BCCE 2024</vt:lpstr>
      <vt:lpstr>PowerPoint Presentation</vt:lpstr>
      <vt:lpstr>Active Reading Documents - Stereochemistry &amp; Isomerism </vt:lpstr>
      <vt:lpstr>[Insert Name] - Active Reading Documents - Alkenes  </vt:lpstr>
      <vt:lpstr>Active Reading Documents - Subst./Elim. Chemistry </vt:lpstr>
      <vt:lpstr>Active Reading Documents - Nucleophilic Acyl Addition </vt:lpstr>
      <vt:lpstr>Active Reading Documents - Nucleophilic Acyl Substitution </vt:lpstr>
      <vt:lpstr>Background Knowledge Probe - Stereochemistry &amp; Isomerism </vt:lpstr>
      <vt:lpstr>Background Knowledge Probe - Alkenes  </vt:lpstr>
      <vt:lpstr>[Insert Name] - Background Knowledge Probe - Subst./Elim. Chemistry</vt:lpstr>
      <vt:lpstr>[Insert Name] - Background Knowledge Probe - Nucleophilic Acyl Addition  </vt:lpstr>
      <vt:lpstr>Background Knowledge Probe - Nucleophilic Acyl Substitution  </vt:lpstr>
      <vt:lpstr>TAPPS - Stereochemistry &amp; Isomerism  </vt:lpstr>
      <vt:lpstr>TAPPS - Alkenes  </vt:lpstr>
      <vt:lpstr>[Insert Name] - TAPPS - Subst./Elim. Chemistry</vt:lpstr>
      <vt:lpstr>[Insert Name] - TAPPS - Nucleophilic Acyl Addition</vt:lpstr>
      <vt:lpstr>[Insert Name] - TAPPS - Nucleophilic Acyl Substitution </vt:lpstr>
      <vt:lpstr>Word Web - Stereochemistry &amp; Isomerism </vt:lpstr>
      <vt:lpstr>[Insert Name] - Word Web - Alkenes  </vt:lpstr>
      <vt:lpstr>[Insert Name] - Word Web - Subst./Elim. Chemistry</vt:lpstr>
      <vt:lpstr>Word Web - Nucleophilic Acyl Addition</vt:lpstr>
      <vt:lpstr>Word Webs - Nucleophilic Acyl Substitution </vt:lpstr>
      <vt:lpstr>Round Table - Stereochemistry &amp; Isomerism  </vt:lpstr>
      <vt:lpstr>Round Table - Alkenes  </vt:lpstr>
      <vt:lpstr>Round Table - Subst./Elim. Chemistry</vt:lpstr>
      <vt:lpstr>Round Table - Subst./Elim. Chemistry</vt:lpstr>
      <vt:lpstr>Round Table - Nucleophilic Acyl Addition</vt:lpstr>
      <vt:lpstr>[Insert Name] - Round Table - Nucleophilic Acyl Substitution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Justin B. Houseknecht</cp:lastModifiedBy>
  <cp:revision>1</cp:revision>
  <dcterms:modified xsi:type="dcterms:W3CDTF">2024-08-12T20:36:43Z</dcterms:modified>
</cp:coreProperties>
</file>