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7" r:id="rId3"/>
    <p:sldId id="276" r:id="rId4"/>
    <p:sldId id="260" r:id="rId5"/>
    <p:sldId id="278" r:id="rId6"/>
    <p:sldId id="262" r:id="rId7"/>
    <p:sldId id="267" r:id="rId8"/>
    <p:sldId id="268" r:id="rId9"/>
    <p:sldId id="269" r:id="rId10"/>
    <p:sldId id="270" r:id="rId11"/>
    <p:sldId id="271" r:id="rId12"/>
    <p:sldId id="274" r:id="rId13"/>
    <p:sldId id="261" r:id="rId14"/>
    <p:sldId id="275" r:id="rId15"/>
    <p:sldId id="282" r:id="rId16"/>
    <p:sldId id="279" r:id="rId17"/>
    <p:sldId id="280" r:id="rId18"/>
    <p:sldId id="281" r:id="rId19"/>
    <p:sldId id="272" r:id="rId20"/>
    <p:sldId id="273" r:id="rId21"/>
    <p:sldId id="283" r:id="rId22"/>
    <p:sldId id="284" r:id="rId23"/>
    <p:sldId id="285" r:id="rId24"/>
    <p:sldId id="291" r:id="rId25"/>
    <p:sldId id="287" r:id="rId26"/>
    <p:sldId id="286" r:id="rId27"/>
    <p:sldId id="292" r:id="rId28"/>
    <p:sldId id="289" r:id="rId29"/>
    <p:sldId id="288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>
      <p:cViewPr varScale="1">
        <p:scale>
          <a:sx n="127" d="100"/>
          <a:sy n="127" d="100"/>
        </p:scale>
        <p:origin x="9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87373E-AA06-4165-9DB4-C4BCEA970E9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593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FD807-C329-4204-AA53-4ACEC14EBA4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14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93D06-6835-4392-86DE-54B52C04954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6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77D360-9537-4EB6-BD81-B8F2F53DD95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180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664D1-2E0B-43F3-A051-EDA00D2667F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82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291318-94BA-472A-880F-A42E9D42C23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462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4BBC70-CC4C-4C36-A621-678B3155C79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548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6FA23-147A-47A4-BDB0-2B9BD2E114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76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7BBBA3-C92C-4171-B74A-8CB8FB6FF86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59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B26D6-557F-42ED-9468-1A3866EEE60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8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2DD5F2-B21B-4473-96F7-6149DEFE006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0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0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56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84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2F0BE-1C89-4985-9495-171647C69140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B51FE-BF32-4A94-96DB-68959F302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7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1524F-4CFF-438F-8070-014F4DD23C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5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21E4E-989D-4BEC-8425-396E22ABCE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63836" y="1143000"/>
            <a:ext cx="77724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Active Learning Pedagogies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 Overview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90898" y="4648200"/>
            <a:ext cx="8001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Bob Rossi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Active Learning in Organic Chemistry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June 20-23, 2015 – Cincinnati,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51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10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87090" y="304800"/>
            <a:ext cx="8975040" cy="5346246"/>
            <a:chOff x="87090" y="304800"/>
            <a:chExt cx="8975040" cy="5346246"/>
          </a:xfrm>
        </p:grpSpPr>
        <p:sp>
          <p:nvSpPr>
            <p:cNvPr id="6" name="TextBox 5"/>
            <p:cNvSpPr txBox="1"/>
            <p:nvPr/>
          </p:nvSpPr>
          <p:spPr>
            <a:xfrm>
              <a:off x="2438400" y="304800"/>
              <a:ext cx="44370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Bloom’s Taxonomy</a:t>
              </a:r>
              <a:endParaRPr lang="en-US" sz="4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14400" y="1233004"/>
              <a:ext cx="2792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Passive Learning Classroom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04432" y="1233004"/>
              <a:ext cx="26932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Active Learning Classroom</a:t>
              </a:r>
              <a:endParaRPr lang="en-US" b="1" dirty="0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1254465" y="4419600"/>
              <a:ext cx="1524000" cy="123144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295400" y="1981200"/>
              <a:ext cx="1524000" cy="24384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090" y="2877234"/>
              <a:ext cx="1284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Outside of Class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4122" y="4800600"/>
              <a:ext cx="128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Class</a:t>
              </a:r>
              <a:endParaRPr lang="en-US" dirty="0"/>
            </a:p>
          </p:txBody>
        </p:sp>
        <p:sp>
          <p:nvSpPr>
            <p:cNvPr id="13" name="Left Brace 12"/>
            <p:cNvSpPr/>
            <p:nvPr/>
          </p:nvSpPr>
          <p:spPr>
            <a:xfrm rot="10800000">
              <a:off x="6451142" y="4419600"/>
              <a:ext cx="1524000" cy="1231446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Left Brace 13"/>
            <p:cNvSpPr/>
            <p:nvPr/>
          </p:nvSpPr>
          <p:spPr>
            <a:xfrm rot="10800000">
              <a:off x="6492077" y="1981200"/>
              <a:ext cx="1524000" cy="2438400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5174" y="4712157"/>
              <a:ext cx="1284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Outside of Class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77620" y="3015734"/>
              <a:ext cx="1284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 Class</a:t>
              </a:r>
              <a:endParaRPr lang="en-US" dirty="0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2590800" y="1981200"/>
              <a:ext cx="3962399" cy="366984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114800" y="2877234"/>
              <a:ext cx="914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0" y="3385066"/>
              <a:ext cx="15240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3" idx="1"/>
              <a:endCxn id="3" idx="5"/>
            </p:cNvCxnSpPr>
            <p:nvPr/>
          </p:nvCxnSpPr>
          <p:spPr>
            <a:xfrm>
              <a:off x="3581400" y="3816123"/>
              <a:ext cx="1981199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276600" y="4419600"/>
              <a:ext cx="25908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2953284" y="4985266"/>
              <a:ext cx="3218916" cy="183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892069" y="3411960"/>
              <a:ext cx="1415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B050"/>
                  </a:solidFill>
                </a:rPr>
                <a:t>Analyzing</a:t>
              </a:r>
              <a:endParaRPr lang="en-US" sz="2400" b="1" dirty="0">
                <a:solidFill>
                  <a:srgbClr val="00B05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19678" y="2969566"/>
              <a:ext cx="15046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Evaluating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6786" y="2424030"/>
              <a:ext cx="1252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Creating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54560" y="3911987"/>
              <a:ext cx="13083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7030A0"/>
                  </a:solidFill>
                </a:rPr>
                <a:t>Applying</a:t>
              </a:r>
              <a:endParaRPr lang="en-US" sz="2400" b="1" dirty="0">
                <a:solidFill>
                  <a:srgbClr val="7030A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18571" y="4481324"/>
              <a:ext cx="2069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Understanding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15368" y="5127655"/>
              <a:ext cx="198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C000"/>
                  </a:solidFill>
                </a:rPr>
                <a:t>Remembering</a:t>
              </a:r>
              <a:endParaRPr lang="en-US" sz="24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7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Active learning leverages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always learn best when we have some prior content knowledge.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learn best when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apply our content knowledge.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elps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 higher-order thinking skills by doing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 in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class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lvl="1"/>
            <a:r>
              <a:rPr lang="en-US" dirty="0" smtClean="0"/>
              <a:t>Peer-to-peer interactions help reinforce what is learned.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Why Active Learning?</a:t>
            </a:r>
          </a:p>
        </p:txBody>
      </p:sp>
    </p:spTree>
    <p:extLst>
      <p:ext uri="{BB962C8B-B14F-4D97-AF65-F5344CB8AC3E}">
        <p14:creationId xmlns:p14="http://schemas.microsoft.com/office/powerpoint/2010/main" val="8369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“Studies </a:t>
            </a:r>
            <a:r>
              <a:rPr lang="en-US" sz="2800" i="1" dirty="0"/>
              <a:t>of </a:t>
            </a:r>
            <a:r>
              <a:rPr lang="en-US" sz="2800" b="1" i="1" dirty="0"/>
              <a:t>chemistry </a:t>
            </a:r>
            <a:r>
              <a:rPr lang="en-US" sz="2800" i="1" dirty="0"/>
              <a:t>education during the past decade demonstrate that </a:t>
            </a:r>
            <a:r>
              <a:rPr lang="en-US" sz="2800" i="1" dirty="0" smtClean="0"/>
              <a:t>various forms </a:t>
            </a:r>
            <a:r>
              <a:rPr lang="en-US" sz="2800" i="1" dirty="0"/>
              <a:t>of socially mediated learning (in which students create meaning </a:t>
            </a:r>
            <a:r>
              <a:rPr lang="en-US" sz="2800" i="1" dirty="0" smtClean="0"/>
              <a:t>through interactions </a:t>
            </a:r>
            <a:r>
              <a:rPr lang="en-US" sz="2800" i="1" dirty="0"/>
              <a:t>with others) produce positive outcomes, including </a:t>
            </a:r>
            <a:r>
              <a:rPr lang="en-US" sz="2800" i="1" dirty="0" smtClean="0"/>
              <a:t>significantly higher </a:t>
            </a:r>
            <a:r>
              <a:rPr lang="en-US" sz="2800" i="1" dirty="0"/>
              <a:t>test scores, higher final grades, better conceptual understanding, </a:t>
            </a:r>
            <a:r>
              <a:rPr lang="en-US" sz="2800" i="1" dirty="0" smtClean="0"/>
              <a:t>lower course </a:t>
            </a:r>
            <a:r>
              <a:rPr lang="en-US" sz="2800" i="1" dirty="0"/>
              <a:t>withdrawal rates, and positive impacts on attitudes</a:t>
            </a:r>
            <a:r>
              <a:rPr lang="en-US" sz="2800" i="1" dirty="0" smtClean="0"/>
              <a:t>”</a:t>
            </a: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22419" y="5100415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*</a:t>
            </a:r>
            <a:r>
              <a:rPr lang="en-US" dirty="0" err="1" smtClean="0">
                <a:solidFill>
                  <a:srgbClr val="0070C0"/>
                </a:solidFill>
              </a:rPr>
              <a:t>Kober</a:t>
            </a:r>
            <a:r>
              <a:rPr lang="en-US" dirty="0">
                <a:solidFill>
                  <a:srgbClr val="0070C0"/>
                </a:solidFill>
              </a:rPr>
              <a:t>, Nancy. </a:t>
            </a:r>
            <a:r>
              <a:rPr lang="en-US" i="1" dirty="0">
                <a:solidFill>
                  <a:srgbClr val="0070C0"/>
                </a:solidFill>
              </a:rPr>
              <a:t>Reaching </a:t>
            </a:r>
            <a:r>
              <a:rPr lang="en-US" i="1" dirty="0" smtClean="0">
                <a:solidFill>
                  <a:srgbClr val="0070C0"/>
                </a:solidFill>
              </a:rPr>
              <a:t>Students: What </a:t>
            </a:r>
            <a:r>
              <a:rPr lang="en-US" i="1" dirty="0">
                <a:solidFill>
                  <a:srgbClr val="0070C0"/>
                </a:solidFill>
              </a:rPr>
              <a:t>Research Says About Effective Instruction in Undergraduate Science and Engineering</a:t>
            </a:r>
            <a:r>
              <a:rPr lang="en-US" dirty="0">
                <a:solidFill>
                  <a:srgbClr val="0070C0"/>
                </a:solidFill>
              </a:rPr>
              <a:t>. National Academies Press, </a:t>
            </a:r>
            <a:r>
              <a:rPr lang="en-US" dirty="0" smtClean="0">
                <a:solidFill>
                  <a:srgbClr val="0070C0"/>
                </a:solidFill>
              </a:rPr>
              <a:t>2015, p14.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Learning Promotes: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Critical </a:t>
            </a:r>
            <a:r>
              <a:rPr lang="en-US" dirty="0"/>
              <a:t>thinking, </a:t>
            </a:r>
            <a:r>
              <a:rPr lang="en-US" dirty="0" smtClean="0"/>
              <a:t>problem </a:t>
            </a:r>
            <a:r>
              <a:rPr lang="en-US" dirty="0"/>
              <a:t>solving, </a:t>
            </a:r>
            <a:r>
              <a:rPr lang="en-US" dirty="0" smtClean="0"/>
              <a:t>and decision-making </a:t>
            </a:r>
            <a:r>
              <a:rPr lang="en-US" dirty="0"/>
              <a:t>skills</a:t>
            </a:r>
            <a:r>
              <a:rPr lang="en-US" dirty="0" smtClean="0"/>
              <a:t>.</a:t>
            </a:r>
          </a:p>
          <a:p>
            <a:r>
              <a:rPr lang="en-US" dirty="0"/>
              <a:t>E</a:t>
            </a:r>
            <a:r>
              <a:rPr lang="en-US" dirty="0" smtClean="0"/>
              <a:t>xchanges that enhance reasoning and higher order thinking.</a:t>
            </a:r>
          </a:p>
          <a:p>
            <a:r>
              <a:rPr lang="en-US" dirty="0" smtClean="0"/>
              <a:t>Cognitive and metacognitive processes.</a:t>
            </a:r>
            <a:endParaRPr lang="en-US" dirty="0"/>
          </a:p>
          <a:p>
            <a:r>
              <a:rPr lang="en-US" dirty="0" smtClean="0"/>
              <a:t>Perspective taking and accommodation to others’ ideas.</a:t>
            </a:r>
          </a:p>
          <a:p>
            <a:r>
              <a:rPr lang="en-US" dirty="0" smtClean="0"/>
              <a:t>Acceptance an encouragement within the group.</a:t>
            </a:r>
          </a:p>
          <a:p>
            <a:r>
              <a:rPr lang="en-US" dirty="0" smtClean="0"/>
              <a:t>Greater student – teacher interaction, improved formative assessment.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0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24" y="1405446"/>
            <a:ext cx="8229600" cy="4525963"/>
          </a:xfrm>
        </p:spPr>
        <p:txBody>
          <a:bodyPr/>
          <a:lstStyle/>
          <a:p>
            <a:r>
              <a:rPr lang="en-US" dirty="0" smtClean="0"/>
              <a:t>Prepare a set of learning outcomes.</a:t>
            </a:r>
          </a:p>
          <a:p>
            <a:r>
              <a:rPr lang="en-US" dirty="0" smtClean="0"/>
              <a:t>Organize students in small groups.</a:t>
            </a:r>
          </a:p>
          <a:p>
            <a:r>
              <a:rPr lang="en-US" dirty="0" smtClean="0"/>
              <a:t>Provide students with feedback through systematic formative assessment.</a:t>
            </a:r>
          </a:p>
          <a:p>
            <a:r>
              <a:rPr lang="en-US" dirty="0" smtClean="0"/>
              <a:t>Design in-class activities to actively engage students.</a:t>
            </a:r>
          </a:p>
          <a:p>
            <a:r>
              <a:rPr lang="en-US" dirty="0" smtClean="0"/>
              <a:t>Faculty-initiated approaches to student-faculty interactions.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900" y="5966195"/>
            <a:ext cx="845820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*N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Nielsen, </a:t>
            </a: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“Promising 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Practices in Undergraduate Science, Technology, Engineering, and Mathematics Education: Summary of Two </a:t>
            </a: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Workshops”, </a:t>
            </a:r>
            <a:r>
              <a:rPr lang="en-US" sz="1600" dirty="0">
                <a:solidFill>
                  <a:srgbClr val="0070C0"/>
                </a:solidFill>
              </a:rPr>
              <a:t>Proceedings of the National Academy of Sciences,  </a:t>
            </a:r>
            <a:r>
              <a:rPr lang="en-US" sz="1600" dirty="0" smtClean="0">
                <a:solidFill>
                  <a:srgbClr val="0070C0"/>
                </a:solidFill>
              </a:rPr>
              <a:t>2011.</a:t>
            </a:r>
            <a:endParaRPr lang="en-US" sz="16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Pedagogies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Video </a:t>
            </a:r>
            <a:r>
              <a:rPr lang="en-US" b="1" dirty="0" smtClean="0"/>
              <a:t>capture – Flipped Classroom </a:t>
            </a:r>
            <a:endParaRPr lang="en-US" b="1" dirty="0"/>
          </a:p>
          <a:p>
            <a:r>
              <a:rPr lang="en-US" b="1" dirty="0"/>
              <a:t>Lecture/clicker tutorials</a:t>
            </a:r>
          </a:p>
          <a:p>
            <a:r>
              <a:rPr lang="en-US" dirty="0"/>
              <a:t>Case studies</a:t>
            </a:r>
          </a:p>
          <a:p>
            <a:r>
              <a:rPr lang="en-US" dirty="0"/>
              <a:t>Pre-class screencasts/worksheets</a:t>
            </a:r>
          </a:p>
          <a:p>
            <a:r>
              <a:rPr lang="en-US" b="1" dirty="0"/>
              <a:t>Peer Instruction</a:t>
            </a:r>
          </a:p>
          <a:p>
            <a:r>
              <a:rPr lang="en-US" b="1" dirty="0" smtClean="0"/>
              <a:t>Just-in-Time </a:t>
            </a:r>
            <a:r>
              <a:rPr lang="en-US" b="1" dirty="0"/>
              <a:t>Teaching (</a:t>
            </a:r>
            <a:r>
              <a:rPr lang="en-US" b="1" dirty="0" err="1"/>
              <a:t>JiTT</a:t>
            </a:r>
            <a:r>
              <a:rPr lang="en-US" b="1" dirty="0"/>
              <a:t>)</a:t>
            </a:r>
          </a:p>
          <a:p>
            <a:r>
              <a:rPr lang="en-US" b="1" dirty="0" err="1"/>
              <a:t>Pencasting</a:t>
            </a:r>
            <a:endParaRPr lang="en-US" b="1" dirty="0"/>
          </a:p>
          <a:p>
            <a:r>
              <a:rPr lang="en-US" dirty="0"/>
              <a:t>Combinations of the above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8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229600" cy="518160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The President's Council of Advisors on Science and Technology</a:t>
            </a:r>
            <a:r>
              <a:rPr lang="en-US" baseline="30000" dirty="0"/>
              <a:t>*</a:t>
            </a:r>
            <a:r>
              <a:rPr lang="en-US" dirty="0" smtClean="0"/>
              <a:t> (PCAST):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alled for a 34% increase in the number of STEM bachelor’s degrees completed per year over the next 10 years. 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ecommended adoption of empirically validated teaching practices as critical to achieving that goal.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baseline="30000" dirty="0">
                <a:solidFill>
                  <a:srgbClr val="0070C0"/>
                </a:solidFill>
              </a:rPr>
              <a:t>*</a:t>
            </a:r>
            <a:r>
              <a:rPr lang="en-US" sz="1600" dirty="0" smtClean="0">
                <a:solidFill>
                  <a:srgbClr val="0070C0"/>
                </a:solidFill>
              </a:rPr>
              <a:t>Olson</a:t>
            </a:r>
            <a:r>
              <a:rPr lang="en-US" sz="1600" dirty="0">
                <a:solidFill>
                  <a:srgbClr val="0070C0"/>
                </a:solidFill>
              </a:rPr>
              <a:t>, Steve, and Donna </a:t>
            </a:r>
            <a:r>
              <a:rPr lang="en-US" sz="1600" dirty="0" err="1">
                <a:solidFill>
                  <a:srgbClr val="0070C0"/>
                </a:solidFill>
              </a:rPr>
              <a:t>Gerardi</a:t>
            </a:r>
            <a:r>
              <a:rPr lang="en-US" sz="1600" dirty="0">
                <a:solidFill>
                  <a:srgbClr val="0070C0"/>
                </a:solidFill>
              </a:rPr>
              <a:t> Riordan. "Engage to Excel: Producing One Million Additional College Graduates with Degrees in Science, Technology, Engineering, and Mathematics. Report to the President." Executive Office of the President (2012</a:t>
            </a:r>
            <a:r>
              <a:rPr lang="en-US" sz="1600" dirty="0" smtClean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is this Important?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8451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Major Retention Crisis*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&gt;50% of </a:t>
            </a:r>
            <a:r>
              <a:rPr lang="en-US" dirty="0"/>
              <a:t>students who intend to major in a </a:t>
            </a:r>
            <a:r>
              <a:rPr lang="en-US" dirty="0" smtClean="0"/>
              <a:t>STEM field </a:t>
            </a:r>
            <a:r>
              <a:rPr lang="en-US" dirty="0"/>
              <a:t>switch to a different major in </a:t>
            </a:r>
            <a:r>
              <a:rPr lang="en-US" dirty="0" smtClean="0"/>
              <a:t>college, many in the first semester.</a:t>
            </a:r>
          </a:p>
          <a:p>
            <a:pPr lvl="0"/>
            <a:r>
              <a:rPr lang="en-US" dirty="0"/>
              <a:t>P</a:t>
            </a:r>
            <a:r>
              <a:rPr lang="en-US" dirty="0" smtClean="0"/>
              <a:t>ercentage </a:t>
            </a:r>
            <a:r>
              <a:rPr lang="en-US" dirty="0"/>
              <a:t>is even higher for community college </a:t>
            </a:r>
            <a:r>
              <a:rPr lang="en-US" dirty="0" smtClean="0"/>
              <a:t>students </a:t>
            </a:r>
            <a:r>
              <a:rPr lang="en-US" dirty="0" smtClean="0"/>
              <a:t>- 14 % degree completion.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47700" y="5966195"/>
            <a:ext cx="7848600" cy="60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S. Olson</a:t>
            </a: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”Community </a:t>
            </a:r>
            <a:r>
              <a:rPr lang="en-US" sz="16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Colleges in the Evolving STEM Education Landscape: Summary of a </a:t>
            </a:r>
            <a:r>
              <a:rPr lang="en-US" sz="1600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Summit”, </a:t>
            </a:r>
            <a:r>
              <a:rPr lang="en-US" sz="1600" dirty="0">
                <a:solidFill>
                  <a:srgbClr val="0070C0"/>
                </a:solidFill>
              </a:rPr>
              <a:t>Proceedings of the National Academy of Sciences, </a:t>
            </a:r>
            <a:r>
              <a:rPr lang="en-US" sz="1600" dirty="0" smtClean="0">
                <a:solidFill>
                  <a:srgbClr val="0070C0"/>
                </a:solidFill>
              </a:rPr>
              <a:t> 2012.</a:t>
            </a:r>
            <a:endParaRPr lang="en-US" sz="16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 smtClean="0"/>
              <a:t>Recent study</a:t>
            </a:r>
            <a:r>
              <a:rPr lang="en-US" baseline="40000" dirty="0"/>
              <a:t>*</a:t>
            </a:r>
            <a:r>
              <a:rPr lang="en-US" dirty="0" smtClean="0"/>
              <a:t> of active </a:t>
            </a:r>
            <a:r>
              <a:rPr lang="en-US" dirty="0"/>
              <a:t>l</a:t>
            </a:r>
            <a:r>
              <a:rPr lang="en-US" dirty="0" smtClean="0"/>
              <a:t>earning vs. traditional lecture:</a:t>
            </a:r>
          </a:p>
          <a:p>
            <a:pPr lvl="2"/>
            <a:r>
              <a:rPr lang="en-US" dirty="0" smtClean="0"/>
              <a:t>Meta-analyzed 225 studies that reported data on exam scores and failure rates in undergraduate STEM courses.</a:t>
            </a:r>
          </a:p>
          <a:p>
            <a:pPr lvl="2"/>
            <a:r>
              <a:rPr lang="en-US" dirty="0" smtClean="0"/>
              <a:t>Results show three key outcomes:</a:t>
            </a:r>
          </a:p>
          <a:p>
            <a:pPr lvl="3"/>
            <a:r>
              <a:rPr lang="en-US" dirty="0" smtClean="0"/>
              <a:t>Average exam scores increased by 6% in active learning sections (increase of half a letter grade).</a:t>
            </a:r>
          </a:p>
          <a:p>
            <a:pPr lvl="3"/>
            <a:r>
              <a:rPr lang="en-US" dirty="0" smtClean="0"/>
              <a:t>Scores on concept inventories increased by almost 1 SD.</a:t>
            </a:r>
          </a:p>
          <a:p>
            <a:pPr lvl="3"/>
            <a:r>
              <a:rPr lang="en-US" dirty="0" smtClean="0"/>
              <a:t>Students in traditional lecture sections were 1.5 times more likely to fail.</a:t>
            </a:r>
          </a:p>
          <a:p>
            <a:pPr lvl="2"/>
            <a:r>
              <a:rPr lang="en-US" dirty="0"/>
              <a:t>R</a:t>
            </a:r>
            <a:r>
              <a:rPr lang="en-US" dirty="0" smtClean="0"/>
              <a:t>esults were evident across all class sizes.</a:t>
            </a:r>
          </a:p>
          <a:p>
            <a:pPr lvl="3"/>
            <a:r>
              <a:rPr lang="en-US" dirty="0" smtClean="0"/>
              <a:t>Greatest impact with class sizes of ≤ 50.</a:t>
            </a:r>
          </a:p>
          <a:p>
            <a:pPr lvl="2"/>
            <a:r>
              <a:rPr lang="en-US" dirty="0" smtClean="0"/>
              <a:t>Key recommendations:</a:t>
            </a:r>
          </a:p>
          <a:p>
            <a:pPr lvl="3"/>
            <a:r>
              <a:rPr lang="en-US" dirty="0" smtClean="0"/>
              <a:t>Traditional lecture no longer the benchmark.</a:t>
            </a:r>
          </a:p>
          <a:p>
            <a:pPr lvl="3"/>
            <a:r>
              <a:rPr lang="en-US" dirty="0" smtClean="0"/>
              <a:t>Compare different active learning methods and amounts.</a:t>
            </a:r>
          </a:p>
          <a:p>
            <a:pPr marL="11430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40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Is Active Learning Effective?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99355" y="6172200"/>
            <a:ext cx="714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*S. Freeman, et. al., “Active learning increases student performance in science, technology, 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and mathematics”, Proceedings of the National Academy of Sciences, 111(23), 8410-8415, </a:t>
            </a:r>
            <a:r>
              <a:rPr lang="en-US" sz="1400" b="1" dirty="0" smtClean="0">
                <a:solidFill>
                  <a:srgbClr val="0070C0"/>
                </a:solidFill>
              </a:rPr>
              <a:t>2014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5109" y="93066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Is Active Learning Effective?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799475" y="1371600"/>
            <a:ext cx="7010400" cy="3962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133475" y="1371600"/>
            <a:ext cx="0" cy="39624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04675" y="1371600"/>
            <a:ext cx="0" cy="39624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75875" y="1371600"/>
            <a:ext cx="0" cy="3962400"/>
          </a:xfrm>
          <a:prstGeom prst="line">
            <a:avLst/>
          </a:prstGeom>
          <a:ln>
            <a:solidFill>
              <a:schemeClr val="accent1">
                <a:shade val="95000"/>
                <a:satMod val="10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28075" y="1371600"/>
            <a:ext cx="0" cy="39624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9475" y="5454134"/>
            <a:ext cx="568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0.0                      0.3                             0.6                               0.9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61275" y="2145268"/>
            <a:ext cx="75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 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96994" y="3715434"/>
            <a:ext cx="110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Concept</a:t>
            </a:r>
          </a:p>
          <a:p>
            <a:r>
              <a:rPr lang="en-US" b="1" dirty="0" smtClean="0"/>
              <a:t>Inventory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32930" y="5859561"/>
            <a:ext cx="1662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Hedges’s</a:t>
            </a:r>
            <a:r>
              <a:rPr lang="en-US" sz="2400" b="1" dirty="0" smtClean="0"/>
              <a:t>  g</a:t>
            </a:r>
          </a:p>
          <a:p>
            <a:pPr algn="ctr"/>
            <a:r>
              <a:rPr lang="en-US" sz="2400" b="1" dirty="0" smtClean="0"/>
              <a:t>(Effect Size)</a:t>
            </a:r>
            <a:endParaRPr lang="en-US" sz="24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599449" y="3516868"/>
            <a:ext cx="2858751" cy="1043464"/>
            <a:chOff x="5533275" y="3516868"/>
            <a:chExt cx="2858751" cy="1043464"/>
          </a:xfrm>
        </p:grpSpPr>
        <p:sp>
          <p:nvSpPr>
            <p:cNvPr id="14" name="Oval 13"/>
            <p:cNvSpPr/>
            <p:nvPr/>
          </p:nvSpPr>
          <p:spPr>
            <a:xfrm>
              <a:off x="6780549" y="3886200"/>
              <a:ext cx="304800" cy="304800"/>
            </a:xfrm>
            <a:prstGeom prst="ellipse">
              <a:avLst/>
            </a:prstGeom>
            <a:solidFill>
              <a:srgbClr val="1B35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5533275" y="4038600"/>
              <a:ext cx="2858751" cy="0"/>
            </a:xfrm>
            <a:prstGeom prst="line">
              <a:avLst/>
            </a:prstGeom>
            <a:ln w="31750">
              <a:solidFill>
                <a:srgbClr val="1B35A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38449" y="4191000"/>
              <a:ext cx="788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B35A5"/>
                  </a:solidFill>
                </a:rPr>
                <a:t>N = 22</a:t>
              </a:r>
              <a:endParaRPr lang="en-US" dirty="0">
                <a:solidFill>
                  <a:srgbClr val="1B35A5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36233" y="3516868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B35A5"/>
                  </a:solidFill>
                </a:rPr>
                <a:t>0.883</a:t>
              </a:r>
              <a:endParaRPr lang="en-US" dirty="0">
                <a:solidFill>
                  <a:srgbClr val="1B35A5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84113" y="1815950"/>
            <a:ext cx="931382" cy="1092500"/>
            <a:chOff x="3552075" y="1823699"/>
            <a:chExt cx="931382" cy="1092500"/>
          </a:xfrm>
        </p:grpSpPr>
        <p:sp>
          <p:nvSpPr>
            <p:cNvPr id="15" name="Oval 14"/>
            <p:cNvSpPr/>
            <p:nvPr/>
          </p:nvSpPr>
          <p:spPr>
            <a:xfrm>
              <a:off x="3856875" y="2209800"/>
              <a:ext cx="304800" cy="304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552075" y="2362200"/>
              <a:ext cx="931382" cy="0"/>
            </a:xfrm>
            <a:prstGeom prst="line">
              <a:avLst/>
            </a:prstGeom>
            <a:ln w="317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577440" y="2546867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N = 109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12559" y="182369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0.441</a:t>
              </a:r>
              <a:endParaRPr lang="en-US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 rot="16200000">
            <a:off x="-773276" y="3121967"/>
            <a:ext cx="237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Assessment Type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673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4762" y="990600"/>
            <a:ext cx="6781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 smtClean="0"/>
              <a:t>“Tell me and I forget.  Teach me and I remember.  Involve me and I learn.”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Benjamin Franklin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141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Active Learning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Undergraduate biochemistry course at Columbia University*.</a:t>
            </a:r>
          </a:p>
          <a:p>
            <a:r>
              <a:rPr lang="en-US" dirty="0" smtClean="0"/>
              <a:t>Created 4 groups – 28 students/group.</a:t>
            </a:r>
          </a:p>
          <a:p>
            <a:pPr lvl="1"/>
            <a:r>
              <a:rPr lang="en-US" dirty="0" smtClean="0"/>
              <a:t>Group 1 – textbook, lecture</a:t>
            </a:r>
          </a:p>
          <a:p>
            <a:pPr lvl="1"/>
            <a:r>
              <a:rPr lang="en-US" dirty="0" smtClean="0"/>
              <a:t>Group 2 – video, lecture</a:t>
            </a:r>
          </a:p>
          <a:p>
            <a:pPr lvl="1"/>
            <a:r>
              <a:rPr lang="en-US" dirty="0" smtClean="0"/>
              <a:t>Group 3 – textbook, problem solving</a:t>
            </a:r>
          </a:p>
          <a:p>
            <a:pPr lvl="1"/>
            <a:r>
              <a:rPr lang="en-US" dirty="0" smtClean="0"/>
              <a:t>Group 4 – video, problem solving</a:t>
            </a:r>
          </a:p>
          <a:p>
            <a:r>
              <a:rPr lang="en-US" dirty="0" smtClean="0"/>
              <a:t>Study impact on attendance and exam scores.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610755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dvPSA183"/>
              </a:rPr>
              <a:t>* </a:t>
            </a:r>
            <a:r>
              <a:rPr lang="en-US" dirty="0" err="1" smtClean="0">
                <a:solidFill>
                  <a:srgbClr val="00B0F0"/>
                </a:solidFill>
                <a:latin typeface="AdvPSA183"/>
              </a:rPr>
              <a:t>Stockwell</a:t>
            </a:r>
            <a:r>
              <a:rPr lang="en-US" dirty="0" smtClean="0">
                <a:solidFill>
                  <a:srgbClr val="00B0F0"/>
                </a:solidFill>
                <a:latin typeface="AdvPSA183"/>
              </a:rPr>
              <a:t>, B.R., et. al., Cell, </a:t>
            </a:r>
            <a:r>
              <a:rPr lang="en-US" dirty="0" smtClean="0">
                <a:solidFill>
                  <a:srgbClr val="00B0F0"/>
                </a:solidFill>
                <a:latin typeface="Advhelvneue-italic"/>
              </a:rPr>
              <a:t>162</a:t>
            </a:r>
            <a:r>
              <a:rPr lang="en-US" dirty="0">
                <a:solidFill>
                  <a:srgbClr val="00B0F0"/>
                </a:solidFill>
                <a:latin typeface="AdvPSA183"/>
              </a:rPr>
              <a:t>, August 27, </a:t>
            </a:r>
            <a:r>
              <a:rPr lang="en-US" dirty="0" smtClean="0">
                <a:solidFill>
                  <a:srgbClr val="00B0F0"/>
                </a:solidFill>
                <a:latin typeface="AdvPSA183"/>
              </a:rPr>
              <a:t>2015, Elsevier, </a:t>
            </a:r>
            <a:r>
              <a:rPr lang="en-US" dirty="0">
                <a:solidFill>
                  <a:srgbClr val="00B0F0"/>
                </a:solidFill>
                <a:latin typeface="AdvPSA183"/>
              </a:rPr>
              <a:t>Inc.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Active Learning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Findings – </a:t>
            </a:r>
          </a:p>
          <a:p>
            <a:pPr lvl="1"/>
            <a:r>
              <a:rPr lang="en-US" dirty="0" smtClean="0"/>
              <a:t>Twice as many students chose not to attend class after receiving a textbook assignment (33%), vs. a video assignment (16%).</a:t>
            </a:r>
          </a:p>
          <a:p>
            <a:pPr lvl="2"/>
            <a:r>
              <a:rPr lang="en-US" dirty="0" smtClean="0"/>
              <a:t>Video is a more engaging way to present content?</a:t>
            </a:r>
          </a:p>
          <a:p>
            <a:pPr lvl="1"/>
            <a:r>
              <a:rPr lang="en-US" dirty="0" smtClean="0"/>
              <a:t>Significant improvement in satisfaction with preparation material among students receiving video assignment.</a:t>
            </a:r>
          </a:p>
          <a:p>
            <a:pPr lvl="1"/>
            <a:r>
              <a:rPr lang="en-US" dirty="0" smtClean="0"/>
              <a:t>Median exam scores increased from group 1 through group 4 (61%, 67%, 73%, 80%).</a:t>
            </a:r>
          </a:p>
          <a:p>
            <a:pPr lvl="1"/>
            <a:r>
              <a:rPr lang="en-US" dirty="0" smtClean="0"/>
              <a:t>Students who listened to lecture underperformed those who actively solved problems during class.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610755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AdvPSA183"/>
              </a:rPr>
              <a:t>* </a:t>
            </a:r>
            <a:r>
              <a:rPr lang="en-US" dirty="0" err="1" smtClean="0">
                <a:solidFill>
                  <a:srgbClr val="00B0F0"/>
                </a:solidFill>
                <a:latin typeface="AdvPSA183"/>
              </a:rPr>
              <a:t>Stockwell</a:t>
            </a:r>
            <a:r>
              <a:rPr lang="en-US" dirty="0" smtClean="0">
                <a:solidFill>
                  <a:srgbClr val="00B0F0"/>
                </a:solidFill>
                <a:latin typeface="AdvPSA183"/>
              </a:rPr>
              <a:t>, B.R., et. al., Cell, </a:t>
            </a:r>
            <a:r>
              <a:rPr lang="en-US" dirty="0" smtClean="0">
                <a:solidFill>
                  <a:srgbClr val="00B0F0"/>
                </a:solidFill>
                <a:latin typeface="Advhelvneue-italic"/>
              </a:rPr>
              <a:t>162</a:t>
            </a:r>
            <a:r>
              <a:rPr lang="en-US" dirty="0">
                <a:solidFill>
                  <a:srgbClr val="00B0F0"/>
                </a:solidFill>
                <a:latin typeface="AdvPSA183"/>
              </a:rPr>
              <a:t>, August 27, </a:t>
            </a:r>
            <a:r>
              <a:rPr lang="en-US" dirty="0" smtClean="0">
                <a:solidFill>
                  <a:srgbClr val="00B0F0"/>
                </a:solidFill>
                <a:latin typeface="AdvPSA183"/>
              </a:rPr>
              <a:t>2015, Elsevier, </a:t>
            </a:r>
            <a:r>
              <a:rPr lang="en-US" dirty="0">
                <a:solidFill>
                  <a:srgbClr val="00B0F0"/>
                </a:solidFill>
                <a:latin typeface="AdvPSA183"/>
              </a:rPr>
              <a:t>Inc.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</a:t>
            </a:r>
            <a:r>
              <a:rPr lang="en-US" b="1" dirty="0"/>
              <a:t>Active Learning </a:t>
            </a:r>
            <a:r>
              <a:rPr lang="en-US" b="1" dirty="0" smtClean="0"/>
              <a:t>Effective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from the Department of Biology, BYU*. </a:t>
            </a:r>
          </a:p>
          <a:p>
            <a:r>
              <a:rPr lang="en-US" dirty="0" smtClean="0"/>
              <a:t>Goal – specifically determine the impact of “flipping” on learning gains.</a:t>
            </a:r>
          </a:p>
          <a:p>
            <a:r>
              <a:rPr lang="en-US" dirty="0" smtClean="0"/>
              <a:t>Two sections - active learning flipped vs active learning non-flipped.</a:t>
            </a:r>
          </a:p>
          <a:p>
            <a:r>
              <a:rPr lang="en-US" dirty="0"/>
              <a:t>A</a:t>
            </a:r>
            <a:r>
              <a:rPr lang="en-US" dirty="0" smtClean="0"/>
              <a:t>pproximately 54 students/section</a:t>
            </a:r>
          </a:p>
          <a:p>
            <a:r>
              <a:rPr lang="en-US" dirty="0" smtClean="0"/>
              <a:t>Active learning pedagogy used:</a:t>
            </a:r>
          </a:p>
          <a:p>
            <a:pPr lvl="1"/>
            <a:r>
              <a:rPr lang="en-US" dirty="0" err="1" smtClean="0"/>
              <a:t>Bybee’s</a:t>
            </a:r>
            <a:r>
              <a:rPr lang="en-US" dirty="0" smtClean="0"/>
              <a:t> 5E learning cycle (Engage, Explore, Explain, Elaborate, Evaluate)</a:t>
            </a:r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5562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Palatino LT Std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T Std"/>
              </a:rPr>
              <a:t>*Jensen, J. L., et.al., CBE—Life 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Sciences 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Education, 14,1-12, Spring 2015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390476" cy="49619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57200"/>
            <a:ext cx="5529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/>
              <a:t>Bybee’s</a:t>
            </a:r>
            <a:r>
              <a:rPr lang="en-US" sz="3200" dirty="0"/>
              <a:t> </a:t>
            </a:r>
            <a:r>
              <a:rPr lang="en-US" sz="3200" dirty="0" smtClean="0"/>
              <a:t>5E Instructional Model*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936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*</a:t>
            </a:r>
            <a:r>
              <a:rPr lang="en-US" sz="1400" dirty="0" err="1" smtClean="0">
                <a:solidFill>
                  <a:srgbClr val="00B0F0"/>
                </a:solidFill>
              </a:rPr>
              <a:t>Bybee</a:t>
            </a:r>
            <a:r>
              <a:rPr lang="en-US" sz="1400" dirty="0" smtClean="0">
                <a:solidFill>
                  <a:srgbClr val="00B0F0"/>
                </a:solidFill>
              </a:rPr>
              <a:t>, R., et.al., The BSCS 5E Instructional Model: Origins, Effectiveness, </a:t>
            </a:r>
            <a:r>
              <a:rPr lang="en-US" sz="1400" dirty="0">
                <a:solidFill>
                  <a:srgbClr val="00B0F0"/>
                </a:solidFill>
              </a:rPr>
              <a:t>and Applications, </a:t>
            </a:r>
            <a:endParaRPr lang="en-US" sz="1400" dirty="0" smtClean="0">
              <a:solidFill>
                <a:srgbClr val="00B0F0"/>
              </a:solidFill>
            </a:endParaRPr>
          </a:p>
          <a:p>
            <a:r>
              <a:rPr lang="en-US" sz="1400" dirty="0" smtClean="0">
                <a:solidFill>
                  <a:srgbClr val="00B0F0"/>
                </a:solidFill>
              </a:rPr>
              <a:t>http</a:t>
            </a:r>
            <a:r>
              <a:rPr lang="en-US" sz="1400" dirty="0">
                <a:solidFill>
                  <a:srgbClr val="00B0F0"/>
                </a:solidFill>
              </a:rPr>
              <a:t>://www.bscs.org/sites/default/files/_legacy/BSCS_5E_Instructional_Model-Executive_Summary_0.pdf</a:t>
            </a:r>
          </a:p>
        </p:txBody>
      </p:sp>
    </p:spTree>
    <p:extLst>
      <p:ext uri="{BB962C8B-B14F-4D97-AF65-F5344CB8AC3E}">
        <p14:creationId xmlns:p14="http://schemas.microsoft.com/office/powerpoint/2010/main" val="18533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Active Learning Effective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Study design: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981200"/>
            <a:ext cx="4495800" cy="468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Active Learning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findings: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lipped classroom does not result in higher learning gains or better attitudes.</a:t>
            </a:r>
          </a:p>
          <a:p>
            <a:pPr lvl="1"/>
            <a:r>
              <a:rPr lang="en-US" dirty="0" smtClean="0"/>
              <a:t>Any learning gains seen historically are likely the result of active learning style of instruction.</a:t>
            </a:r>
          </a:p>
          <a:p>
            <a:endParaRPr lang="en-US" dirty="0" smtClean="0"/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562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Palatino LT Std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T Std"/>
              </a:rPr>
              <a:t>*Jensen, J. L., et.al., CBE—Life 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Sciences 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Education, 14,1-12, Spring 2015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 Active Learning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Northern Arizona U. study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artially flipped vs. fully flipped genetics/evolution course.</a:t>
            </a:r>
          </a:p>
          <a:p>
            <a:pPr lvl="1"/>
            <a:r>
              <a:rPr lang="en-US" dirty="0" smtClean="0"/>
              <a:t>Background material </a:t>
            </a:r>
            <a:r>
              <a:rPr lang="en-US" dirty="0" smtClean="0"/>
              <a:t>presentation: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 smtClean="0"/>
              <a:t>class </a:t>
            </a:r>
            <a:r>
              <a:rPr lang="en-US" dirty="0" smtClean="0"/>
              <a:t>- </a:t>
            </a:r>
            <a:r>
              <a:rPr lang="en-US" dirty="0" smtClean="0"/>
              <a:t>fully </a:t>
            </a:r>
            <a:r>
              <a:rPr lang="en-US" dirty="0" smtClean="0"/>
              <a:t>flipped.</a:t>
            </a:r>
          </a:p>
          <a:p>
            <a:pPr lvl="2"/>
            <a:r>
              <a:rPr lang="en-US" dirty="0" smtClean="0"/>
              <a:t>During class - partially </a:t>
            </a:r>
            <a:r>
              <a:rPr lang="en-US" dirty="0" smtClean="0"/>
              <a:t>flipped.</a:t>
            </a:r>
            <a:endParaRPr lang="en-US" dirty="0" smtClean="0"/>
          </a:p>
          <a:p>
            <a:pPr lvl="1"/>
            <a:r>
              <a:rPr lang="en-US" dirty="0" smtClean="0"/>
              <a:t>Problem sets used in class as active learning component.</a:t>
            </a:r>
          </a:p>
          <a:p>
            <a:pPr lvl="1"/>
            <a:r>
              <a:rPr lang="en-US" dirty="0" smtClean="0"/>
              <a:t>No significant differences in learning outcomes.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562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Palatino LT Std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T Std"/>
              </a:rPr>
              <a:t>*Adams, A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., 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et.al., CBE—Life 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Sciences 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Education, 15,1-9, Summer 2016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Active Learning </a:t>
            </a:r>
            <a:r>
              <a:rPr lang="en-US" b="1" dirty="0"/>
              <a:t>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Seery</a:t>
            </a:r>
            <a:r>
              <a:rPr lang="en-US" dirty="0" smtClean="0"/>
              <a:t> reviewed the results of 12 recent published reports on flipped classrooms*. </a:t>
            </a:r>
          </a:p>
          <a:p>
            <a:r>
              <a:rPr lang="en-US" dirty="0"/>
              <a:t>C</a:t>
            </a:r>
            <a:r>
              <a:rPr lang="en-US" dirty="0" smtClean="0"/>
              <a:t>ommon outcomes found:</a:t>
            </a:r>
          </a:p>
          <a:p>
            <a:pPr lvl="1"/>
            <a:r>
              <a:rPr lang="en-US" dirty="0" smtClean="0"/>
              <a:t>Students enjoy and engage with the format.</a:t>
            </a:r>
          </a:p>
          <a:p>
            <a:pPr lvl="1"/>
            <a:r>
              <a:rPr lang="en-US" dirty="0" smtClean="0"/>
              <a:t>Performance outcomes were similar, if not better, than traditional approaches.</a:t>
            </a:r>
          </a:p>
          <a:p>
            <a:pPr lvl="1"/>
            <a:r>
              <a:rPr lang="en-US" dirty="0" smtClean="0"/>
              <a:t>Evidence that retention is better. </a:t>
            </a:r>
          </a:p>
          <a:p>
            <a:endParaRPr lang="en-US" dirty="0" smtClean="0"/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5385395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Palatino LT Std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T Std"/>
              </a:rPr>
              <a:t>*</a:t>
            </a:r>
            <a:r>
              <a:rPr lang="en-US" dirty="0" err="1" smtClean="0">
                <a:solidFill>
                  <a:srgbClr val="00B0F0"/>
                </a:solidFill>
                <a:latin typeface="Palatino LT Std"/>
              </a:rPr>
              <a:t>Seery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, M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., Chem. Educ. Res. </a:t>
            </a:r>
            <a:r>
              <a:rPr lang="en-US" dirty="0" err="1" smtClean="0">
                <a:solidFill>
                  <a:srgbClr val="00B0F0"/>
                </a:solidFill>
                <a:latin typeface="Palatino LT Std"/>
              </a:rPr>
              <a:t>Pract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., DOI: 10.1039/c5rp00136f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Why Is Active </a:t>
            </a:r>
            <a:r>
              <a:rPr lang="en-US" b="1" dirty="0"/>
              <a:t>Learning Effective?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/>
            <a:r>
              <a:rPr lang="en-US" dirty="0" smtClean="0"/>
              <a:t>University of Massachusetts* studied reasons for increased student performance with active learning vs a standard course format.</a:t>
            </a:r>
          </a:p>
          <a:p>
            <a:pPr marL="914400" lvl="1" indent="-457200"/>
            <a:r>
              <a:rPr lang="en-US" dirty="0" smtClean="0"/>
              <a:t>Physical Chemistry course required for Biochemistry majors.</a:t>
            </a:r>
          </a:p>
          <a:p>
            <a:pPr marL="914400" lvl="1" indent="-457200"/>
            <a:r>
              <a:rPr lang="en-US" dirty="0" smtClean="0"/>
              <a:t>Key Findings – </a:t>
            </a:r>
            <a:r>
              <a:rPr lang="en-US" dirty="0" smtClean="0"/>
              <a:t>substantial </a:t>
            </a:r>
            <a:r>
              <a:rPr lang="en-US" dirty="0" smtClean="0"/>
              <a:t>positive differences in student approach to the flipped format:</a:t>
            </a:r>
          </a:p>
          <a:p>
            <a:pPr marL="1314450" lvl="2" indent="-457200"/>
            <a:r>
              <a:rPr lang="en-US" dirty="0" smtClean="0"/>
              <a:t>Better prepared for class - avoided cramming.</a:t>
            </a:r>
          </a:p>
          <a:p>
            <a:pPr marL="1314450" lvl="2" indent="-457200"/>
            <a:r>
              <a:rPr lang="en-US" dirty="0" smtClean="0"/>
              <a:t>Complete online assignments more accurately.</a:t>
            </a:r>
          </a:p>
          <a:p>
            <a:pPr marL="1314450" lvl="2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marL="914400" lvl="1" indent="-457200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5626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solidFill>
                <a:srgbClr val="00B0F0"/>
              </a:solidFill>
              <a:latin typeface="Palatino LT Std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Palatino LT Std"/>
              </a:rPr>
              <a:t>*Gross, D., et.al., CBE—Life </a:t>
            </a:r>
            <a:r>
              <a:rPr lang="en-US" dirty="0">
                <a:solidFill>
                  <a:srgbClr val="00B0F0"/>
                </a:solidFill>
                <a:latin typeface="Palatino LT Std"/>
              </a:rPr>
              <a:t>Sciences </a:t>
            </a:r>
            <a:r>
              <a:rPr lang="en-US" dirty="0" smtClean="0">
                <a:solidFill>
                  <a:srgbClr val="00B0F0"/>
                </a:solidFill>
                <a:latin typeface="Palatino LT Std"/>
              </a:rPr>
              <a:t>Education, 14,1-8, Winter 2015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Welcome and Enjoy the Workshop!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Active Learning?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Passive Learning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362200"/>
            <a:ext cx="4040188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During class instructor delivers course content by giving a “lecture”.</a:t>
            </a:r>
          </a:p>
          <a:p>
            <a:r>
              <a:rPr lang="en-US" dirty="0" smtClean="0"/>
              <a:t>Students sits passively and listen to the instructor, taking notes on what is believed important.</a:t>
            </a:r>
          </a:p>
          <a:p>
            <a:r>
              <a:rPr lang="en-US" dirty="0" smtClean="0"/>
              <a:t>Instructor may intersperse  questions during lecture, which are typically answered by select few students.</a:t>
            </a:r>
          </a:p>
          <a:p>
            <a:r>
              <a:rPr lang="en-US" dirty="0" smtClean="0"/>
              <a:t>Instructor assigns problems from the text for students to do for homework on their own.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Active Learning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362200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 time spent engaging students in answering and asking questions, thinking about and solving problems, and explaining and reflecting on what they are learning.  </a:t>
            </a:r>
          </a:p>
          <a:p>
            <a:r>
              <a:rPr lang="en-US" dirty="0" smtClean="0"/>
              <a:t>Course content is delivered to students outside of class time, as homework.</a:t>
            </a:r>
          </a:p>
          <a:p>
            <a:r>
              <a:rPr lang="en-US" dirty="0" smtClean="0"/>
              <a:t>During class (and outside class</a:t>
            </a:r>
            <a:r>
              <a:rPr lang="en-US" dirty="0"/>
              <a:t>) students work </a:t>
            </a:r>
            <a:r>
              <a:rPr lang="en-US" dirty="0" smtClean="0"/>
              <a:t>in groups/teams (peer-to-peer learning).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Key Features of Active Learning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Instructor </a:t>
            </a:r>
            <a:r>
              <a:rPr lang="en-US" sz="4000" dirty="0">
                <a:solidFill>
                  <a:prstClr val="black"/>
                </a:solidFill>
              </a:rPr>
              <a:t>goes from </a:t>
            </a:r>
            <a:r>
              <a:rPr lang="en-US" sz="4000" b="1" dirty="0">
                <a:solidFill>
                  <a:srgbClr val="FF0000"/>
                </a:solidFill>
              </a:rPr>
              <a:t>lecturer</a:t>
            </a:r>
            <a:r>
              <a:rPr lang="en-US" sz="4000" dirty="0">
                <a:solidFill>
                  <a:prstClr val="black"/>
                </a:solidFill>
              </a:rPr>
              <a:t> to </a:t>
            </a:r>
            <a:r>
              <a:rPr lang="en-US" sz="4000" b="1" dirty="0">
                <a:solidFill>
                  <a:srgbClr val="FF0000"/>
                </a:solidFill>
              </a:rPr>
              <a:t>learning facilitator</a:t>
            </a:r>
          </a:p>
          <a:p>
            <a:pPr lvl="2"/>
            <a:r>
              <a:rPr lang="en-US" sz="3200" dirty="0">
                <a:solidFill>
                  <a:prstClr val="black"/>
                </a:solidFill>
              </a:rPr>
              <a:t>“From Sage on the Stage to Guide on the </a:t>
            </a:r>
            <a:r>
              <a:rPr lang="en-US" sz="3200" dirty="0" smtClean="0">
                <a:solidFill>
                  <a:prstClr val="black"/>
                </a:solidFill>
              </a:rPr>
              <a:t>Side”.</a:t>
            </a:r>
            <a:endParaRPr lang="en-US" sz="3200" dirty="0">
              <a:solidFill>
                <a:prstClr val="black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Students </a:t>
            </a:r>
            <a:r>
              <a:rPr lang="en-US" sz="4000" dirty="0">
                <a:solidFill>
                  <a:prstClr val="black"/>
                </a:solidFill>
              </a:rPr>
              <a:t>take on more responsibility for their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Active learning leverages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We always learn best when we have some prior content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Why Active Learning?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4890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Velcro Theory of Memory/Learning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239000" cy="511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0871" y="6356350"/>
            <a:ext cx="73313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Donovan, M.S., </a:t>
            </a:r>
            <a:r>
              <a:rPr lang="en-US" sz="1200" dirty="0" err="1" smtClean="0">
                <a:solidFill>
                  <a:srgbClr val="00B0F0"/>
                </a:solidFill>
              </a:rPr>
              <a:t>Bransford</a:t>
            </a:r>
            <a:r>
              <a:rPr lang="en-US" sz="1200" dirty="0">
                <a:solidFill>
                  <a:srgbClr val="00B0F0"/>
                </a:solidFill>
              </a:rPr>
              <a:t>, </a:t>
            </a:r>
            <a:r>
              <a:rPr lang="en-US" sz="1200" dirty="0" smtClean="0">
                <a:solidFill>
                  <a:srgbClr val="00B0F0"/>
                </a:solidFill>
              </a:rPr>
              <a:t>J.D. How Students Learn: Science in the Classroom, National Academies Press, 2005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1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Active learning leverages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always learn best when we have some prior content knowledge.</a:t>
            </a:r>
          </a:p>
          <a:p>
            <a:pPr lvl="1"/>
            <a:r>
              <a:rPr lang="en-US" dirty="0"/>
              <a:t>We learn best when </a:t>
            </a:r>
            <a:r>
              <a:rPr lang="en-US" dirty="0" smtClean="0"/>
              <a:t>we apply our content knowledge.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Why Active Learning?</a:t>
            </a:r>
          </a:p>
        </p:txBody>
      </p:sp>
    </p:spTree>
    <p:extLst>
      <p:ext uri="{BB962C8B-B14F-4D97-AF65-F5344CB8AC3E}">
        <p14:creationId xmlns:p14="http://schemas.microsoft.com/office/powerpoint/2010/main" val="364613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did you learn something well?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sz="220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doing it! Practicing it! → Applying it!</a:t>
            </a:r>
            <a:endParaRPr lang="en-US" dirty="0"/>
          </a:p>
          <a:p>
            <a:r>
              <a:rPr lang="en-US" dirty="0" smtClean="0"/>
              <a:t>High-quality Study Techniques*:</a:t>
            </a:r>
          </a:p>
          <a:p>
            <a:pPr lvl="1"/>
            <a:r>
              <a:rPr lang="en-US" dirty="0" smtClean="0"/>
              <a:t>Regularly scheduled training in the subject,</a:t>
            </a:r>
          </a:p>
          <a:p>
            <a:pPr lvl="1"/>
            <a:r>
              <a:rPr lang="en-US" dirty="0" smtClean="0"/>
              <a:t>Training tasks designed by an expert teacher,</a:t>
            </a:r>
          </a:p>
          <a:p>
            <a:pPr lvl="1"/>
            <a:r>
              <a:rPr lang="en-US" dirty="0" smtClean="0"/>
              <a:t>Ongoing (formative) feedback from an expert teacher during training tasks,</a:t>
            </a:r>
          </a:p>
          <a:p>
            <a:pPr lvl="1"/>
            <a:r>
              <a:rPr lang="en-US" dirty="0" smtClean="0"/>
              <a:t>Intense concentration during training with minimal distractions.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5956886"/>
            <a:ext cx="6878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*Plant</a:t>
            </a:r>
            <a:r>
              <a:rPr lang="en-US" sz="1600" dirty="0">
                <a:solidFill>
                  <a:srgbClr val="00B0F0"/>
                </a:solidFill>
              </a:rPr>
              <a:t>, E. A</a:t>
            </a:r>
            <a:r>
              <a:rPr lang="en-US" sz="1600" dirty="0" smtClean="0">
                <a:solidFill>
                  <a:srgbClr val="00B0F0"/>
                </a:solidFill>
              </a:rPr>
              <a:t>., et. </a:t>
            </a:r>
            <a:r>
              <a:rPr lang="en-US" sz="1600" dirty="0">
                <a:solidFill>
                  <a:srgbClr val="00B0F0"/>
                </a:solidFill>
              </a:rPr>
              <a:t>al</a:t>
            </a:r>
            <a:r>
              <a:rPr lang="en-US" sz="1600" dirty="0" smtClean="0">
                <a:solidFill>
                  <a:srgbClr val="00B0F0"/>
                </a:solidFill>
              </a:rPr>
              <a:t>., </a:t>
            </a:r>
            <a:r>
              <a:rPr lang="en-US" sz="1600" dirty="0">
                <a:solidFill>
                  <a:srgbClr val="00B0F0"/>
                </a:solidFill>
              </a:rPr>
              <a:t>Contemporary Educational Psychology </a:t>
            </a:r>
            <a:r>
              <a:rPr lang="en-US" sz="1600" b="1" dirty="0">
                <a:solidFill>
                  <a:srgbClr val="00B0F0"/>
                </a:solidFill>
              </a:rPr>
              <a:t>30</a:t>
            </a:r>
            <a:r>
              <a:rPr lang="en-US" sz="1600" dirty="0">
                <a:solidFill>
                  <a:srgbClr val="00B0F0"/>
                </a:solidFill>
              </a:rPr>
              <a:t>(1): </a:t>
            </a:r>
            <a:r>
              <a:rPr lang="en-US" sz="1600" dirty="0" smtClean="0">
                <a:solidFill>
                  <a:srgbClr val="00B0F0"/>
                </a:solidFill>
              </a:rPr>
              <a:t>96-116 (2005</a:t>
            </a:r>
            <a:r>
              <a:rPr lang="en-US" sz="1600" dirty="0">
                <a:solidFill>
                  <a:srgbClr val="00B0F0"/>
                </a:solidFill>
              </a:rPr>
              <a:t>). </a:t>
            </a:r>
            <a:endParaRPr lang="en-US" sz="16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Active learning leverages how people learn best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always learn best when we have some prior content knowledge.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We learn best when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we apply our content knowledge.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elps </a:t>
            </a:r>
            <a:r>
              <a:rPr lang="en-US" dirty="0"/>
              <a:t>develop higher-order thinking skills by doing </a:t>
            </a:r>
            <a:r>
              <a:rPr lang="en-US" dirty="0" smtClean="0"/>
              <a:t>applications in </a:t>
            </a:r>
            <a:r>
              <a:rPr lang="en-US" dirty="0"/>
              <a:t>class.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1E4E-989D-4BEC-8425-396E22ABCE6F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Why Active Learning?</a:t>
            </a:r>
          </a:p>
        </p:txBody>
      </p:sp>
    </p:spTree>
    <p:extLst>
      <p:ext uri="{BB962C8B-B14F-4D97-AF65-F5344CB8AC3E}">
        <p14:creationId xmlns:p14="http://schemas.microsoft.com/office/powerpoint/2010/main" val="34245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Words>1656</Words>
  <Application>Microsoft Office PowerPoint</Application>
  <PresentationFormat>On-screen Show (4:3)</PresentationFormat>
  <Paragraphs>221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Advhelvneue-italic</vt:lpstr>
      <vt:lpstr>AdvPSA183</vt:lpstr>
      <vt:lpstr>Arial</vt:lpstr>
      <vt:lpstr>Calibri</vt:lpstr>
      <vt:lpstr>Palatino LT Std</vt:lpstr>
      <vt:lpstr>Times New Roman</vt:lpstr>
      <vt:lpstr>Office Theme</vt:lpstr>
      <vt:lpstr>1_Office Theme</vt:lpstr>
      <vt:lpstr>PowerPoint Presentation</vt:lpstr>
      <vt:lpstr>PowerPoint Presentation</vt:lpstr>
      <vt:lpstr>What is Active Learning?</vt:lpstr>
      <vt:lpstr>Key Features of Active Learning</vt:lpstr>
      <vt:lpstr>Why Active Learning?</vt:lpstr>
      <vt:lpstr>Velcro Theory of Memory/Learning</vt:lpstr>
      <vt:lpstr>Why Active Learning?</vt:lpstr>
      <vt:lpstr>   How did you learn something well?     </vt:lpstr>
      <vt:lpstr>Why Active Learning?</vt:lpstr>
      <vt:lpstr>PowerPoint Presentation</vt:lpstr>
      <vt:lpstr>Why Active Learning?</vt:lpstr>
      <vt:lpstr>PowerPoint Presentation</vt:lpstr>
      <vt:lpstr>Peer-to-Peer Learning Promotes:</vt:lpstr>
      <vt:lpstr>Promising Practices*</vt:lpstr>
      <vt:lpstr>Active Learning Pedagogies</vt:lpstr>
      <vt:lpstr>Why is this Important?</vt:lpstr>
      <vt:lpstr>STEM Major Retention Crisis*</vt:lpstr>
      <vt:lpstr>Is Active Learning Effective?</vt:lpstr>
      <vt:lpstr>Is Active Learning Effective?</vt:lpstr>
      <vt:lpstr>Is Active Learning Effective?</vt:lpstr>
      <vt:lpstr>Is Active Learning Effective?</vt:lpstr>
      <vt:lpstr>Is Active Learning Effective?</vt:lpstr>
      <vt:lpstr>PowerPoint Presentation</vt:lpstr>
      <vt:lpstr>Is Active Learning Effective?</vt:lpstr>
      <vt:lpstr>Is Active Learning Effective?</vt:lpstr>
      <vt:lpstr>Is Active Learning Effective?</vt:lpstr>
      <vt:lpstr>Is Active Learning Effective?</vt:lpstr>
      <vt:lpstr>Why Is Active Learning Effective?</vt:lpstr>
      <vt:lpstr>Welcome and Enjoy the Workshop!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Organic Chemistry</dc:title>
  <dc:creator>Robert</dc:creator>
  <cp:lastModifiedBy>Robert</cp:lastModifiedBy>
  <cp:revision>86</cp:revision>
  <dcterms:created xsi:type="dcterms:W3CDTF">2015-07-18T15:51:15Z</dcterms:created>
  <dcterms:modified xsi:type="dcterms:W3CDTF">2016-06-15T16:59:45Z</dcterms:modified>
</cp:coreProperties>
</file>