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305" r:id="rId2"/>
    <p:sldId id="303" r:id="rId3"/>
    <p:sldId id="258" r:id="rId4"/>
    <p:sldId id="257" r:id="rId5"/>
    <p:sldId id="312" r:id="rId6"/>
    <p:sldId id="260" r:id="rId7"/>
    <p:sldId id="261" r:id="rId8"/>
    <p:sldId id="274" r:id="rId9"/>
    <p:sldId id="259" r:id="rId10"/>
    <p:sldId id="268" r:id="rId11"/>
    <p:sldId id="269" r:id="rId12"/>
    <p:sldId id="270" r:id="rId13"/>
    <p:sldId id="264" r:id="rId14"/>
    <p:sldId id="276" r:id="rId15"/>
    <p:sldId id="272" r:id="rId16"/>
    <p:sldId id="278" r:id="rId17"/>
    <p:sldId id="309" r:id="rId18"/>
    <p:sldId id="271" r:id="rId19"/>
    <p:sldId id="273" r:id="rId20"/>
    <p:sldId id="310" r:id="rId21"/>
    <p:sldId id="311" r:id="rId22"/>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02" y="-78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Robert\Documents\Gloucester%20County%20College\cCWCS%20Workshop%20Active%20Learning%20in%20Organic%20Chemistry%20%202015\Google%20Scholar%20Hits%20for%20Flipped%20Classroom.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Robert\Documents\Gloucester%20County%20College\cCWCS%20Workshop%20Active%20Learning%20in%20Organic%20Chemistry%20%202015\Google%20Scholar%20Hits%20for%20Flipped%20Classroom.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800" b="1" i="0" baseline="0">
                <a:effectLst/>
              </a:rPr>
              <a:t>Google Scholar Hits for "Active Learning"</a:t>
            </a:r>
            <a:endParaRPr lang="en-US">
              <a:effectLst/>
            </a:endParaRPr>
          </a:p>
        </c:rich>
      </c:tx>
      <c:layout/>
      <c:overlay val="0"/>
    </c:title>
    <c:autoTitleDeleted val="0"/>
    <c:view3D>
      <c:rotX val="15"/>
      <c:rotY val="20"/>
      <c:rAngAx val="1"/>
    </c:view3D>
    <c:floor>
      <c:thickness val="0"/>
    </c:floor>
    <c:sideWall>
      <c:thickness val="0"/>
    </c:sideWall>
    <c:backWall>
      <c:thickness val="0"/>
    </c:backWall>
    <c:plotArea>
      <c:layout/>
      <c:bar3DChart>
        <c:barDir val="col"/>
        <c:grouping val="stacked"/>
        <c:varyColors val="0"/>
        <c:ser>
          <c:idx val="0"/>
          <c:order val="0"/>
          <c:invertIfNegative val="0"/>
          <c:dLbls>
            <c:dLbl>
              <c:idx val="0"/>
              <c:layout>
                <c:manualLayout>
                  <c:x val="5.657707787857044E-3"/>
                  <c:y val="-4.9844229773489096E-2"/>
                </c:manualLayout>
              </c:layout>
              <c:showLegendKey val="0"/>
              <c:showVal val="1"/>
              <c:showCatName val="0"/>
              <c:showSerName val="0"/>
              <c:showPercent val="0"/>
              <c:showBubbleSize val="0"/>
            </c:dLbl>
            <c:dLbl>
              <c:idx val="1"/>
              <c:layout>
                <c:manualLayout>
                  <c:x val="8.6075302534085896E-3"/>
                  <c:y val="-4.393646148690649E-2"/>
                </c:manualLayout>
              </c:layout>
              <c:showLegendKey val="0"/>
              <c:showVal val="1"/>
              <c:showCatName val="0"/>
              <c:showSerName val="0"/>
              <c:showPercent val="0"/>
              <c:showBubbleSize val="0"/>
            </c:dLbl>
            <c:dLbl>
              <c:idx val="2"/>
              <c:layout>
                <c:manualLayout>
                  <c:x val="9.4295129797617415E-3"/>
                  <c:y val="-4.9844229773489096E-2"/>
                </c:manualLayout>
              </c:layout>
              <c:showLegendKey val="0"/>
              <c:showVal val="1"/>
              <c:showCatName val="0"/>
              <c:showSerName val="0"/>
              <c:showPercent val="0"/>
              <c:showBubbleSize val="0"/>
            </c:dLbl>
            <c:dLbl>
              <c:idx val="3"/>
              <c:layout>
                <c:manualLayout>
                  <c:x val="1.1315415575714088E-2"/>
                  <c:y val="-4.6283927646811301E-2"/>
                </c:manualLayout>
              </c:layout>
              <c:showLegendKey val="0"/>
              <c:showVal val="1"/>
              <c:showCatName val="0"/>
              <c:showSerName val="0"/>
              <c:showPercent val="0"/>
              <c:showBubbleSize val="0"/>
            </c:dLbl>
            <c:dLbl>
              <c:idx val="4"/>
              <c:layout>
                <c:manualLayout>
                  <c:x val="1.1315415575714088E-2"/>
                  <c:y val="-4.9844229773489096E-2"/>
                </c:manualLayout>
              </c:layout>
              <c:showLegendKey val="0"/>
              <c:showVal val="1"/>
              <c:showCatName val="0"/>
              <c:showSerName val="0"/>
              <c:showPercent val="0"/>
              <c:showBubbleSize val="0"/>
            </c:dLbl>
            <c:dLbl>
              <c:idx val="5"/>
              <c:layout>
                <c:manualLayout>
                  <c:x val="7.5436103838093923E-3"/>
                  <c:y val="-4.6283927646811301E-2"/>
                </c:manualLayout>
              </c:layout>
              <c:showLegendKey val="0"/>
              <c:showVal val="1"/>
              <c:showCatName val="0"/>
              <c:showSerName val="0"/>
              <c:showPercent val="0"/>
              <c:showBubbleSize val="0"/>
            </c:dLbl>
            <c:dLbl>
              <c:idx val="6"/>
              <c:layout>
                <c:manualLayout>
                  <c:x val="9.4295129797616721E-3"/>
                  <c:y val="-4.9844229773489096E-2"/>
                </c:manualLayout>
              </c:layout>
              <c:showLegendKey val="0"/>
              <c:showVal val="1"/>
              <c:showCatName val="0"/>
              <c:showSerName val="0"/>
              <c:showPercent val="0"/>
              <c:showBubbleSize val="0"/>
            </c:dLbl>
            <c:dLbl>
              <c:idx val="7"/>
              <c:layout>
                <c:manualLayout>
                  <c:x val="5.6577077878571134E-3"/>
                  <c:y val="-4.6283927646811301E-2"/>
                </c:manualLayout>
              </c:layout>
              <c:tx>
                <c:rich>
                  <a:bodyPr/>
                  <a:lstStyle/>
                  <a:p>
                    <a:r>
                      <a:rPr lang="en-US"/>
                      <a:t>1,220</a:t>
                    </a:r>
                  </a:p>
                </c:rich>
              </c:tx>
              <c:showLegendKey val="0"/>
              <c:showVal val="1"/>
              <c:showCatName val="0"/>
              <c:showSerName val="0"/>
              <c:showPercent val="0"/>
              <c:showBubbleSize val="0"/>
            </c:dLbl>
            <c:dLbl>
              <c:idx val="8"/>
              <c:layout>
                <c:manualLayout>
                  <c:x val="1.8859025959523481E-3"/>
                  <c:y val="-6.408543828020026E-2"/>
                </c:manualLayout>
              </c:layout>
              <c:tx>
                <c:rich>
                  <a:bodyPr/>
                  <a:lstStyle/>
                  <a:p>
                    <a:r>
                      <a:rPr lang="en-US"/>
                      <a:t>3,320</a:t>
                    </a:r>
                  </a:p>
                </c:rich>
              </c:tx>
              <c:showLegendKey val="0"/>
              <c:showVal val="1"/>
              <c:showCatName val="0"/>
              <c:showSerName val="0"/>
              <c:showPercent val="0"/>
              <c:showBubbleSize val="0"/>
            </c:dLbl>
            <c:dLbl>
              <c:idx val="9"/>
              <c:layout>
                <c:manualLayout>
                  <c:x val="6.3107100550484291E-3"/>
                  <c:y val="-0.13634766484559996"/>
                </c:manualLayout>
              </c:layout>
              <c:tx>
                <c:rich>
                  <a:bodyPr/>
                  <a:lstStyle/>
                  <a:p>
                    <a:r>
                      <a:rPr lang="en-US"/>
                      <a:t>16,400</a:t>
                    </a:r>
                  </a:p>
                </c:rich>
              </c:tx>
              <c:showLegendKey val="0"/>
              <c:showVal val="1"/>
              <c:showCatName val="0"/>
              <c:showSerName val="0"/>
              <c:showPercent val="0"/>
              <c:showBubbleSize val="0"/>
            </c:dLbl>
            <c:dLbl>
              <c:idx val="10"/>
              <c:layout>
                <c:manualLayout>
                  <c:x val="7.132603999721274E-3"/>
                  <c:y val="-0.41781531511132952"/>
                </c:manualLayout>
              </c:layout>
              <c:tx>
                <c:rich>
                  <a:bodyPr/>
                  <a:lstStyle/>
                  <a:p>
                    <a:r>
                      <a:rPr lang="en-US" dirty="0"/>
                      <a:t>59,400</a:t>
                    </a:r>
                  </a:p>
                </c:rich>
              </c:tx>
              <c:showLegendKey val="0"/>
              <c:showVal val="1"/>
              <c:showCatName val="0"/>
              <c:showSerName val="0"/>
              <c:showPercent val="0"/>
              <c:showBubbleSize val="0"/>
            </c:dLbl>
            <c:dLbl>
              <c:idx val="11"/>
              <c:layout>
                <c:manualLayout>
                  <c:x val="7.1868394769237917E-3"/>
                  <c:y val="-0.3365476944563407"/>
                </c:manualLayout>
              </c:layout>
              <c:tx>
                <c:rich>
                  <a:bodyPr/>
                  <a:lstStyle/>
                  <a:p>
                    <a:r>
                      <a:rPr lang="en-US"/>
                      <a:t>47,600</a:t>
                    </a:r>
                  </a:p>
                </c:rich>
              </c:tx>
              <c:showLegendKey val="0"/>
              <c:showVal val="1"/>
              <c:showCatName val="0"/>
              <c:showSerName val="0"/>
              <c:showPercent val="0"/>
              <c:showBubbleSize val="0"/>
            </c:dLbl>
            <c:txPr>
              <a:bodyPr/>
              <a:lstStyle/>
              <a:p>
                <a:pPr>
                  <a:defRPr b="1">
                    <a:solidFill>
                      <a:srgbClr val="FF0000"/>
                    </a:solidFill>
                  </a:defRPr>
                </a:pPr>
                <a:endParaRPr lang="en-US"/>
              </a:p>
            </c:txPr>
            <c:showLegendKey val="0"/>
            <c:showVal val="1"/>
            <c:showCatName val="0"/>
            <c:showSerName val="0"/>
            <c:showPercent val="0"/>
            <c:showBubbleSize val="0"/>
            <c:showLeaderLines val="0"/>
          </c:dLbls>
          <c:cat>
            <c:strRef>
              <c:f>Sheet1!$A$36:$A$47</c:f>
              <c:strCache>
                <c:ptCount val="12"/>
                <c:pt idx="0">
                  <c:v>1900-1909</c:v>
                </c:pt>
                <c:pt idx="1">
                  <c:v>1910-1919</c:v>
                </c:pt>
                <c:pt idx="2">
                  <c:v>1920-1929</c:v>
                </c:pt>
                <c:pt idx="3">
                  <c:v>1930-1939</c:v>
                </c:pt>
                <c:pt idx="4">
                  <c:v>1940-1949</c:v>
                </c:pt>
                <c:pt idx="5">
                  <c:v>1950-1959</c:v>
                </c:pt>
                <c:pt idx="6">
                  <c:v>1960-1969</c:v>
                </c:pt>
                <c:pt idx="7">
                  <c:v>1970-1979</c:v>
                </c:pt>
                <c:pt idx="8">
                  <c:v>1980-1989</c:v>
                </c:pt>
                <c:pt idx="9">
                  <c:v>1990-1999</c:v>
                </c:pt>
                <c:pt idx="10">
                  <c:v>2000-2009</c:v>
                </c:pt>
                <c:pt idx="11">
                  <c:v>2010-2015</c:v>
                </c:pt>
              </c:strCache>
            </c:strRef>
          </c:cat>
          <c:val>
            <c:numRef>
              <c:f>Sheet1!$B$36:$B$47</c:f>
              <c:numCache>
                <c:formatCode>General</c:formatCode>
                <c:ptCount val="12"/>
                <c:pt idx="0">
                  <c:v>12</c:v>
                </c:pt>
                <c:pt idx="1">
                  <c:v>20</c:v>
                </c:pt>
                <c:pt idx="2">
                  <c:v>13</c:v>
                </c:pt>
                <c:pt idx="3">
                  <c:v>43</c:v>
                </c:pt>
                <c:pt idx="4">
                  <c:v>35</c:v>
                </c:pt>
                <c:pt idx="5">
                  <c:v>68</c:v>
                </c:pt>
                <c:pt idx="6">
                  <c:v>294</c:v>
                </c:pt>
                <c:pt idx="7">
                  <c:v>1220</c:v>
                </c:pt>
                <c:pt idx="8">
                  <c:v>3320</c:v>
                </c:pt>
                <c:pt idx="9">
                  <c:v>16400</c:v>
                </c:pt>
                <c:pt idx="10">
                  <c:v>59400</c:v>
                </c:pt>
                <c:pt idx="11">
                  <c:v>47600</c:v>
                </c:pt>
              </c:numCache>
            </c:numRef>
          </c:val>
        </c:ser>
        <c:dLbls>
          <c:showLegendKey val="0"/>
          <c:showVal val="1"/>
          <c:showCatName val="0"/>
          <c:showSerName val="0"/>
          <c:showPercent val="0"/>
          <c:showBubbleSize val="0"/>
        </c:dLbls>
        <c:gapWidth val="150"/>
        <c:shape val="box"/>
        <c:axId val="101595776"/>
        <c:axId val="102086528"/>
        <c:axId val="0"/>
      </c:bar3DChart>
      <c:catAx>
        <c:axId val="101595776"/>
        <c:scaling>
          <c:orientation val="minMax"/>
        </c:scaling>
        <c:delete val="0"/>
        <c:axPos val="b"/>
        <c:title>
          <c:tx>
            <c:rich>
              <a:bodyPr/>
              <a:lstStyle/>
              <a:p>
                <a:pPr>
                  <a:defRPr/>
                </a:pPr>
                <a:r>
                  <a:rPr lang="en-US"/>
                  <a:t>Years</a:t>
                </a:r>
              </a:p>
            </c:rich>
          </c:tx>
          <c:layout/>
          <c:overlay val="0"/>
        </c:title>
        <c:majorTickMark val="out"/>
        <c:minorTickMark val="none"/>
        <c:tickLblPos val="nextTo"/>
        <c:crossAx val="102086528"/>
        <c:crosses val="autoZero"/>
        <c:auto val="1"/>
        <c:lblAlgn val="ctr"/>
        <c:lblOffset val="100"/>
        <c:noMultiLvlLbl val="0"/>
      </c:catAx>
      <c:valAx>
        <c:axId val="102086528"/>
        <c:scaling>
          <c:orientation val="minMax"/>
        </c:scaling>
        <c:delete val="0"/>
        <c:axPos val="l"/>
        <c:majorGridlines/>
        <c:title>
          <c:tx>
            <c:rich>
              <a:bodyPr rot="-5400000" vert="horz"/>
              <a:lstStyle/>
              <a:p>
                <a:pPr>
                  <a:defRPr/>
                </a:pPr>
                <a:r>
                  <a:rPr lang="en-US"/>
                  <a:t>Number of Citations</a:t>
                </a:r>
              </a:p>
            </c:rich>
          </c:tx>
          <c:layout/>
          <c:overlay val="0"/>
        </c:title>
        <c:numFmt formatCode="General" sourceLinked="1"/>
        <c:majorTickMark val="out"/>
        <c:minorTickMark val="none"/>
        <c:tickLblPos val="nextTo"/>
        <c:crossAx val="101595776"/>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800" b="1" i="0" baseline="0">
                <a:effectLst/>
              </a:rPr>
              <a:t>Google Scholar Hits for "Flipped Classroom"</a:t>
            </a:r>
            <a:endParaRPr lang="en-US">
              <a:effectLst/>
            </a:endParaRPr>
          </a:p>
        </c:rich>
      </c:tx>
      <c:layout/>
      <c:overlay val="0"/>
    </c:title>
    <c:autoTitleDeleted val="0"/>
    <c:view3D>
      <c:rotX val="15"/>
      <c:rotY val="20"/>
      <c:rAngAx val="1"/>
    </c:view3D>
    <c:floor>
      <c:thickness val="0"/>
    </c:floor>
    <c:sideWall>
      <c:thickness val="0"/>
    </c:sideWall>
    <c:backWall>
      <c:thickness val="0"/>
    </c:backWall>
    <c:plotArea>
      <c:layout/>
      <c:bar3DChart>
        <c:barDir val="col"/>
        <c:grouping val="stacked"/>
        <c:varyColors val="0"/>
        <c:ser>
          <c:idx val="0"/>
          <c:order val="0"/>
          <c:invertIfNegative val="0"/>
          <c:dLbls>
            <c:dLbl>
              <c:idx val="0"/>
              <c:layout>
                <c:manualLayout>
                  <c:x val="9.1743119266055051E-3"/>
                  <c:y val="-4.1861642294713161E-2"/>
                </c:manualLayout>
              </c:layout>
              <c:showLegendKey val="0"/>
              <c:showVal val="1"/>
              <c:showCatName val="0"/>
              <c:showSerName val="0"/>
              <c:showPercent val="0"/>
              <c:showBubbleSize val="0"/>
            </c:dLbl>
            <c:dLbl>
              <c:idx val="1"/>
              <c:layout>
                <c:manualLayout>
                  <c:x val="6.7110934527679451E-3"/>
                  <c:y val="-4.2539932508436448E-2"/>
                </c:manualLayout>
              </c:layout>
              <c:showLegendKey val="0"/>
              <c:showVal val="1"/>
              <c:showCatName val="0"/>
              <c:showSerName val="0"/>
              <c:showPercent val="0"/>
              <c:showBubbleSize val="0"/>
            </c:dLbl>
            <c:dLbl>
              <c:idx val="2"/>
              <c:layout>
                <c:manualLayout>
                  <c:x val="5.4794240169520093E-3"/>
                  <c:y val="-4.1861642294713161E-2"/>
                </c:manualLayout>
              </c:layout>
              <c:showLegendKey val="0"/>
              <c:showVal val="1"/>
              <c:showCatName val="0"/>
              <c:showSerName val="0"/>
              <c:showPercent val="0"/>
              <c:showBubbleSize val="0"/>
            </c:dLbl>
            <c:dLbl>
              <c:idx val="3"/>
              <c:layout>
                <c:manualLayout>
                  <c:x val="6.371692070601267E-3"/>
                  <c:y val="-4.1861642294713161E-2"/>
                </c:manualLayout>
              </c:layout>
              <c:showLegendKey val="0"/>
              <c:showVal val="1"/>
              <c:showCatName val="0"/>
              <c:showSerName val="0"/>
              <c:showPercent val="0"/>
              <c:showBubbleSize val="0"/>
            </c:dLbl>
            <c:dLbl>
              <c:idx val="4"/>
              <c:layout>
                <c:manualLayout>
                  <c:x val="3.6529680365296802E-3"/>
                  <c:y val="-4.0837155251609934E-2"/>
                </c:manualLayout>
              </c:layout>
              <c:showLegendKey val="0"/>
              <c:showVal val="1"/>
              <c:showCatName val="0"/>
              <c:showSerName val="0"/>
              <c:showPercent val="0"/>
              <c:showBubbleSize val="0"/>
            </c:dLbl>
            <c:dLbl>
              <c:idx val="5"/>
              <c:layout>
                <c:manualLayout>
                  <c:x val="9.1324200913242004E-3"/>
                  <c:y val="-4.4920870776770927E-2"/>
                </c:manualLayout>
              </c:layout>
              <c:showLegendKey val="0"/>
              <c:showVal val="1"/>
              <c:showCatName val="0"/>
              <c:showSerName val="0"/>
              <c:showPercent val="0"/>
              <c:showBubbleSize val="0"/>
            </c:dLbl>
            <c:dLbl>
              <c:idx val="6"/>
              <c:layout>
                <c:manualLayout>
                  <c:x val="5.4794520547945206E-3"/>
                  <c:y val="-4.9004586301931843E-2"/>
                </c:manualLayout>
              </c:layout>
              <c:showLegendKey val="0"/>
              <c:showVal val="1"/>
              <c:showCatName val="0"/>
              <c:showSerName val="0"/>
              <c:showPercent val="0"/>
              <c:showBubbleSize val="0"/>
            </c:dLbl>
            <c:dLbl>
              <c:idx val="7"/>
              <c:layout>
                <c:manualLayout>
                  <c:x val="7.9007440583688509E-3"/>
                  <c:y val="-5.717210348706412E-2"/>
                </c:manualLayout>
              </c:layout>
              <c:showLegendKey val="0"/>
              <c:showVal val="1"/>
              <c:showCatName val="0"/>
              <c:showSerName val="0"/>
              <c:showPercent val="0"/>
              <c:showBubbleSize val="0"/>
            </c:dLbl>
            <c:dLbl>
              <c:idx val="8"/>
              <c:layout>
                <c:manualLayout>
                  <c:x val="5.858877015373078E-3"/>
                  <c:y val="-0.38339840332458441"/>
                </c:manualLayout>
              </c:layout>
              <c:tx>
                <c:rich>
                  <a:bodyPr/>
                  <a:lstStyle/>
                  <a:p>
                    <a:r>
                      <a:rPr lang="en-US" dirty="0" smtClean="0"/>
                      <a:t>8,420</a:t>
                    </a:r>
                    <a:endParaRPr lang="en-US" dirty="0"/>
                  </a:p>
                </c:rich>
              </c:tx>
              <c:showLegendKey val="0"/>
              <c:showVal val="1"/>
              <c:showCatName val="0"/>
              <c:showSerName val="0"/>
              <c:showPercent val="0"/>
              <c:showBubbleSize val="0"/>
            </c:dLbl>
            <c:txPr>
              <a:bodyPr/>
              <a:lstStyle/>
              <a:p>
                <a:pPr>
                  <a:defRPr sz="1100" b="1">
                    <a:solidFill>
                      <a:srgbClr val="FF0000"/>
                    </a:solidFill>
                  </a:defRPr>
                </a:pPr>
                <a:endParaRPr lang="en-US"/>
              </a:p>
            </c:txPr>
            <c:showLegendKey val="0"/>
            <c:showVal val="1"/>
            <c:showCatName val="0"/>
            <c:showSerName val="0"/>
            <c:showPercent val="0"/>
            <c:showBubbleSize val="0"/>
            <c:showLeaderLines val="0"/>
          </c:dLbls>
          <c:cat>
            <c:strRef>
              <c:f>Sheet1!$A$2:$A$10</c:f>
              <c:strCache>
                <c:ptCount val="9"/>
                <c:pt idx="0">
                  <c:v>1980-1998</c:v>
                </c:pt>
                <c:pt idx="1">
                  <c:v>1999-2000</c:v>
                </c:pt>
                <c:pt idx="2">
                  <c:v>2001-2002</c:v>
                </c:pt>
                <c:pt idx="3">
                  <c:v>2003-2004</c:v>
                </c:pt>
                <c:pt idx="4">
                  <c:v>2005-2006</c:v>
                </c:pt>
                <c:pt idx="5">
                  <c:v>2007-2008</c:v>
                </c:pt>
                <c:pt idx="6">
                  <c:v>2009-2010</c:v>
                </c:pt>
                <c:pt idx="7">
                  <c:v>2011-2012</c:v>
                </c:pt>
                <c:pt idx="8">
                  <c:v>2013-2015</c:v>
                </c:pt>
              </c:strCache>
            </c:strRef>
          </c:cat>
          <c:val>
            <c:numRef>
              <c:f>Sheet1!$B$2:$B$10</c:f>
              <c:numCache>
                <c:formatCode>General</c:formatCode>
                <c:ptCount val="9"/>
                <c:pt idx="0">
                  <c:v>0</c:v>
                </c:pt>
                <c:pt idx="1">
                  <c:v>0</c:v>
                </c:pt>
                <c:pt idx="2">
                  <c:v>2</c:v>
                </c:pt>
                <c:pt idx="3">
                  <c:v>6</c:v>
                </c:pt>
                <c:pt idx="4">
                  <c:v>3</c:v>
                </c:pt>
                <c:pt idx="5">
                  <c:v>5</c:v>
                </c:pt>
                <c:pt idx="6">
                  <c:v>7</c:v>
                </c:pt>
                <c:pt idx="7">
                  <c:v>343</c:v>
                </c:pt>
                <c:pt idx="8">
                  <c:v>8420</c:v>
                </c:pt>
              </c:numCache>
            </c:numRef>
          </c:val>
        </c:ser>
        <c:dLbls>
          <c:showLegendKey val="0"/>
          <c:showVal val="1"/>
          <c:showCatName val="0"/>
          <c:showSerName val="0"/>
          <c:showPercent val="0"/>
          <c:showBubbleSize val="0"/>
        </c:dLbls>
        <c:gapWidth val="150"/>
        <c:shape val="box"/>
        <c:axId val="101730560"/>
        <c:axId val="101758464"/>
        <c:axId val="0"/>
      </c:bar3DChart>
      <c:catAx>
        <c:axId val="101730560"/>
        <c:scaling>
          <c:orientation val="minMax"/>
        </c:scaling>
        <c:delete val="0"/>
        <c:axPos val="b"/>
        <c:title>
          <c:tx>
            <c:rich>
              <a:bodyPr/>
              <a:lstStyle/>
              <a:p>
                <a:pPr>
                  <a:defRPr/>
                </a:pPr>
                <a:r>
                  <a:rPr lang="en-US"/>
                  <a:t>Years</a:t>
                </a:r>
              </a:p>
            </c:rich>
          </c:tx>
          <c:layout/>
          <c:overlay val="0"/>
        </c:title>
        <c:majorTickMark val="out"/>
        <c:minorTickMark val="none"/>
        <c:tickLblPos val="nextTo"/>
        <c:crossAx val="101758464"/>
        <c:crosses val="autoZero"/>
        <c:auto val="1"/>
        <c:lblAlgn val="ctr"/>
        <c:lblOffset val="100"/>
        <c:noMultiLvlLbl val="0"/>
      </c:catAx>
      <c:valAx>
        <c:axId val="101758464"/>
        <c:scaling>
          <c:orientation val="minMax"/>
        </c:scaling>
        <c:delete val="0"/>
        <c:axPos val="l"/>
        <c:majorGridlines/>
        <c:title>
          <c:tx>
            <c:rich>
              <a:bodyPr rot="-5400000" vert="horz"/>
              <a:lstStyle/>
              <a:p>
                <a:pPr>
                  <a:defRPr/>
                </a:pPr>
                <a:r>
                  <a:rPr lang="en-US"/>
                  <a:t>Number of Citations</a:t>
                </a:r>
              </a:p>
            </c:rich>
          </c:tx>
          <c:layout/>
          <c:overlay val="0"/>
        </c:title>
        <c:numFmt formatCode="General" sourceLinked="1"/>
        <c:majorTickMark val="out"/>
        <c:minorTickMark val="none"/>
        <c:tickLblPos val="nextTo"/>
        <c:crossAx val="101730560"/>
        <c:crosses val="autoZero"/>
        <c:crossBetween val="between"/>
      </c:valAx>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68154"/>
          </a:xfrm>
          <a:prstGeom prst="rect">
            <a:avLst/>
          </a:prstGeom>
        </p:spPr>
        <p:txBody>
          <a:bodyPr vert="horz" lIns="93936" tIns="46968" rIns="93936" bIns="46968" rtlCol="0"/>
          <a:lstStyle>
            <a:lvl1pPr algn="r">
              <a:defRPr sz="1200"/>
            </a:lvl1pPr>
          </a:lstStyle>
          <a:p>
            <a:fld id="{737BFB36-0C16-411C-AF7F-DA42952A625E}" type="datetimeFigureOut">
              <a:rPr lang="en-US" smtClean="0"/>
              <a:t>6/16/2015</a:t>
            </a:fld>
            <a:endParaRPr lang="en-US"/>
          </a:p>
        </p:txBody>
      </p:sp>
      <p:sp>
        <p:nvSpPr>
          <p:cNvPr id="4" name="Footer Placeholder 3"/>
          <p:cNvSpPr>
            <a:spLocks noGrp="1"/>
          </p:cNvSpPr>
          <p:nvPr>
            <p:ph type="ftr" sz="quarter" idx="2"/>
          </p:nvPr>
        </p:nvSpPr>
        <p:spPr>
          <a:xfrm>
            <a:off x="0" y="8893296"/>
            <a:ext cx="3066733" cy="468154"/>
          </a:xfrm>
          <a:prstGeom prst="rect">
            <a:avLst/>
          </a:prstGeom>
        </p:spPr>
        <p:txBody>
          <a:bodyPr vert="horz" lIns="93936" tIns="46968" rIns="93936" bIns="46968"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893296"/>
            <a:ext cx="3066733" cy="468154"/>
          </a:xfrm>
          <a:prstGeom prst="rect">
            <a:avLst/>
          </a:prstGeom>
        </p:spPr>
        <p:txBody>
          <a:bodyPr vert="horz" lIns="93936" tIns="46968" rIns="93936" bIns="46968" rtlCol="0" anchor="b"/>
          <a:lstStyle>
            <a:lvl1pPr algn="r">
              <a:defRPr sz="1200"/>
            </a:lvl1pPr>
          </a:lstStyle>
          <a:p>
            <a:fld id="{B80F2AD2-0359-44DF-BF3E-66E2A8725247}" type="slidenum">
              <a:rPr lang="en-US" smtClean="0"/>
              <a:t>‹#›</a:t>
            </a:fld>
            <a:endParaRPr lang="en-US"/>
          </a:p>
        </p:txBody>
      </p:sp>
    </p:spTree>
    <p:extLst>
      <p:ext uri="{BB962C8B-B14F-4D97-AF65-F5344CB8AC3E}">
        <p14:creationId xmlns:p14="http://schemas.microsoft.com/office/powerpoint/2010/main" val="30963813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lang="en-US"/>
          </a:p>
        </p:txBody>
      </p:sp>
      <p:sp>
        <p:nvSpPr>
          <p:cNvPr id="3" name="Date Placeholder 2"/>
          <p:cNvSpPr>
            <a:spLocks noGrp="1"/>
          </p:cNvSpPr>
          <p:nvPr>
            <p:ph type="dt" idx="1"/>
          </p:nvPr>
        </p:nvSpPr>
        <p:spPr>
          <a:xfrm>
            <a:off x="4008705" y="0"/>
            <a:ext cx="3066733" cy="468154"/>
          </a:xfrm>
          <a:prstGeom prst="rect">
            <a:avLst/>
          </a:prstGeom>
        </p:spPr>
        <p:txBody>
          <a:bodyPr vert="horz" lIns="93936" tIns="46968" rIns="93936" bIns="46968" rtlCol="0"/>
          <a:lstStyle>
            <a:lvl1pPr algn="r">
              <a:defRPr sz="1200"/>
            </a:lvl1pPr>
          </a:lstStyle>
          <a:p>
            <a:fld id="{4B1A8387-8BE6-42BB-853B-1B1DD41310C7}" type="datetimeFigureOut">
              <a:rPr lang="en-US" smtClean="0"/>
              <a:t>6/16/2015</a:t>
            </a:fld>
            <a:endParaRPr lang="en-US"/>
          </a:p>
        </p:txBody>
      </p:sp>
      <p:sp>
        <p:nvSpPr>
          <p:cNvPr id="4" name="Slide Image Placeholder 3"/>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936" tIns="46968" rIns="93936" bIns="46968" rtlCol="0" anchor="ctr"/>
          <a:lstStyle/>
          <a:p>
            <a:endParaRPr lang="en-US"/>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36" tIns="46968" rIns="93936" bIns="4696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93296"/>
            <a:ext cx="3066733" cy="468154"/>
          </a:xfrm>
          <a:prstGeom prst="rect">
            <a:avLst/>
          </a:prstGeom>
        </p:spPr>
        <p:txBody>
          <a:bodyPr vert="horz" lIns="93936" tIns="46968" rIns="93936" bIns="46968"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893296"/>
            <a:ext cx="3066733" cy="468154"/>
          </a:xfrm>
          <a:prstGeom prst="rect">
            <a:avLst/>
          </a:prstGeom>
        </p:spPr>
        <p:txBody>
          <a:bodyPr vert="horz" lIns="93936" tIns="46968" rIns="93936" bIns="46968" rtlCol="0" anchor="b"/>
          <a:lstStyle>
            <a:lvl1pPr algn="r">
              <a:defRPr sz="1200"/>
            </a:lvl1pPr>
          </a:lstStyle>
          <a:p>
            <a:fld id="{1C27751C-15AD-4CAF-8E33-2060FEF419BC}" type="slidenum">
              <a:rPr lang="en-US" smtClean="0"/>
              <a:t>‹#›</a:t>
            </a:fld>
            <a:endParaRPr lang="en-US"/>
          </a:p>
        </p:txBody>
      </p:sp>
    </p:spTree>
    <p:extLst>
      <p:ext uri="{BB962C8B-B14F-4D97-AF65-F5344CB8AC3E}">
        <p14:creationId xmlns:p14="http://schemas.microsoft.com/office/powerpoint/2010/main" val="36412582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387373E-AA06-4165-9DB4-C4BCEA970E94}" type="datetime1">
              <a:rPr lang="en-US" smtClean="0"/>
              <a:t>6/16/2015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321E4E-989D-4BEC-8425-396E22ABCE6F}" type="slidenum">
              <a:rPr lang="en-US" smtClean="0"/>
              <a:t>‹#›</a:t>
            </a:fld>
            <a:endParaRPr lang="en-US"/>
          </a:p>
        </p:txBody>
      </p:sp>
    </p:spTree>
    <p:extLst>
      <p:ext uri="{BB962C8B-B14F-4D97-AF65-F5344CB8AC3E}">
        <p14:creationId xmlns:p14="http://schemas.microsoft.com/office/powerpoint/2010/main" val="2088816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4B26D6-557F-42ED-9468-1A3866EEE60D}" type="datetime1">
              <a:rPr lang="en-US" smtClean="0"/>
              <a:t>6/16/2015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321E4E-989D-4BEC-8425-396E22ABCE6F}" type="slidenum">
              <a:rPr lang="en-US" smtClean="0"/>
              <a:t>‹#›</a:t>
            </a:fld>
            <a:endParaRPr lang="en-US"/>
          </a:p>
        </p:txBody>
      </p:sp>
    </p:spTree>
    <p:extLst>
      <p:ext uri="{BB962C8B-B14F-4D97-AF65-F5344CB8AC3E}">
        <p14:creationId xmlns:p14="http://schemas.microsoft.com/office/powerpoint/2010/main" val="3681249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2DD5F2-B21B-4473-96F7-6149DEFE0065}" type="datetime1">
              <a:rPr lang="en-US" smtClean="0"/>
              <a:t>6/16/2015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321E4E-989D-4BEC-8425-396E22ABCE6F}" type="slidenum">
              <a:rPr lang="en-US" smtClean="0"/>
              <a:t>‹#›</a:t>
            </a:fld>
            <a:endParaRPr lang="en-US"/>
          </a:p>
        </p:txBody>
      </p:sp>
    </p:spTree>
    <p:extLst>
      <p:ext uri="{BB962C8B-B14F-4D97-AF65-F5344CB8AC3E}">
        <p14:creationId xmlns:p14="http://schemas.microsoft.com/office/powerpoint/2010/main" val="3635706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7FD807-C329-4204-AA53-4ACEC14EBA4E}" type="datetime1">
              <a:rPr lang="en-US" smtClean="0"/>
              <a:t>6/16/2015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321E4E-989D-4BEC-8425-396E22ABCE6F}" type="slidenum">
              <a:rPr lang="en-US" smtClean="0"/>
              <a:t>‹#›</a:t>
            </a:fld>
            <a:endParaRPr lang="en-US"/>
          </a:p>
        </p:txBody>
      </p:sp>
    </p:spTree>
    <p:extLst>
      <p:ext uri="{BB962C8B-B14F-4D97-AF65-F5344CB8AC3E}">
        <p14:creationId xmlns:p14="http://schemas.microsoft.com/office/powerpoint/2010/main" val="2804580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893D06-6835-4392-86DE-54B52C04954C}" type="datetime1">
              <a:rPr lang="en-US" smtClean="0"/>
              <a:t>6/16/2015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321E4E-989D-4BEC-8425-396E22ABCE6F}" type="slidenum">
              <a:rPr lang="en-US" smtClean="0"/>
              <a:t>‹#›</a:t>
            </a:fld>
            <a:endParaRPr lang="en-US"/>
          </a:p>
        </p:txBody>
      </p:sp>
    </p:spTree>
    <p:extLst>
      <p:ext uri="{BB962C8B-B14F-4D97-AF65-F5344CB8AC3E}">
        <p14:creationId xmlns:p14="http://schemas.microsoft.com/office/powerpoint/2010/main" val="1244643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B77D360-9537-4EB6-BD81-B8F2F53DD956}" type="datetime1">
              <a:rPr lang="en-US" smtClean="0"/>
              <a:t>6/16/2015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321E4E-989D-4BEC-8425-396E22ABCE6F}" type="slidenum">
              <a:rPr lang="en-US" smtClean="0"/>
              <a:t>‹#›</a:t>
            </a:fld>
            <a:endParaRPr lang="en-US"/>
          </a:p>
        </p:txBody>
      </p:sp>
    </p:spTree>
    <p:extLst>
      <p:ext uri="{BB962C8B-B14F-4D97-AF65-F5344CB8AC3E}">
        <p14:creationId xmlns:p14="http://schemas.microsoft.com/office/powerpoint/2010/main" val="1623653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94664D1-2E0B-43F3-A051-EDA00D2667F9}" type="datetime1">
              <a:rPr lang="en-US" smtClean="0"/>
              <a:t>6/16/2015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321E4E-989D-4BEC-8425-396E22ABCE6F}" type="slidenum">
              <a:rPr lang="en-US" smtClean="0"/>
              <a:t>‹#›</a:t>
            </a:fld>
            <a:endParaRPr lang="en-US"/>
          </a:p>
        </p:txBody>
      </p:sp>
    </p:spTree>
    <p:extLst>
      <p:ext uri="{BB962C8B-B14F-4D97-AF65-F5344CB8AC3E}">
        <p14:creationId xmlns:p14="http://schemas.microsoft.com/office/powerpoint/2010/main" val="1763172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A291318-94BA-472A-880F-A42E9D42C23B}" type="datetime1">
              <a:rPr lang="en-US" smtClean="0"/>
              <a:t>6/16/2015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321E4E-989D-4BEC-8425-396E22ABCE6F}" type="slidenum">
              <a:rPr lang="en-US" smtClean="0"/>
              <a:t>‹#›</a:t>
            </a:fld>
            <a:endParaRPr lang="en-US"/>
          </a:p>
        </p:txBody>
      </p:sp>
    </p:spTree>
    <p:extLst>
      <p:ext uri="{BB962C8B-B14F-4D97-AF65-F5344CB8AC3E}">
        <p14:creationId xmlns:p14="http://schemas.microsoft.com/office/powerpoint/2010/main" val="266834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4BBC70-CC4C-4C36-A621-678B3155C79F}" type="datetime1">
              <a:rPr lang="en-US" smtClean="0"/>
              <a:t>6/16/2015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321E4E-989D-4BEC-8425-396E22ABCE6F}" type="slidenum">
              <a:rPr lang="en-US" smtClean="0"/>
              <a:t>‹#›</a:t>
            </a:fld>
            <a:endParaRPr lang="en-US"/>
          </a:p>
        </p:txBody>
      </p:sp>
    </p:spTree>
    <p:extLst>
      <p:ext uri="{BB962C8B-B14F-4D97-AF65-F5344CB8AC3E}">
        <p14:creationId xmlns:p14="http://schemas.microsoft.com/office/powerpoint/2010/main" val="3183215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F6FA23-147A-47A4-BDB0-2B9BD2E114C8}" type="datetime1">
              <a:rPr lang="en-US" smtClean="0"/>
              <a:t>6/16/2015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321E4E-989D-4BEC-8425-396E22ABCE6F}" type="slidenum">
              <a:rPr lang="en-US" smtClean="0"/>
              <a:t>‹#›</a:t>
            </a:fld>
            <a:endParaRPr lang="en-US"/>
          </a:p>
        </p:txBody>
      </p:sp>
    </p:spTree>
    <p:extLst>
      <p:ext uri="{BB962C8B-B14F-4D97-AF65-F5344CB8AC3E}">
        <p14:creationId xmlns:p14="http://schemas.microsoft.com/office/powerpoint/2010/main" val="2078300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7BBBA3-C92C-4171-B74A-8CB8FB6FF868}" type="datetime1">
              <a:rPr lang="en-US" smtClean="0"/>
              <a:t>6/16/2015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321E4E-989D-4BEC-8425-396E22ABCE6F}" type="slidenum">
              <a:rPr lang="en-US" smtClean="0"/>
              <a:t>‹#›</a:t>
            </a:fld>
            <a:endParaRPr lang="en-US"/>
          </a:p>
        </p:txBody>
      </p:sp>
    </p:spTree>
    <p:extLst>
      <p:ext uri="{BB962C8B-B14F-4D97-AF65-F5344CB8AC3E}">
        <p14:creationId xmlns:p14="http://schemas.microsoft.com/office/powerpoint/2010/main" val="3289424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21524F-4CFF-438F-8070-014F4DD23CED}" type="datetime1">
              <a:rPr lang="en-US" smtClean="0"/>
              <a:t>6/16/2015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321E4E-989D-4BEC-8425-396E22ABCE6F}" type="slidenum">
              <a:rPr lang="en-US" smtClean="0"/>
              <a:t>‹#›</a:t>
            </a:fld>
            <a:endParaRPr lang="en-US"/>
          </a:p>
        </p:txBody>
      </p:sp>
    </p:spTree>
    <p:extLst>
      <p:ext uri="{BB962C8B-B14F-4D97-AF65-F5344CB8AC3E}">
        <p14:creationId xmlns:p14="http://schemas.microsoft.com/office/powerpoint/2010/main" val="1901516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uhiCFdWeQfA"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youtube.com/watch?v=qx22TyCge7w" TargetMode="External"/><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8.jpg"/><Relationship Id="rId4" Type="http://schemas.openxmlformats.org/officeDocument/2006/relationships/image" Target="../media/image7.jpg"/></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9000"/>
            <a:lum/>
          </a:blip>
          <a:srcRect/>
          <a:stretch>
            <a:fillRect l="-3000" r="-3000"/>
          </a:stretch>
        </a:blip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8321E4E-989D-4BEC-8425-396E22ABCE6F}" type="slidenum">
              <a:rPr lang="en-US" smtClean="0"/>
              <a:t>1</a:t>
            </a:fld>
            <a:endParaRPr lang="en-US"/>
          </a:p>
        </p:txBody>
      </p:sp>
      <p:sp>
        <p:nvSpPr>
          <p:cNvPr id="3" name="Title 1"/>
          <p:cNvSpPr txBox="1">
            <a:spLocks/>
          </p:cNvSpPr>
          <p:nvPr/>
        </p:nvSpPr>
        <p:spPr>
          <a:xfrm>
            <a:off x="863836" y="1143000"/>
            <a:ext cx="7772400" cy="1470025"/>
          </a:xfrm>
          <a:prstGeom prst="rect">
            <a:avLst/>
          </a:prstGeom>
        </p:spPr>
        <p:txBody>
          <a:bodyPr>
            <a:normAutofit fontScale="7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5300" b="1" dirty="0" smtClean="0"/>
              <a:t>Active Learning Pedagogies</a:t>
            </a:r>
          </a:p>
          <a:p>
            <a:r>
              <a:rPr lang="en-US" sz="5300" b="1" dirty="0" smtClean="0"/>
              <a:t>An Overview </a:t>
            </a:r>
            <a:r>
              <a:rPr lang="en-US" b="1" dirty="0" smtClean="0"/>
              <a:t/>
            </a:r>
            <a:br>
              <a:rPr lang="en-US" b="1" dirty="0" smtClean="0"/>
            </a:br>
            <a:endParaRPr lang="en-US" b="1" dirty="0" smtClean="0"/>
          </a:p>
        </p:txBody>
      </p:sp>
      <p:sp>
        <p:nvSpPr>
          <p:cNvPr id="4" name="Subtitle 2"/>
          <p:cNvSpPr txBox="1">
            <a:spLocks/>
          </p:cNvSpPr>
          <p:nvPr/>
        </p:nvSpPr>
        <p:spPr>
          <a:xfrm>
            <a:off x="890898" y="4648200"/>
            <a:ext cx="8001000" cy="1752600"/>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sz="2400" b="1" dirty="0" smtClean="0"/>
              <a:t>Bob Rossi</a:t>
            </a:r>
          </a:p>
          <a:p>
            <a:pPr marL="0" indent="0" algn="ctr">
              <a:buNone/>
            </a:pPr>
            <a:r>
              <a:rPr lang="en-US" sz="2400" b="1" dirty="0" smtClean="0"/>
              <a:t>Active Learning in Organic Chemistry Workshop</a:t>
            </a:r>
          </a:p>
          <a:p>
            <a:pPr marL="0" indent="0" algn="ctr">
              <a:buNone/>
            </a:pPr>
            <a:r>
              <a:rPr lang="en-US" sz="2400" b="1" dirty="0" smtClean="0"/>
              <a:t>June 22-25, 2015 – Washington, D.C.</a:t>
            </a:r>
            <a:endParaRPr lang="en-US" sz="2400" b="1" dirty="0"/>
          </a:p>
        </p:txBody>
      </p:sp>
    </p:spTree>
    <p:extLst>
      <p:ext uri="{BB962C8B-B14F-4D97-AF65-F5344CB8AC3E}">
        <p14:creationId xmlns:p14="http://schemas.microsoft.com/office/powerpoint/2010/main" val="28491966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525963"/>
          </a:xfrm>
        </p:spPr>
        <p:txBody>
          <a:bodyPr>
            <a:normAutofit/>
          </a:bodyPr>
          <a:lstStyle/>
          <a:p>
            <a:pPr marL="514350" indent="-514350">
              <a:buFont typeface="+mj-lt"/>
              <a:buAutoNum type="arabicPeriod" startAt="3"/>
            </a:pPr>
            <a:r>
              <a:rPr lang="en-US" i="1" dirty="0" smtClean="0"/>
              <a:t>Flipped classrooms </a:t>
            </a:r>
            <a:r>
              <a:rPr lang="en-US" b="1" i="1" dirty="0" smtClean="0"/>
              <a:t>do not </a:t>
            </a:r>
            <a:r>
              <a:rPr lang="en-US" i="1" dirty="0" smtClean="0"/>
              <a:t>replace faculty with technology</a:t>
            </a:r>
            <a:r>
              <a:rPr lang="en-US" dirty="0" smtClean="0"/>
              <a:t>.</a:t>
            </a:r>
            <a:endParaRPr lang="en-US" dirty="0"/>
          </a:p>
          <a:p>
            <a:pPr lvl="1"/>
            <a:r>
              <a:rPr lang="en-US" dirty="0" smtClean="0"/>
              <a:t>Flipped classrooms are about pedagogy.</a:t>
            </a:r>
          </a:p>
          <a:p>
            <a:pPr lvl="1"/>
            <a:r>
              <a:rPr lang="en-US" dirty="0" smtClean="0"/>
              <a:t>Three key objectives:</a:t>
            </a:r>
          </a:p>
          <a:p>
            <a:pPr lvl="2"/>
            <a:r>
              <a:rPr lang="en-US" dirty="0"/>
              <a:t>L</a:t>
            </a:r>
            <a:r>
              <a:rPr lang="en-US" dirty="0" smtClean="0"/>
              <a:t>ift most </a:t>
            </a:r>
            <a:r>
              <a:rPr lang="en-US" b="1" dirty="0" smtClean="0">
                <a:solidFill>
                  <a:srgbClr val="FF0000"/>
                </a:solidFill>
              </a:rPr>
              <a:t>content coverage </a:t>
            </a:r>
            <a:r>
              <a:rPr lang="en-US" dirty="0" smtClean="0"/>
              <a:t>out of the class,</a:t>
            </a:r>
          </a:p>
          <a:p>
            <a:pPr lvl="2"/>
            <a:r>
              <a:rPr lang="en-US" dirty="0"/>
              <a:t>Employ </a:t>
            </a:r>
            <a:r>
              <a:rPr lang="en-US" b="1" dirty="0">
                <a:solidFill>
                  <a:srgbClr val="FF0000"/>
                </a:solidFill>
              </a:rPr>
              <a:t>privileged content </a:t>
            </a:r>
            <a:r>
              <a:rPr lang="en-US" dirty="0"/>
              <a:t>and </a:t>
            </a:r>
            <a:r>
              <a:rPr lang="en-US" b="1" dirty="0">
                <a:solidFill>
                  <a:srgbClr val="FF0000"/>
                </a:solidFill>
              </a:rPr>
              <a:t>application</a:t>
            </a:r>
            <a:r>
              <a:rPr lang="en-US" dirty="0"/>
              <a:t> in-class through </a:t>
            </a:r>
            <a:r>
              <a:rPr lang="en-US" b="1" dirty="0">
                <a:solidFill>
                  <a:srgbClr val="FF0000"/>
                </a:solidFill>
              </a:rPr>
              <a:t>social/experiential</a:t>
            </a:r>
            <a:r>
              <a:rPr lang="en-US" dirty="0"/>
              <a:t> learning,</a:t>
            </a:r>
          </a:p>
          <a:p>
            <a:pPr lvl="2"/>
            <a:r>
              <a:rPr lang="en-US" dirty="0" smtClean="0"/>
              <a:t>Find </a:t>
            </a:r>
            <a:r>
              <a:rPr lang="en-US" dirty="0" smtClean="0"/>
              <a:t>ways to motivate continued learning after class.</a:t>
            </a:r>
          </a:p>
          <a:p>
            <a:pPr lvl="1"/>
            <a:endParaRPr lang="en-US" dirty="0" smtClean="0"/>
          </a:p>
        </p:txBody>
      </p:sp>
      <p:sp>
        <p:nvSpPr>
          <p:cNvPr id="4" name="Slide Number Placeholder 3"/>
          <p:cNvSpPr>
            <a:spLocks noGrp="1"/>
          </p:cNvSpPr>
          <p:nvPr>
            <p:ph type="sldNum" sz="quarter" idx="12"/>
          </p:nvPr>
        </p:nvSpPr>
        <p:spPr/>
        <p:txBody>
          <a:bodyPr/>
          <a:lstStyle/>
          <a:p>
            <a:fld id="{28321E4E-989D-4BEC-8425-396E22ABCE6F}" type="slidenum">
              <a:rPr lang="en-US" smtClean="0"/>
              <a:t>10</a:t>
            </a:fld>
            <a:endParaRPr lang="en-US"/>
          </a:p>
        </p:txBody>
      </p:sp>
      <p:sp>
        <p:nvSpPr>
          <p:cNvPr id="6" name="Title 1"/>
          <p:cNvSpPr>
            <a:spLocks noGrp="1"/>
          </p:cNvSpPr>
          <p:nvPr>
            <p:ph type="title"/>
          </p:nvPr>
        </p:nvSpPr>
        <p:spPr>
          <a:xfrm>
            <a:off x="457200" y="381000"/>
            <a:ext cx="8229600" cy="1143000"/>
          </a:xfrm>
        </p:spPr>
        <p:txBody>
          <a:bodyPr>
            <a:noAutofit/>
          </a:bodyPr>
          <a:lstStyle/>
          <a:p>
            <a:r>
              <a:rPr lang="en-US" sz="3200" b="1" dirty="0" smtClean="0"/>
              <a:t>Separating Fact from Fiction about Flipping</a:t>
            </a:r>
            <a:endParaRPr lang="en-US" sz="3200" b="1" dirty="0"/>
          </a:p>
        </p:txBody>
      </p:sp>
    </p:spTree>
    <p:extLst>
      <p:ext uri="{BB962C8B-B14F-4D97-AF65-F5344CB8AC3E}">
        <p14:creationId xmlns:p14="http://schemas.microsoft.com/office/powerpoint/2010/main" val="42485866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447800"/>
            <a:ext cx="8534400" cy="5334000"/>
          </a:xfrm>
        </p:spPr>
        <p:txBody>
          <a:bodyPr>
            <a:normAutofit fontScale="77500" lnSpcReduction="20000"/>
          </a:bodyPr>
          <a:lstStyle/>
          <a:p>
            <a:pPr marL="514350" indent="-514350">
              <a:buFont typeface="+mj-lt"/>
              <a:buAutoNum type="arabicPeriod" startAt="4"/>
            </a:pPr>
            <a:r>
              <a:rPr lang="en-US" i="1" dirty="0" smtClean="0"/>
              <a:t>Flipped classrooms direct attention away from the teacher and redirects it back to the students</a:t>
            </a:r>
            <a:r>
              <a:rPr lang="en-US" dirty="0" smtClean="0"/>
              <a:t>.</a:t>
            </a:r>
            <a:endParaRPr lang="en-US" dirty="0"/>
          </a:p>
          <a:p>
            <a:pPr lvl="1"/>
            <a:r>
              <a:rPr lang="en-US" dirty="0"/>
              <a:t>Instructor goes from </a:t>
            </a:r>
            <a:r>
              <a:rPr lang="en-US" b="1" dirty="0">
                <a:solidFill>
                  <a:srgbClr val="FF0000"/>
                </a:solidFill>
              </a:rPr>
              <a:t>lecturer</a:t>
            </a:r>
            <a:r>
              <a:rPr lang="en-US" dirty="0"/>
              <a:t> to </a:t>
            </a:r>
            <a:r>
              <a:rPr lang="en-US" b="1" dirty="0">
                <a:solidFill>
                  <a:srgbClr val="FF0000"/>
                </a:solidFill>
              </a:rPr>
              <a:t>learning </a:t>
            </a:r>
            <a:r>
              <a:rPr lang="en-US" b="1" dirty="0" smtClean="0">
                <a:solidFill>
                  <a:srgbClr val="FF0000"/>
                </a:solidFill>
              </a:rPr>
              <a:t>facilitator</a:t>
            </a:r>
          </a:p>
          <a:p>
            <a:pPr lvl="2"/>
            <a:r>
              <a:rPr lang="en-US" dirty="0" smtClean="0"/>
              <a:t>“From </a:t>
            </a:r>
            <a:r>
              <a:rPr lang="en-US" dirty="0"/>
              <a:t>S</a:t>
            </a:r>
            <a:r>
              <a:rPr lang="en-US" dirty="0" smtClean="0"/>
              <a:t>age </a:t>
            </a:r>
            <a:r>
              <a:rPr lang="en-US" dirty="0"/>
              <a:t>on the S</a:t>
            </a:r>
            <a:r>
              <a:rPr lang="en-US" dirty="0" smtClean="0"/>
              <a:t>tage to Guide </a:t>
            </a:r>
            <a:r>
              <a:rPr lang="en-US" dirty="0"/>
              <a:t>on the </a:t>
            </a:r>
            <a:r>
              <a:rPr lang="en-US" dirty="0" smtClean="0"/>
              <a:t>Side”</a:t>
            </a:r>
            <a:r>
              <a:rPr lang="en-US" baseline="30000" dirty="0" smtClean="0"/>
              <a:t>38</a:t>
            </a:r>
            <a:r>
              <a:rPr lang="en-US" dirty="0" smtClean="0"/>
              <a:t>.</a:t>
            </a:r>
          </a:p>
          <a:p>
            <a:pPr lvl="1"/>
            <a:r>
              <a:rPr lang="en-US" dirty="0" smtClean="0"/>
              <a:t>Students take on more responsibility for their learning.</a:t>
            </a:r>
          </a:p>
          <a:p>
            <a:pPr lvl="1"/>
            <a:r>
              <a:rPr lang="en-US" dirty="0" smtClean="0"/>
              <a:t>You can flip your class many ways:</a:t>
            </a:r>
          </a:p>
          <a:p>
            <a:pPr lvl="2"/>
            <a:r>
              <a:rPr lang="en-US" dirty="0"/>
              <a:t>V</a:t>
            </a:r>
            <a:r>
              <a:rPr lang="en-US" dirty="0" smtClean="0"/>
              <a:t>ideo capture </a:t>
            </a:r>
          </a:p>
          <a:p>
            <a:pPr lvl="2"/>
            <a:r>
              <a:rPr lang="en-US" dirty="0" smtClean="0"/>
              <a:t>Lecture/clicker tutorials</a:t>
            </a:r>
          </a:p>
          <a:p>
            <a:pPr lvl="2"/>
            <a:r>
              <a:rPr lang="en-US" dirty="0" smtClean="0"/>
              <a:t>Case studies</a:t>
            </a:r>
          </a:p>
          <a:p>
            <a:pPr lvl="2"/>
            <a:r>
              <a:rPr lang="en-US" dirty="0" smtClean="0"/>
              <a:t>Pre-class screencasts/worksheets</a:t>
            </a:r>
          </a:p>
          <a:p>
            <a:pPr lvl="2"/>
            <a:r>
              <a:rPr lang="en-US" dirty="0" smtClean="0"/>
              <a:t>Peer Instruction</a:t>
            </a:r>
          </a:p>
          <a:p>
            <a:pPr lvl="2"/>
            <a:r>
              <a:rPr lang="en-US" dirty="0" smtClean="0"/>
              <a:t>Think-Pair-Share</a:t>
            </a:r>
          </a:p>
          <a:p>
            <a:pPr lvl="2"/>
            <a:r>
              <a:rPr lang="en-US" dirty="0" smtClean="0"/>
              <a:t>Just-in-Time </a:t>
            </a:r>
            <a:r>
              <a:rPr lang="en-US" dirty="0"/>
              <a:t>T</a:t>
            </a:r>
            <a:r>
              <a:rPr lang="en-US" dirty="0" smtClean="0"/>
              <a:t>eaching </a:t>
            </a:r>
            <a:r>
              <a:rPr lang="en-US" dirty="0"/>
              <a:t>(</a:t>
            </a:r>
            <a:r>
              <a:rPr lang="en-US" dirty="0" err="1"/>
              <a:t>JiTT</a:t>
            </a:r>
            <a:r>
              <a:rPr lang="en-US" dirty="0" smtClean="0"/>
              <a:t>)</a:t>
            </a:r>
          </a:p>
          <a:p>
            <a:pPr lvl="2"/>
            <a:r>
              <a:rPr lang="en-US" dirty="0" err="1"/>
              <a:t>P</a:t>
            </a:r>
            <a:r>
              <a:rPr lang="en-US" dirty="0" err="1" smtClean="0"/>
              <a:t>encasting</a:t>
            </a:r>
            <a:endParaRPr lang="en-US" dirty="0" smtClean="0"/>
          </a:p>
          <a:p>
            <a:pPr lvl="2"/>
            <a:r>
              <a:rPr lang="en-US" dirty="0" smtClean="0"/>
              <a:t>Combinations of the above</a:t>
            </a:r>
          </a:p>
          <a:p>
            <a:pPr lvl="2"/>
            <a:endParaRPr lang="en-US" dirty="0" smtClean="0"/>
          </a:p>
          <a:p>
            <a:pPr marL="114300" indent="0">
              <a:buNone/>
            </a:pPr>
            <a:r>
              <a:rPr lang="en-US" sz="1600" dirty="0" smtClean="0">
                <a:latin typeface="Arial"/>
                <a:cs typeface="Arial"/>
              </a:rPr>
              <a:t>	</a:t>
            </a:r>
            <a:r>
              <a:rPr lang="en-US" sz="1600" dirty="0">
                <a:latin typeface="Arial"/>
                <a:cs typeface="Arial"/>
              </a:rPr>
              <a:t>	</a:t>
            </a:r>
            <a:r>
              <a:rPr lang="en-US" sz="1900" baseline="30000" dirty="0" smtClean="0">
                <a:solidFill>
                  <a:srgbClr val="00B0F0"/>
                </a:solidFill>
                <a:latin typeface="Arial"/>
                <a:cs typeface="Arial"/>
              </a:rPr>
              <a:t>38</a:t>
            </a:r>
            <a:r>
              <a:rPr lang="en-US" sz="1900" dirty="0" smtClean="0">
                <a:solidFill>
                  <a:srgbClr val="00B0F0"/>
                </a:solidFill>
                <a:latin typeface="Arial"/>
                <a:cs typeface="Arial"/>
              </a:rPr>
              <a:t>Alison King, </a:t>
            </a:r>
            <a:r>
              <a:rPr lang="en-US" sz="1900" i="1" dirty="0" smtClean="0">
                <a:solidFill>
                  <a:srgbClr val="00B0F0"/>
                </a:solidFill>
                <a:latin typeface="Arial"/>
                <a:cs typeface="Arial"/>
              </a:rPr>
              <a:t>College Teaching</a:t>
            </a:r>
            <a:r>
              <a:rPr lang="en-US" sz="1900" dirty="0" smtClean="0">
                <a:solidFill>
                  <a:srgbClr val="00B0F0"/>
                </a:solidFill>
                <a:latin typeface="Arial"/>
                <a:cs typeface="Arial"/>
              </a:rPr>
              <a:t>,41(1),30-35,1993</a:t>
            </a:r>
            <a:endParaRPr lang="en-US" dirty="0" smtClean="0">
              <a:solidFill>
                <a:srgbClr val="00B0F0"/>
              </a:solidFill>
            </a:endParaRPr>
          </a:p>
        </p:txBody>
      </p:sp>
      <p:sp>
        <p:nvSpPr>
          <p:cNvPr id="4" name="Slide Number Placeholder 3"/>
          <p:cNvSpPr>
            <a:spLocks noGrp="1"/>
          </p:cNvSpPr>
          <p:nvPr>
            <p:ph type="sldNum" sz="quarter" idx="12"/>
          </p:nvPr>
        </p:nvSpPr>
        <p:spPr/>
        <p:txBody>
          <a:bodyPr/>
          <a:lstStyle/>
          <a:p>
            <a:fld id="{28321E4E-989D-4BEC-8425-396E22ABCE6F}" type="slidenum">
              <a:rPr lang="en-US" smtClean="0"/>
              <a:t>11</a:t>
            </a:fld>
            <a:endParaRPr lang="en-US" dirty="0"/>
          </a:p>
        </p:txBody>
      </p:sp>
      <p:sp>
        <p:nvSpPr>
          <p:cNvPr id="6" name="Title 1"/>
          <p:cNvSpPr>
            <a:spLocks noGrp="1"/>
          </p:cNvSpPr>
          <p:nvPr>
            <p:ph type="title"/>
          </p:nvPr>
        </p:nvSpPr>
        <p:spPr>
          <a:xfrm>
            <a:off x="457200" y="228600"/>
            <a:ext cx="8229600" cy="1143000"/>
          </a:xfrm>
        </p:spPr>
        <p:txBody>
          <a:bodyPr>
            <a:noAutofit/>
          </a:bodyPr>
          <a:lstStyle/>
          <a:p>
            <a:r>
              <a:rPr lang="en-US" sz="3200" b="1" dirty="0" smtClean="0"/>
              <a:t>Separating Fact from Fiction about Flipping</a:t>
            </a:r>
            <a:endParaRPr lang="en-US" sz="3200" b="1" dirty="0"/>
          </a:p>
        </p:txBody>
      </p:sp>
    </p:spTree>
    <p:extLst>
      <p:ext uri="{BB962C8B-B14F-4D97-AF65-F5344CB8AC3E}">
        <p14:creationId xmlns:p14="http://schemas.microsoft.com/office/powerpoint/2010/main" val="38888135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525963"/>
          </a:xfrm>
        </p:spPr>
        <p:txBody>
          <a:bodyPr>
            <a:normAutofit/>
          </a:bodyPr>
          <a:lstStyle/>
          <a:p>
            <a:pPr marL="514350" indent="-514350">
              <a:buFont typeface="+mj-lt"/>
              <a:buAutoNum type="arabicPeriod" startAt="5"/>
            </a:pPr>
            <a:r>
              <a:rPr lang="en-US" i="1" dirty="0" smtClean="0"/>
              <a:t>Flipped classrooms leverage how people learn best</a:t>
            </a:r>
            <a:r>
              <a:rPr lang="en-US" dirty="0" smtClean="0"/>
              <a:t>.</a:t>
            </a:r>
            <a:endParaRPr lang="en-US" dirty="0"/>
          </a:p>
          <a:p>
            <a:pPr lvl="1"/>
            <a:r>
              <a:rPr lang="en-US" dirty="0" smtClean="0"/>
              <a:t>We always learn best when we have some prior content knowledge.</a:t>
            </a:r>
          </a:p>
          <a:p>
            <a:pPr lvl="2"/>
            <a:r>
              <a:rPr lang="en-US" dirty="0" smtClean="0"/>
              <a:t>Let’s run an experiment!</a:t>
            </a:r>
          </a:p>
        </p:txBody>
      </p:sp>
      <p:sp>
        <p:nvSpPr>
          <p:cNvPr id="4" name="Slide Number Placeholder 3"/>
          <p:cNvSpPr>
            <a:spLocks noGrp="1"/>
          </p:cNvSpPr>
          <p:nvPr>
            <p:ph type="sldNum" sz="quarter" idx="12"/>
          </p:nvPr>
        </p:nvSpPr>
        <p:spPr/>
        <p:txBody>
          <a:bodyPr/>
          <a:lstStyle/>
          <a:p>
            <a:fld id="{28321E4E-989D-4BEC-8425-396E22ABCE6F}" type="slidenum">
              <a:rPr lang="en-US" smtClean="0"/>
              <a:t>12</a:t>
            </a:fld>
            <a:endParaRPr lang="en-US"/>
          </a:p>
        </p:txBody>
      </p:sp>
      <p:sp>
        <p:nvSpPr>
          <p:cNvPr id="6" name="Title 1"/>
          <p:cNvSpPr>
            <a:spLocks noGrp="1"/>
          </p:cNvSpPr>
          <p:nvPr>
            <p:ph type="title"/>
          </p:nvPr>
        </p:nvSpPr>
        <p:spPr>
          <a:xfrm>
            <a:off x="457200" y="381000"/>
            <a:ext cx="8229600" cy="1143000"/>
          </a:xfrm>
        </p:spPr>
        <p:txBody>
          <a:bodyPr>
            <a:noAutofit/>
          </a:bodyPr>
          <a:lstStyle/>
          <a:p>
            <a:r>
              <a:rPr lang="en-US" sz="3200" b="1" dirty="0" smtClean="0"/>
              <a:t>Separating Fact from Fiction about Flipping</a:t>
            </a:r>
            <a:endParaRPr lang="en-US" sz="3200" b="1" dirty="0"/>
          </a:p>
        </p:txBody>
      </p:sp>
    </p:spTree>
    <p:extLst>
      <p:ext uri="{BB962C8B-B14F-4D97-AF65-F5344CB8AC3E}">
        <p14:creationId xmlns:p14="http://schemas.microsoft.com/office/powerpoint/2010/main" val="19489069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9898" y="76200"/>
            <a:ext cx="8229600" cy="1143000"/>
          </a:xfrm>
        </p:spPr>
        <p:txBody>
          <a:bodyPr/>
          <a:lstStyle/>
          <a:p>
            <a:r>
              <a:rPr lang="en-US" dirty="0" smtClean="0"/>
              <a:t>Velcro Theory of Memory</a:t>
            </a:r>
            <a:endParaRPr lang="en-US" dirty="0"/>
          </a:p>
        </p:txBody>
      </p:sp>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143000"/>
            <a:ext cx="7420596" cy="52414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p:txBody>
          <a:bodyPr/>
          <a:lstStyle/>
          <a:p>
            <a:fld id="{28321E4E-989D-4BEC-8425-396E22ABCE6F}" type="slidenum">
              <a:rPr lang="en-US" smtClean="0"/>
              <a:t>13</a:t>
            </a:fld>
            <a:endParaRPr lang="en-US"/>
          </a:p>
        </p:txBody>
      </p:sp>
    </p:spTree>
    <p:extLst>
      <p:ext uri="{BB962C8B-B14F-4D97-AF65-F5344CB8AC3E}">
        <p14:creationId xmlns:p14="http://schemas.microsoft.com/office/powerpoint/2010/main" val="33431383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525963"/>
          </a:xfrm>
        </p:spPr>
        <p:txBody>
          <a:bodyPr>
            <a:normAutofit/>
          </a:bodyPr>
          <a:lstStyle/>
          <a:p>
            <a:pPr marL="514350" indent="-514350">
              <a:buFont typeface="+mj-lt"/>
              <a:buAutoNum type="arabicPeriod" startAt="5"/>
            </a:pPr>
            <a:r>
              <a:rPr lang="en-US" i="1" dirty="0" smtClean="0"/>
              <a:t>Flipped classrooms leverage how people learn best</a:t>
            </a:r>
            <a:r>
              <a:rPr lang="en-US" dirty="0" smtClean="0"/>
              <a:t>.</a:t>
            </a:r>
            <a:endParaRPr lang="en-US" dirty="0"/>
          </a:p>
          <a:p>
            <a:pPr lvl="1"/>
            <a:r>
              <a:rPr lang="en-US" dirty="0" smtClean="0">
                <a:solidFill>
                  <a:schemeClr val="bg1">
                    <a:lumMod val="65000"/>
                  </a:schemeClr>
                </a:solidFill>
              </a:rPr>
              <a:t>We always learn best when we have some prior content knowledge.</a:t>
            </a:r>
          </a:p>
          <a:p>
            <a:pPr lvl="1"/>
            <a:r>
              <a:rPr lang="en-US" dirty="0"/>
              <a:t>We learn best when </a:t>
            </a:r>
            <a:r>
              <a:rPr lang="en-US" dirty="0" smtClean="0"/>
              <a:t>we apply our content knowledge.</a:t>
            </a:r>
          </a:p>
        </p:txBody>
      </p:sp>
      <p:sp>
        <p:nvSpPr>
          <p:cNvPr id="4" name="Slide Number Placeholder 3"/>
          <p:cNvSpPr>
            <a:spLocks noGrp="1"/>
          </p:cNvSpPr>
          <p:nvPr>
            <p:ph type="sldNum" sz="quarter" idx="12"/>
          </p:nvPr>
        </p:nvSpPr>
        <p:spPr/>
        <p:txBody>
          <a:bodyPr/>
          <a:lstStyle/>
          <a:p>
            <a:fld id="{28321E4E-989D-4BEC-8425-396E22ABCE6F}" type="slidenum">
              <a:rPr lang="en-US" smtClean="0"/>
              <a:t>14</a:t>
            </a:fld>
            <a:endParaRPr lang="en-US"/>
          </a:p>
        </p:txBody>
      </p:sp>
      <p:sp>
        <p:nvSpPr>
          <p:cNvPr id="6" name="Title 1"/>
          <p:cNvSpPr>
            <a:spLocks noGrp="1"/>
          </p:cNvSpPr>
          <p:nvPr>
            <p:ph type="title"/>
          </p:nvPr>
        </p:nvSpPr>
        <p:spPr>
          <a:xfrm>
            <a:off x="457200" y="304800"/>
            <a:ext cx="8229600" cy="1143000"/>
          </a:xfrm>
        </p:spPr>
        <p:txBody>
          <a:bodyPr>
            <a:noAutofit/>
          </a:bodyPr>
          <a:lstStyle/>
          <a:p>
            <a:r>
              <a:rPr lang="en-US" sz="3200" b="1" dirty="0" smtClean="0"/>
              <a:t>Separating Fact from Fiction about Flipping</a:t>
            </a:r>
            <a:endParaRPr lang="en-US" sz="3200" b="1" dirty="0"/>
          </a:p>
        </p:txBody>
      </p:sp>
    </p:spTree>
    <p:extLst>
      <p:ext uri="{BB962C8B-B14F-4D97-AF65-F5344CB8AC3E}">
        <p14:creationId xmlns:p14="http://schemas.microsoft.com/office/powerpoint/2010/main" val="36461314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4800" y="2895600"/>
            <a:ext cx="8458200" cy="1143000"/>
          </a:xfrm>
        </p:spPr>
        <p:txBody>
          <a:bodyPr>
            <a:normAutofit fontScale="90000"/>
          </a:bodyPr>
          <a:lstStyle/>
          <a:p>
            <a:pPr algn="l"/>
            <a:r>
              <a:rPr lang="en-US" dirty="0" smtClean="0"/>
              <a:t>Think about something you know really well, something you are considered an expert in.</a:t>
            </a:r>
            <a:br>
              <a:rPr lang="en-US" dirty="0" smtClean="0"/>
            </a:br>
            <a:r>
              <a:rPr lang="en-US" dirty="0" smtClean="0"/>
              <a:t/>
            </a:r>
            <a:br>
              <a:rPr lang="en-US" dirty="0" smtClean="0"/>
            </a:br>
            <a:r>
              <a:rPr lang="en-US" dirty="0" smtClean="0"/>
              <a:t>How did you learn that so well?</a:t>
            </a:r>
            <a:br>
              <a:rPr lang="en-US" dirty="0" smtClean="0"/>
            </a:br>
            <a:r>
              <a:rPr lang="en-US" dirty="0"/>
              <a:t/>
            </a:r>
            <a:br>
              <a:rPr lang="en-US" dirty="0"/>
            </a:br>
            <a:r>
              <a:rPr lang="en-US" dirty="0" smtClean="0"/>
              <a:t>By doing it! Practicing it! → Applying it!</a:t>
            </a:r>
            <a:br>
              <a:rPr lang="en-US" dirty="0" smtClean="0"/>
            </a:br>
            <a:r>
              <a:rPr lang="en-US" dirty="0"/>
              <a:t/>
            </a:r>
            <a:br>
              <a:rPr lang="en-US" dirty="0"/>
            </a:br>
            <a:r>
              <a:rPr lang="en-US" sz="2200" dirty="0" smtClean="0"/>
              <a:t>“</a:t>
            </a:r>
            <a:r>
              <a:rPr lang="en-US" sz="2200" dirty="0"/>
              <a:t>P</a:t>
            </a:r>
            <a:r>
              <a:rPr lang="en-US" sz="2200" dirty="0" smtClean="0"/>
              <a:t>ractice at retrieving new knowledge from memory is a potent tool for learning”, P.C. Brown, H. L. </a:t>
            </a:r>
            <a:r>
              <a:rPr lang="en-US" sz="2200" dirty="0" err="1" smtClean="0"/>
              <a:t>Roediger</a:t>
            </a:r>
            <a:r>
              <a:rPr lang="en-US" sz="2200" dirty="0" smtClean="0"/>
              <a:t>, M. A. McDaniel – </a:t>
            </a:r>
            <a:r>
              <a:rPr lang="en-US" sz="2200" i="1" dirty="0" smtClean="0"/>
              <a:t>Make It Stick; The Science of Successful Learning (2014) </a:t>
            </a:r>
            <a:r>
              <a:rPr lang="en-US" sz="2200" baseline="30000" dirty="0" smtClean="0"/>
              <a:t>11</a:t>
            </a:r>
            <a:r>
              <a:rPr lang="en-US" sz="2200" i="1" dirty="0" smtClean="0"/>
              <a:t>.</a:t>
            </a:r>
            <a:endParaRPr lang="en-US" sz="2200" i="1" dirty="0"/>
          </a:p>
        </p:txBody>
      </p:sp>
      <p:sp>
        <p:nvSpPr>
          <p:cNvPr id="3" name="Slide Number Placeholder 2"/>
          <p:cNvSpPr>
            <a:spLocks noGrp="1"/>
          </p:cNvSpPr>
          <p:nvPr>
            <p:ph type="sldNum" sz="quarter" idx="12"/>
          </p:nvPr>
        </p:nvSpPr>
        <p:spPr/>
        <p:txBody>
          <a:bodyPr/>
          <a:lstStyle/>
          <a:p>
            <a:fld id="{28321E4E-989D-4BEC-8425-396E22ABCE6F}" type="slidenum">
              <a:rPr lang="en-US" smtClean="0"/>
              <a:t>15</a:t>
            </a:fld>
            <a:endParaRPr lang="en-US" dirty="0"/>
          </a:p>
        </p:txBody>
      </p:sp>
    </p:spTree>
    <p:extLst>
      <p:ext uri="{BB962C8B-B14F-4D97-AF65-F5344CB8AC3E}">
        <p14:creationId xmlns:p14="http://schemas.microsoft.com/office/powerpoint/2010/main" val="1617669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525963"/>
          </a:xfrm>
        </p:spPr>
        <p:txBody>
          <a:bodyPr>
            <a:normAutofit/>
          </a:bodyPr>
          <a:lstStyle/>
          <a:p>
            <a:pPr marL="514350" indent="-514350">
              <a:buFont typeface="+mj-lt"/>
              <a:buAutoNum type="arabicPeriod" startAt="5"/>
            </a:pPr>
            <a:r>
              <a:rPr lang="en-US" i="1" dirty="0" smtClean="0"/>
              <a:t>Flipped classrooms leverage how people learn best</a:t>
            </a:r>
            <a:r>
              <a:rPr lang="en-US" dirty="0" smtClean="0"/>
              <a:t>.</a:t>
            </a:r>
            <a:endParaRPr lang="en-US" dirty="0"/>
          </a:p>
          <a:p>
            <a:pPr lvl="1"/>
            <a:r>
              <a:rPr lang="en-US" dirty="0" smtClean="0">
                <a:solidFill>
                  <a:schemeClr val="bg1">
                    <a:lumMod val="65000"/>
                  </a:schemeClr>
                </a:solidFill>
              </a:rPr>
              <a:t>We always learn best when we have some prior content knowledge.</a:t>
            </a:r>
          </a:p>
          <a:p>
            <a:pPr lvl="1"/>
            <a:r>
              <a:rPr lang="en-US" dirty="0">
                <a:solidFill>
                  <a:schemeClr val="bg1">
                    <a:lumMod val="65000"/>
                  </a:schemeClr>
                </a:solidFill>
              </a:rPr>
              <a:t>We learn best when </a:t>
            </a:r>
            <a:r>
              <a:rPr lang="en-US" dirty="0" smtClean="0">
                <a:solidFill>
                  <a:schemeClr val="bg1">
                    <a:lumMod val="65000"/>
                  </a:schemeClr>
                </a:solidFill>
              </a:rPr>
              <a:t>we apply our content knowledge.</a:t>
            </a:r>
          </a:p>
          <a:p>
            <a:pPr lvl="1"/>
            <a:r>
              <a:rPr lang="en-US" dirty="0" smtClean="0"/>
              <a:t>Flipped </a:t>
            </a:r>
            <a:r>
              <a:rPr lang="en-US" dirty="0"/>
              <a:t>classroom </a:t>
            </a:r>
            <a:r>
              <a:rPr lang="en-US" dirty="0" smtClean="0"/>
              <a:t>helps </a:t>
            </a:r>
            <a:r>
              <a:rPr lang="en-US" dirty="0"/>
              <a:t>develop higher-order thinking skills by doing </a:t>
            </a:r>
            <a:r>
              <a:rPr lang="en-US" dirty="0" smtClean="0"/>
              <a:t>applications in </a:t>
            </a:r>
            <a:r>
              <a:rPr lang="en-US" dirty="0"/>
              <a:t>class.</a:t>
            </a:r>
          </a:p>
          <a:p>
            <a:pPr lvl="1"/>
            <a:endParaRPr lang="en-US" dirty="0" smtClean="0"/>
          </a:p>
        </p:txBody>
      </p:sp>
      <p:sp>
        <p:nvSpPr>
          <p:cNvPr id="4" name="Slide Number Placeholder 3"/>
          <p:cNvSpPr>
            <a:spLocks noGrp="1"/>
          </p:cNvSpPr>
          <p:nvPr>
            <p:ph type="sldNum" sz="quarter" idx="12"/>
          </p:nvPr>
        </p:nvSpPr>
        <p:spPr/>
        <p:txBody>
          <a:bodyPr/>
          <a:lstStyle/>
          <a:p>
            <a:fld id="{28321E4E-989D-4BEC-8425-396E22ABCE6F}" type="slidenum">
              <a:rPr lang="en-US" smtClean="0"/>
              <a:t>16</a:t>
            </a:fld>
            <a:endParaRPr lang="en-US"/>
          </a:p>
        </p:txBody>
      </p:sp>
      <p:sp>
        <p:nvSpPr>
          <p:cNvPr id="6" name="Title 1"/>
          <p:cNvSpPr>
            <a:spLocks noGrp="1"/>
          </p:cNvSpPr>
          <p:nvPr>
            <p:ph type="title"/>
          </p:nvPr>
        </p:nvSpPr>
        <p:spPr>
          <a:xfrm>
            <a:off x="457200" y="381000"/>
            <a:ext cx="8229600" cy="1143000"/>
          </a:xfrm>
        </p:spPr>
        <p:txBody>
          <a:bodyPr>
            <a:noAutofit/>
          </a:bodyPr>
          <a:lstStyle/>
          <a:p>
            <a:r>
              <a:rPr lang="en-US" sz="3200" b="1" dirty="0" smtClean="0"/>
              <a:t>Separating Fact from Fiction about Flipping</a:t>
            </a:r>
            <a:endParaRPr lang="en-US" sz="3200" b="1" dirty="0"/>
          </a:p>
        </p:txBody>
      </p:sp>
    </p:spTree>
    <p:extLst>
      <p:ext uri="{BB962C8B-B14F-4D97-AF65-F5344CB8AC3E}">
        <p14:creationId xmlns:p14="http://schemas.microsoft.com/office/powerpoint/2010/main" val="34245479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8321E4E-989D-4BEC-8425-396E22ABCE6F}" type="slidenum">
              <a:rPr lang="en-US" smtClean="0"/>
              <a:t>17</a:t>
            </a:fld>
            <a:endParaRPr lang="en-US"/>
          </a:p>
        </p:txBody>
      </p:sp>
      <p:grpSp>
        <p:nvGrpSpPr>
          <p:cNvPr id="54" name="Group 53"/>
          <p:cNvGrpSpPr/>
          <p:nvPr/>
        </p:nvGrpSpPr>
        <p:grpSpPr>
          <a:xfrm>
            <a:off x="87090" y="304800"/>
            <a:ext cx="8975040" cy="5346246"/>
            <a:chOff x="87090" y="304800"/>
            <a:chExt cx="8975040" cy="5346246"/>
          </a:xfrm>
        </p:grpSpPr>
        <p:sp>
          <p:nvSpPr>
            <p:cNvPr id="6" name="TextBox 5"/>
            <p:cNvSpPr txBox="1"/>
            <p:nvPr/>
          </p:nvSpPr>
          <p:spPr>
            <a:xfrm>
              <a:off x="2438400" y="304800"/>
              <a:ext cx="4437048" cy="769441"/>
            </a:xfrm>
            <a:prstGeom prst="rect">
              <a:avLst/>
            </a:prstGeom>
            <a:noFill/>
          </p:spPr>
          <p:txBody>
            <a:bodyPr wrap="none" rtlCol="0">
              <a:spAutoFit/>
            </a:bodyPr>
            <a:lstStyle/>
            <a:p>
              <a:r>
                <a:rPr lang="en-US" sz="4400" dirty="0" smtClean="0"/>
                <a:t>Bloom’s Taxonomy</a:t>
              </a:r>
              <a:endParaRPr lang="en-US" sz="4400" dirty="0"/>
            </a:p>
          </p:txBody>
        </p:sp>
        <p:sp>
          <p:nvSpPr>
            <p:cNvPr id="7" name="TextBox 6"/>
            <p:cNvSpPr txBox="1"/>
            <p:nvPr/>
          </p:nvSpPr>
          <p:spPr>
            <a:xfrm>
              <a:off x="914400" y="1233004"/>
              <a:ext cx="2250424" cy="369332"/>
            </a:xfrm>
            <a:prstGeom prst="rect">
              <a:avLst/>
            </a:prstGeom>
            <a:noFill/>
          </p:spPr>
          <p:txBody>
            <a:bodyPr wrap="none" rtlCol="0">
              <a:spAutoFit/>
            </a:bodyPr>
            <a:lstStyle/>
            <a:p>
              <a:r>
                <a:rPr lang="en-US" b="1" dirty="0" smtClean="0"/>
                <a:t>Traditional Classroom</a:t>
              </a:r>
              <a:endParaRPr lang="en-US" b="1" dirty="0"/>
            </a:p>
          </p:txBody>
        </p:sp>
        <p:sp>
          <p:nvSpPr>
            <p:cNvPr id="8" name="TextBox 7"/>
            <p:cNvSpPr txBox="1"/>
            <p:nvPr/>
          </p:nvSpPr>
          <p:spPr>
            <a:xfrm>
              <a:off x="6136115" y="1233004"/>
              <a:ext cx="1929118" cy="369332"/>
            </a:xfrm>
            <a:prstGeom prst="rect">
              <a:avLst/>
            </a:prstGeom>
            <a:noFill/>
          </p:spPr>
          <p:txBody>
            <a:bodyPr wrap="none" rtlCol="0">
              <a:spAutoFit/>
            </a:bodyPr>
            <a:lstStyle/>
            <a:p>
              <a:r>
                <a:rPr lang="en-US" b="1" dirty="0" smtClean="0"/>
                <a:t>Flipped Classroom</a:t>
              </a:r>
              <a:endParaRPr lang="en-US" b="1" dirty="0"/>
            </a:p>
          </p:txBody>
        </p:sp>
        <p:sp>
          <p:nvSpPr>
            <p:cNvPr id="9" name="Left Brace 8"/>
            <p:cNvSpPr/>
            <p:nvPr/>
          </p:nvSpPr>
          <p:spPr>
            <a:xfrm>
              <a:off x="1254465" y="4419600"/>
              <a:ext cx="1524000" cy="1231446"/>
            </a:xfrm>
            <a:prstGeom prst="lef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Left Brace 9"/>
            <p:cNvSpPr/>
            <p:nvPr/>
          </p:nvSpPr>
          <p:spPr>
            <a:xfrm>
              <a:off x="1295400" y="1981200"/>
              <a:ext cx="1524000" cy="2438400"/>
            </a:xfrm>
            <a:prstGeom prst="lef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TextBox 10"/>
            <p:cNvSpPr txBox="1"/>
            <p:nvPr/>
          </p:nvSpPr>
          <p:spPr>
            <a:xfrm>
              <a:off x="87090" y="2877234"/>
              <a:ext cx="1284510" cy="646331"/>
            </a:xfrm>
            <a:prstGeom prst="rect">
              <a:avLst/>
            </a:prstGeom>
            <a:noFill/>
          </p:spPr>
          <p:txBody>
            <a:bodyPr wrap="square" rtlCol="0">
              <a:spAutoFit/>
            </a:bodyPr>
            <a:lstStyle/>
            <a:p>
              <a:pPr algn="ctr"/>
              <a:r>
                <a:rPr lang="en-US" dirty="0" smtClean="0"/>
                <a:t>Outside of Class</a:t>
              </a:r>
              <a:endParaRPr lang="en-US" dirty="0"/>
            </a:p>
          </p:txBody>
        </p:sp>
        <p:sp>
          <p:nvSpPr>
            <p:cNvPr id="12" name="TextBox 11"/>
            <p:cNvSpPr txBox="1"/>
            <p:nvPr/>
          </p:nvSpPr>
          <p:spPr>
            <a:xfrm>
              <a:off x="124122" y="4800600"/>
              <a:ext cx="1284510" cy="369332"/>
            </a:xfrm>
            <a:prstGeom prst="rect">
              <a:avLst/>
            </a:prstGeom>
            <a:noFill/>
          </p:spPr>
          <p:txBody>
            <a:bodyPr wrap="square" rtlCol="0">
              <a:spAutoFit/>
            </a:bodyPr>
            <a:lstStyle/>
            <a:p>
              <a:pPr algn="ctr"/>
              <a:r>
                <a:rPr lang="en-US" dirty="0" smtClean="0"/>
                <a:t>In Class</a:t>
              </a:r>
              <a:endParaRPr lang="en-US" dirty="0"/>
            </a:p>
          </p:txBody>
        </p:sp>
        <p:sp>
          <p:nvSpPr>
            <p:cNvPr id="13" name="Left Brace 12"/>
            <p:cNvSpPr/>
            <p:nvPr/>
          </p:nvSpPr>
          <p:spPr>
            <a:xfrm rot="10800000">
              <a:off x="6451142" y="4419600"/>
              <a:ext cx="1524000" cy="1231446"/>
            </a:xfrm>
            <a:prstGeom prst="lef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Left Brace 13"/>
            <p:cNvSpPr/>
            <p:nvPr/>
          </p:nvSpPr>
          <p:spPr>
            <a:xfrm rot="10800000">
              <a:off x="6492077" y="1981200"/>
              <a:ext cx="1524000" cy="2438400"/>
            </a:xfrm>
            <a:prstGeom prst="lef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extBox 14"/>
            <p:cNvSpPr txBox="1"/>
            <p:nvPr/>
          </p:nvSpPr>
          <p:spPr>
            <a:xfrm>
              <a:off x="7755174" y="4712157"/>
              <a:ext cx="1284510" cy="646331"/>
            </a:xfrm>
            <a:prstGeom prst="rect">
              <a:avLst/>
            </a:prstGeom>
            <a:noFill/>
          </p:spPr>
          <p:txBody>
            <a:bodyPr wrap="square" rtlCol="0">
              <a:spAutoFit/>
            </a:bodyPr>
            <a:lstStyle/>
            <a:p>
              <a:pPr algn="ctr"/>
              <a:r>
                <a:rPr lang="en-US" dirty="0" smtClean="0"/>
                <a:t>Outside of Class</a:t>
              </a:r>
              <a:endParaRPr lang="en-US" dirty="0"/>
            </a:p>
          </p:txBody>
        </p:sp>
        <p:sp>
          <p:nvSpPr>
            <p:cNvPr id="16" name="TextBox 15"/>
            <p:cNvSpPr txBox="1"/>
            <p:nvPr/>
          </p:nvSpPr>
          <p:spPr>
            <a:xfrm>
              <a:off x="7777620" y="3015734"/>
              <a:ext cx="1284510" cy="369332"/>
            </a:xfrm>
            <a:prstGeom prst="rect">
              <a:avLst/>
            </a:prstGeom>
            <a:noFill/>
          </p:spPr>
          <p:txBody>
            <a:bodyPr wrap="square" rtlCol="0">
              <a:spAutoFit/>
            </a:bodyPr>
            <a:lstStyle/>
            <a:p>
              <a:pPr algn="ctr"/>
              <a:r>
                <a:rPr lang="en-US" dirty="0" smtClean="0"/>
                <a:t>In Class</a:t>
              </a:r>
              <a:endParaRPr lang="en-US" dirty="0"/>
            </a:p>
          </p:txBody>
        </p:sp>
        <p:sp>
          <p:nvSpPr>
            <p:cNvPr id="3" name="Isosceles Triangle 2"/>
            <p:cNvSpPr/>
            <p:nvPr/>
          </p:nvSpPr>
          <p:spPr>
            <a:xfrm>
              <a:off x="2590800" y="1981200"/>
              <a:ext cx="3962399" cy="3669846"/>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6"/>
            <p:cNvCxnSpPr/>
            <p:nvPr/>
          </p:nvCxnSpPr>
          <p:spPr>
            <a:xfrm>
              <a:off x="4114800" y="2877234"/>
              <a:ext cx="914400" cy="0"/>
            </a:xfrm>
            <a:prstGeom prst="line">
              <a:avLst/>
            </a:prstGeom>
          </p:spPr>
          <p:style>
            <a:lnRef idx="1">
              <a:schemeClr val="dk1"/>
            </a:lnRef>
            <a:fillRef idx="0">
              <a:schemeClr val="dk1"/>
            </a:fillRef>
            <a:effectRef idx="0">
              <a:schemeClr val="dk1"/>
            </a:effectRef>
            <a:fontRef idx="minor">
              <a:schemeClr val="tx1"/>
            </a:fontRef>
          </p:style>
        </p:cxnSp>
        <p:cxnSp>
          <p:nvCxnSpPr>
            <p:cNvPr id="23" name="Straight Connector 22"/>
            <p:cNvCxnSpPr/>
            <p:nvPr/>
          </p:nvCxnSpPr>
          <p:spPr>
            <a:xfrm>
              <a:off x="3810000" y="3385066"/>
              <a:ext cx="1524000" cy="0"/>
            </a:xfrm>
            <a:prstGeom prst="line">
              <a:avLst/>
            </a:prstGeom>
          </p:spPr>
          <p:style>
            <a:lnRef idx="1">
              <a:schemeClr val="dk1"/>
            </a:lnRef>
            <a:fillRef idx="0">
              <a:schemeClr val="dk1"/>
            </a:fillRef>
            <a:effectRef idx="0">
              <a:schemeClr val="dk1"/>
            </a:effectRef>
            <a:fontRef idx="minor">
              <a:schemeClr val="tx1"/>
            </a:fontRef>
          </p:style>
        </p:cxnSp>
        <p:cxnSp>
          <p:nvCxnSpPr>
            <p:cNvPr id="26" name="Straight Connector 25"/>
            <p:cNvCxnSpPr>
              <a:stCxn id="3" idx="1"/>
              <a:endCxn id="3" idx="5"/>
            </p:cNvCxnSpPr>
            <p:nvPr/>
          </p:nvCxnSpPr>
          <p:spPr>
            <a:xfrm>
              <a:off x="3581400" y="3816123"/>
              <a:ext cx="1981199" cy="0"/>
            </a:xfrm>
            <a:prstGeom prst="line">
              <a:avLst/>
            </a:prstGeom>
          </p:spPr>
          <p:style>
            <a:lnRef idx="1">
              <a:schemeClr val="dk1"/>
            </a:lnRef>
            <a:fillRef idx="0">
              <a:schemeClr val="dk1"/>
            </a:fillRef>
            <a:effectRef idx="0">
              <a:schemeClr val="dk1"/>
            </a:effectRef>
            <a:fontRef idx="minor">
              <a:schemeClr val="tx1"/>
            </a:fontRef>
          </p:style>
        </p:cxnSp>
        <p:cxnSp>
          <p:nvCxnSpPr>
            <p:cNvPr id="29" name="Straight Connector 28"/>
            <p:cNvCxnSpPr/>
            <p:nvPr/>
          </p:nvCxnSpPr>
          <p:spPr>
            <a:xfrm>
              <a:off x="3276600" y="4419600"/>
              <a:ext cx="2590800" cy="0"/>
            </a:xfrm>
            <a:prstGeom prst="line">
              <a:avLst/>
            </a:prstGeom>
          </p:spPr>
          <p:style>
            <a:lnRef idx="1">
              <a:schemeClr val="dk1"/>
            </a:lnRef>
            <a:fillRef idx="0">
              <a:schemeClr val="dk1"/>
            </a:fillRef>
            <a:effectRef idx="0">
              <a:schemeClr val="dk1"/>
            </a:effectRef>
            <a:fontRef idx="minor">
              <a:schemeClr val="tx1"/>
            </a:fontRef>
          </p:style>
        </p:cxnSp>
        <p:cxnSp>
          <p:nvCxnSpPr>
            <p:cNvPr id="38" name="Straight Connector 37"/>
            <p:cNvCxnSpPr/>
            <p:nvPr/>
          </p:nvCxnSpPr>
          <p:spPr>
            <a:xfrm flipV="1">
              <a:off x="2953284" y="4985266"/>
              <a:ext cx="3218916" cy="18332"/>
            </a:xfrm>
            <a:prstGeom prst="line">
              <a:avLst/>
            </a:prstGeom>
          </p:spPr>
          <p:style>
            <a:lnRef idx="1">
              <a:schemeClr val="dk1"/>
            </a:lnRef>
            <a:fillRef idx="0">
              <a:schemeClr val="dk1"/>
            </a:fillRef>
            <a:effectRef idx="0">
              <a:schemeClr val="dk1"/>
            </a:effectRef>
            <a:fontRef idx="minor">
              <a:schemeClr val="tx1"/>
            </a:fontRef>
          </p:style>
        </p:cxnSp>
        <p:sp>
          <p:nvSpPr>
            <p:cNvPr id="48" name="TextBox 47"/>
            <p:cNvSpPr txBox="1"/>
            <p:nvPr/>
          </p:nvSpPr>
          <p:spPr>
            <a:xfrm>
              <a:off x="3892069" y="3411960"/>
              <a:ext cx="1415580" cy="461665"/>
            </a:xfrm>
            <a:prstGeom prst="rect">
              <a:avLst/>
            </a:prstGeom>
            <a:noFill/>
          </p:spPr>
          <p:txBody>
            <a:bodyPr wrap="none" rtlCol="0">
              <a:spAutoFit/>
            </a:bodyPr>
            <a:lstStyle/>
            <a:p>
              <a:r>
                <a:rPr lang="en-US" sz="2400" b="1" dirty="0" smtClean="0">
                  <a:solidFill>
                    <a:srgbClr val="00B050"/>
                  </a:solidFill>
                </a:rPr>
                <a:t>Analyzing</a:t>
              </a:r>
              <a:endParaRPr lang="en-US" sz="2400" b="1" dirty="0">
                <a:solidFill>
                  <a:srgbClr val="00B050"/>
                </a:solidFill>
              </a:endParaRPr>
            </a:p>
          </p:txBody>
        </p:sp>
        <p:sp>
          <p:nvSpPr>
            <p:cNvPr id="49" name="TextBox 48"/>
            <p:cNvSpPr txBox="1"/>
            <p:nvPr/>
          </p:nvSpPr>
          <p:spPr>
            <a:xfrm>
              <a:off x="3819678" y="2969566"/>
              <a:ext cx="1504643" cy="461665"/>
            </a:xfrm>
            <a:prstGeom prst="rect">
              <a:avLst/>
            </a:prstGeom>
            <a:noFill/>
          </p:spPr>
          <p:txBody>
            <a:bodyPr wrap="none" rtlCol="0">
              <a:spAutoFit/>
            </a:bodyPr>
            <a:lstStyle/>
            <a:p>
              <a:r>
                <a:rPr lang="en-US" sz="2400" b="1" dirty="0" smtClean="0">
                  <a:solidFill>
                    <a:srgbClr val="0070C0"/>
                  </a:solidFill>
                </a:rPr>
                <a:t>Evaluating</a:t>
              </a:r>
              <a:endParaRPr lang="en-US" sz="2400" b="1" dirty="0">
                <a:solidFill>
                  <a:srgbClr val="0070C0"/>
                </a:solidFill>
              </a:endParaRPr>
            </a:p>
          </p:txBody>
        </p:sp>
        <p:sp>
          <p:nvSpPr>
            <p:cNvPr id="50" name="TextBox 49"/>
            <p:cNvSpPr txBox="1"/>
            <p:nvPr/>
          </p:nvSpPr>
          <p:spPr>
            <a:xfrm>
              <a:off x="3926786" y="2424030"/>
              <a:ext cx="1252331" cy="461665"/>
            </a:xfrm>
            <a:prstGeom prst="rect">
              <a:avLst/>
            </a:prstGeom>
            <a:noFill/>
          </p:spPr>
          <p:txBody>
            <a:bodyPr wrap="none" rtlCol="0">
              <a:spAutoFit/>
            </a:bodyPr>
            <a:lstStyle/>
            <a:p>
              <a:r>
                <a:rPr lang="en-US" sz="2400" b="1" dirty="0" smtClean="0">
                  <a:solidFill>
                    <a:srgbClr val="C00000"/>
                  </a:solidFill>
                </a:rPr>
                <a:t>Creating</a:t>
              </a:r>
              <a:endParaRPr lang="en-US" sz="2400" b="1" dirty="0">
                <a:solidFill>
                  <a:srgbClr val="C00000"/>
                </a:solidFill>
              </a:endParaRPr>
            </a:p>
          </p:txBody>
        </p:sp>
        <p:sp>
          <p:nvSpPr>
            <p:cNvPr id="51" name="TextBox 50"/>
            <p:cNvSpPr txBox="1"/>
            <p:nvPr/>
          </p:nvSpPr>
          <p:spPr>
            <a:xfrm>
              <a:off x="3954560" y="3911987"/>
              <a:ext cx="1308371" cy="461665"/>
            </a:xfrm>
            <a:prstGeom prst="rect">
              <a:avLst/>
            </a:prstGeom>
            <a:noFill/>
          </p:spPr>
          <p:txBody>
            <a:bodyPr wrap="none" rtlCol="0">
              <a:spAutoFit/>
            </a:bodyPr>
            <a:lstStyle/>
            <a:p>
              <a:r>
                <a:rPr lang="en-US" sz="2400" b="1" dirty="0" smtClean="0">
                  <a:solidFill>
                    <a:srgbClr val="7030A0"/>
                  </a:solidFill>
                </a:rPr>
                <a:t>Applying</a:t>
              </a:r>
              <a:endParaRPr lang="en-US" sz="2400" b="1" dirty="0">
                <a:solidFill>
                  <a:srgbClr val="7030A0"/>
                </a:solidFill>
              </a:endParaRPr>
            </a:p>
          </p:txBody>
        </p:sp>
        <p:sp>
          <p:nvSpPr>
            <p:cNvPr id="52" name="TextBox 51"/>
            <p:cNvSpPr txBox="1"/>
            <p:nvPr/>
          </p:nvSpPr>
          <p:spPr>
            <a:xfrm>
              <a:off x="3618571" y="4481324"/>
              <a:ext cx="2069156" cy="461665"/>
            </a:xfrm>
            <a:prstGeom prst="rect">
              <a:avLst/>
            </a:prstGeom>
            <a:noFill/>
          </p:spPr>
          <p:txBody>
            <a:bodyPr wrap="none" rtlCol="0">
              <a:spAutoFit/>
            </a:bodyPr>
            <a:lstStyle/>
            <a:p>
              <a:r>
                <a:rPr lang="en-US" sz="2400" b="1" dirty="0" smtClean="0">
                  <a:solidFill>
                    <a:srgbClr val="FF0000"/>
                  </a:solidFill>
                </a:rPr>
                <a:t>Understanding</a:t>
              </a:r>
              <a:endParaRPr lang="en-US" sz="2400" b="1" dirty="0">
                <a:solidFill>
                  <a:srgbClr val="FF0000"/>
                </a:solidFill>
              </a:endParaRPr>
            </a:p>
          </p:txBody>
        </p:sp>
        <p:sp>
          <p:nvSpPr>
            <p:cNvPr id="53" name="TextBox 52"/>
            <p:cNvSpPr txBox="1"/>
            <p:nvPr/>
          </p:nvSpPr>
          <p:spPr>
            <a:xfrm>
              <a:off x="3615368" y="5127655"/>
              <a:ext cx="1980350" cy="461665"/>
            </a:xfrm>
            <a:prstGeom prst="rect">
              <a:avLst/>
            </a:prstGeom>
            <a:noFill/>
          </p:spPr>
          <p:txBody>
            <a:bodyPr wrap="none" rtlCol="0">
              <a:spAutoFit/>
            </a:bodyPr>
            <a:lstStyle/>
            <a:p>
              <a:r>
                <a:rPr lang="en-US" sz="2400" b="1" dirty="0" smtClean="0">
                  <a:solidFill>
                    <a:srgbClr val="FFC000"/>
                  </a:solidFill>
                </a:rPr>
                <a:t>Remembering</a:t>
              </a:r>
              <a:endParaRPr lang="en-US" sz="2400" b="1" dirty="0">
                <a:solidFill>
                  <a:srgbClr val="FFC000"/>
                </a:solidFill>
              </a:endParaRPr>
            </a:p>
          </p:txBody>
        </p:sp>
      </p:grpSp>
    </p:spTree>
    <p:extLst>
      <p:ext uri="{BB962C8B-B14F-4D97-AF65-F5344CB8AC3E}">
        <p14:creationId xmlns:p14="http://schemas.microsoft.com/office/powerpoint/2010/main" val="36027400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525963"/>
          </a:xfrm>
        </p:spPr>
        <p:txBody>
          <a:bodyPr>
            <a:normAutofit lnSpcReduction="10000"/>
          </a:bodyPr>
          <a:lstStyle/>
          <a:p>
            <a:pPr marL="514350" indent="-514350">
              <a:buFont typeface="+mj-lt"/>
              <a:buAutoNum type="arabicPeriod" startAt="6"/>
            </a:pPr>
            <a:r>
              <a:rPr lang="en-US" i="1" dirty="0" smtClean="0"/>
              <a:t>There will be Challenges</a:t>
            </a:r>
            <a:endParaRPr lang="en-US" i="1" dirty="0"/>
          </a:p>
          <a:p>
            <a:pPr lvl="1"/>
            <a:r>
              <a:rPr lang="en-US" dirty="0" smtClean="0"/>
              <a:t>Significant </a:t>
            </a:r>
            <a:r>
              <a:rPr lang="en-US" b="1" dirty="0"/>
              <a:t>t</a:t>
            </a:r>
            <a:r>
              <a:rPr lang="en-US" b="1" dirty="0" smtClean="0"/>
              <a:t>ime</a:t>
            </a:r>
            <a:r>
              <a:rPr lang="en-US" dirty="0" smtClean="0"/>
              <a:t> investment required up-front, but more efficient over time. </a:t>
            </a:r>
          </a:p>
          <a:p>
            <a:pPr lvl="1"/>
            <a:r>
              <a:rPr lang="en-US" dirty="0" smtClean="0"/>
              <a:t>Will take several iterations to get it right.</a:t>
            </a:r>
          </a:p>
          <a:p>
            <a:pPr lvl="1"/>
            <a:r>
              <a:rPr lang="en-US" dirty="0" smtClean="0"/>
              <a:t>Flipped classrooms are not the cure all.</a:t>
            </a:r>
          </a:p>
          <a:p>
            <a:pPr lvl="2"/>
            <a:r>
              <a:rPr lang="en-US" dirty="0" smtClean="0"/>
              <a:t>Students </a:t>
            </a:r>
            <a:r>
              <a:rPr lang="en-US" b="1" dirty="0" smtClean="0"/>
              <a:t>must</a:t>
            </a:r>
            <a:r>
              <a:rPr lang="en-US" dirty="0" smtClean="0"/>
              <a:t> prepare outside class.</a:t>
            </a:r>
          </a:p>
          <a:p>
            <a:pPr lvl="2"/>
            <a:r>
              <a:rPr lang="en-US" dirty="0" smtClean="0"/>
              <a:t>Student pushback to doing coursework outside of class.</a:t>
            </a:r>
          </a:p>
          <a:p>
            <a:pPr lvl="1"/>
            <a:r>
              <a:rPr lang="en-US" dirty="0" smtClean="0"/>
              <a:t>Make sure assessments cover </a:t>
            </a:r>
            <a:r>
              <a:rPr lang="en-US" dirty="0"/>
              <a:t>out-of-class assignments.</a:t>
            </a:r>
          </a:p>
          <a:p>
            <a:pPr lvl="2"/>
            <a:r>
              <a:rPr lang="en-US" dirty="0"/>
              <a:t>Great use of clicker questions!</a:t>
            </a:r>
          </a:p>
          <a:p>
            <a:pPr lvl="1"/>
            <a:endParaRPr lang="en-US" dirty="0" smtClean="0"/>
          </a:p>
          <a:p>
            <a:pPr lvl="1"/>
            <a:endParaRPr lang="en-US" dirty="0" smtClean="0"/>
          </a:p>
        </p:txBody>
      </p:sp>
      <p:sp>
        <p:nvSpPr>
          <p:cNvPr id="4" name="Slide Number Placeholder 3"/>
          <p:cNvSpPr>
            <a:spLocks noGrp="1"/>
          </p:cNvSpPr>
          <p:nvPr>
            <p:ph type="sldNum" sz="quarter" idx="12"/>
          </p:nvPr>
        </p:nvSpPr>
        <p:spPr/>
        <p:txBody>
          <a:bodyPr/>
          <a:lstStyle/>
          <a:p>
            <a:fld id="{28321E4E-989D-4BEC-8425-396E22ABCE6F}" type="slidenum">
              <a:rPr lang="en-US" smtClean="0"/>
              <a:t>18</a:t>
            </a:fld>
            <a:endParaRPr lang="en-US"/>
          </a:p>
        </p:txBody>
      </p:sp>
      <p:sp>
        <p:nvSpPr>
          <p:cNvPr id="6" name="Title 1"/>
          <p:cNvSpPr>
            <a:spLocks noGrp="1"/>
          </p:cNvSpPr>
          <p:nvPr>
            <p:ph type="title"/>
          </p:nvPr>
        </p:nvSpPr>
        <p:spPr>
          <a:xfrm>
            <a:off x="457200" y="381000"/>
            <a:ext cx="8229600" cy="1143000"/>
          </a:xfrm>
        </p:spPr>
        <p:txBody>
          <a:bodyPr>
            <a:noAutofit/>
          </a:bodyPr>
          <a:lstStyle/>
          <a:p>
            <a:r>
              <a:rPr lang="en-US" sz="3200" b="1" dirty="0" smtClean="0"/>
              <a:t>Separating Fact from Fiction about Flipping</a:t>
            </a:r>
            <a:endParaRPr lang="en-US" sz="3200" b="1" dirty="0"/>
          </a:p>
        </p:txBody>
      </p:sp>
    </p:spTree>
    <p:extLst>
      <p:ext uri="{BB962C8B-B14F-4D97-AF65-F5344CB8AC3E}">
        <p14:creationId xmlns:p14="http://schemas.microsoft.com/office/powerpoint/2010/main" val="22777472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181600"/>
          </a:xfrm>
        </p:spPr>
        <p:txBody>
          <a:bodyPr>
            <a:normAutofit/>
          </a:bodyPr>
          <a:lstStyle/>
          <a:p>
            <a:pPr marL="514350" indent="-514350">
              <a:buFont typeface="+mj-lt"/>
              <a:buAutoNum type="arabicPeriod" startAt="7"/>
            </a:pPr>
            <a:r>
              <a:rPr lang="en-US" i="1" dirty="0" smtClean="0"/>
              <a:t>Just a few words of </a:t>
            </a:r>
            <a:r>
              <a:rPr lang="en-US" b="1" i="1" dirty="0" smtClean="0">
                <a:solidFill>
                  <a:srgbClr val="FFC000"/>
                </a:solidFill>
              </a:rPr>
              <a:t>CAUTION!</a:t>
            </a:r>
          </a:p>
          <a:p>
            <a:pPr lvl="1"/>
            <a:r>
              <a:rPr lang="en-US" dirty="0" smtClean="0"/>
              <a:t>Some</a:t>
            </a:r>
            <a:r>
              <a:rPr lang="en-US" dirty="0" smtClean="0">
                <a:solidFill>
                  <a:srgbClr val="FFC000"/>
                </a:solidFill>
              </a:rPr>
              <a:t> </a:t>
            </a:r>
            <a:r>
              <a:rPr lang="en-US" dirty="0"/>
              <a:t>s</a:t>
            </a:r>
            <a:r>
              <a:rPr lang="en-US" dirty="0" smtClean="0"/>
              <a:t>tudents may resist flipped learning.</a:t>
            </a:r>
          </a:p>
          <a:p>
            <a:pPr lvl="2"/>
            <a:r>
              <a:rPr lang="en-US" dirty="0" smtClean="0"/>
              <a:t>Lecture </a:t>
            </a:r>
            <a:r>
              <a:rPr lang="en-US" dirty="0"/>
              <a:t>acts as a </a:t>
            </a:r>
            <a:r>
              <a:rPr lang="en-US" dirty="0" smtClean="0"/>
              <a:t>security </a:t>
            </a:r>
            <a:r>
              <a:rPr lang="en-US" dirty="0"/>
              <a:t>blanket for some </a:t>
            </a:r>
            <a:r>
              <a:rPr lang="en-US" dirty="0" smtClean="0"/>
              <a:t>students, and teachers.</a:t>
            </a:r>
          </a:p>
          <a:p>
            <a:pPr lvl="1"/>
            <a:r>
              <a:rPr lang="en-US" dirty="0" smtClean="0"/>
              <a:t>Remedy: </a:t>
            </a:r>
            <a:r>
              <a:rPr lang="en-US" dirty="0"/>
              <a:t> </a:t>
            </a:r>
            <a:endParaRPr lang="en-US" dirty="0" smtClean="0"/>
          </a:p>
          <a:p>
            <a:pPr lvl="2"/>
            <a:r>
              <a:rPr lang="en-US" dirty="0"/>
              <a:t>L</a:t>
            </a:r>
            <a:r>
              <a:rPr lang="en-US" dirty="0" smtClean="0"/>
              <a:t>ecture a little every class period.</a:t>
            </a:r>
          </a:p>
          <a:p>
            <a:pPr lvl="2"/>
            <a:endParaRPr lang="en-US" dirty="0"/>
          </a:p>
          <a:p>
            <a:pPr lvl="2"/>
            <a:endParaRPr lang="en-US" dirty="0" smtClean="0"/>
          </a:p>
          <a:p>
            <a:pPr lvl="2"/>
            <a:endParaRPr lang="en-US" dirty="0" smtClean="0"/>
          </a:p>
          <a:p>
            <a:pPr lvl="1"/>
            <a:r>
              <a:rPr lang="en-US" dirty="0"/>
              <a:t>Avoid </a:t>
            </a:r>
            <a:r>
              <a:rPr lang="en-US" dirty="0" smtClean="0"/>
              <a:t>terms </a:t>
            </a:r>
            <a:r>
              <a:rPr lang="en-US" dirty="0"/>
              <a:t>like “Flipped Classroom” or calling  your class an </a:t>
            </a:r>
            <a:r>
              <a:rPr lang="en-US" dirty="0" smtClean="0"/>
              <a:t>“experiment”.</a:t>
            </a:r>
            <a:endParaRPr lang="en-US" dirty="0"/>
          </a:p>
          <a:p>
            <a:pPr lvl="1"/>
            <a:endParaRPr lang="en-US" dirty="0" smtClean="0"/>
          </a:p>
          <a:p>
            <a:pPr lvl="1"/>
            <a:endParaRPr lang="en-US" dirty="0" smtClean="0"/>
          </a:p>
        </p:txBody>
      </p:sp>
      <p:pic>
        <p:nvPicPr>
          <p:cNvPr id="1026" name="Picture 2" descr="http://static.tvtropes.org/pmwiki/pub/images/SecurityBlanket.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13505" y="2971800"/>
            <a:ext cx="2286000" cy="2244437"/>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28321E4E-989D-4BEC-8425-396E22ABCE6F}" type="slidenum">
              <a:rPr lang="en-US" smtClean="0"/>
              <a:t>19</a:t>
            </a:fld>
            <a:endParaRPr lang="en-US"/>
          </a:p>
        </p:txBody>
      </p:sp>
      <p:sp>
        <p:nvSpPr>
          <p:cNvPr id="7" name="Title 1"/>
          <p:cNvSpPr>
            <a:spLocks noGrp="1"/>
          </p:cNvSpPr>
          <p:nvPr>
            <p:ph type="title"/>
          </p:nvPr>
        </p:nvSpPr>
        <p:spPr>
          <a:xfrm>
            <a:off x="457200" y="228600"/>
            <a:ext cx="8229600" cy="1143000"/>
          </a:xfrm>
        </p:spPr>
        <p:txBody>
          <a:bodyPr>
            <a:noAutofit/>
          </a:bodyPr>
          <a:lstStyle/>
          <a:p>
            <a:r>
              <a:rPr lang="en-US" sz="3200" b="1" dirty="0" smtClean="0"/>
              <a:t>Separating Fact from Fiction about Flipping</a:t>
            </a:r>
            <a:endParaRPr lang="en-US" sz="3200" b="1" dirty="0"/>
          </a:p>
        </p:txBody>
      </p:sp>
    </p:spTree>
    <p:extLst>
      <p:ext uri="{BB962C8B-B14F-4D97-AF65-F5344CB8AC3E}">
        <p14:creationId xmlns:p14="http://schemas.microsoft.com/office/powerpoint/2010/main" val="39663345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8321E4E-989D-4BEC-8425-396E22ABCE6F}" type="slidenum">
              <a:rPr lang="en-US" smtClean="0"/>
              <a:t>2</a:t>
            </a:fld>
            <a:endParaRPr lang="en-US"/>
          </a:p>
        </p:txBody>
      </p:sp>
      <p:sp>
        <p:nvSpPr>
          <p:cNvPr id="5" name="Title 1"/>
          <p:cNvSpPr>
            <a:spLocks noGrp="1"/>
          </p:cNvSpPr>
          <p:nvPr>
            <p:ph type="title"/>
          </p:nvPr>
        </p:nvSpPr>
        <p:spPr/>
        <p:txBody>
          <a:bodyPr>
            <a:normAutofit fontScale="90000"/>
          </a:bodyPr>
          <a:lstStyle/>
          <a:p>
            <a:r>
              <a:rPr lang="en-US" b="1" dirty="0" smtClean="0"/>
              <a:t>Why should I practice active learning in my classroom?</a:t>
            </a:r>
            <a:endParaRPr lang="en-US" b="1" dirty="0"/>
          </a:p>
        </p:txBody>
      </p:sp>
      <p:pic>
        <p:nvPicPr>
          <p:cNvPr id="3" name="Content Placeholder 2">
            <a:hlinkClick r:id="rId3"/>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534875" y="1600200"/>
            <a:ext cx="8074250" cy="4525963"/>
          </a:xfrm>
        </p:spPr>
      </p:pic>
    </p:spTree>
    <p:extLst>
      <p:ext uri="{BB962C8B-B14F-4D97-AF65-F5344CB8AC3E}">
        <p14:creationId xmlns:p14="http://schemas.microsoft.com/office/powerpoint/2010/main" val="21088511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229600" cy="5181600"/>
          </a:xfrm>
        </p:spPr>
        <p:txBody>
          <a:bodyPr>
            <a:normAutofit/>
          </a:bodyPr>
          <a:lstStyle/>
          <a:p>
            <a:pPr lvl="1"/>
            <a:endParaRPr lang="en-US" dirty="0" smtClean="0"/>
          </a:p>
          <a:p>
            <a:pPr marL="457200" lvl="1" indent="0">
              <a:buNone/>
            </a:pPr>
            <a:r>
              <a:rPr lang="en-US" dirty="0" smtClean="0"/>
              <a:t>The President's Council of Advisors on Science and Technology</a:t>
            </a:r>
            <a:r>
              <a:rPr lang="en-US" baseline="30000" dirty="0" smtClean="0"/>
              <a:t>55</a:t>
            </a:r>
            <a:r>
              <a:rPr lang="en-US" dirty="0" smtClean="0"/>
              <a:t> has called for a 34% increase in the number of STEM bachelor’s degrees completed per year over the next 10 years, to retain the U.S.’s historical preeminence in science and technology and recommended adoption of empirically validated teaching practices as critical to achieving that goal.</a:t>
            </a:r>
          </a:p>
          <a:p>
            <a:pPr marL="457200" lvl="1" indent="0">
              <a:buNone/>
            </a:pPr>
            <a:endParaRPr lang="en-US" dirty="0"/>
          </a:p>
          <a:p>
            <a:pPr marL="0" indent="0">
              <a:buNone/>
            </a:pPr>
            <a:r>
              <a:rPr lang="en-US" sz="1600" baseline="30000" dirty="0" smtClean="0">
                <a:solidFill>
                  <a:srgbClr val="00B0F0"/>
                </a:solidFill>
              </a:rPr>
              <a:t>55</a:t>
            </a:r>
            <a:r>
              <a:rPr lang="en-US" sz="1600" dirty="0" smtClean="0">
                <a:solidFill>
                  <a:srgbClr val="00B0F0"/>
                </a:solidFill>
              </a:rPr>
              <a:t>Olson</a:t>
            </a:r>
            <a:r>
              <a:rPr lang="en-US" sz="1600" dirty="0">
                <a:solidFill>
                  <a:srgbClr val="00B0F0"/>
                </a:solidFill>
              </a:rPr>
              <a:t>, Steve, and Donna </a:t>
            </a:r>
            <a:r>
              <a:rPr lang="en-US" sz="1600" dirty="0" err="1">
                <a:solidFill>
                  <a:srgbClr val="00B0F0"/>
                </a:solidFill>
              </a:rPr>
              <a:t>Gerardi</a:t>
            </a:r>
            <a:r>
              <a:rPr lang="en-US" sz="1600" dirty="0">
                <a:solidFill>
                  <a:srgbClr val="00B0F0"/>
                </a:solidFill>
              </a:rPr>
              <a:t> Riordan. "Engage to Excel: Producing One Million Additional College Graduates with Degrees in Science, Technology, Engineering, and Mathematics. Report to the President." Executive Office of the President (2012</a:t>
            </a:r>
            <a:r>
              <a:rPr lang="en-US" sz="1600" dirty="0" smtClean="0">
                <a:solidFill>
                  <a:srgbClr val="00B0F0"/>
                </a:solidFill>
              </a:rPr>
              <a:t>).</a:t>
            </a:r>
          </a:p>
        </p:txBody>
      </p:sp>
      <p:sp>
        <p:nvSpPr>
          <p:cNvPr id="4" name="Slide Number Placeholder 3"/>
          <p:cNvSpPr>
            <a:spLocks noGrp="1"/>
          </p:cNvSpPr>
          <p:nvPr>
            <p:ph type="sldNum" sz="quarter" idx="12"/>
          </p:nvPr>
        </p:nvSpPr>
        <p:spPr/>
        <p:txBody>
          <a:bodyPr/>
          <a:lstStyle/>
          <a:p>
            <a:fld id="{28321E4E-989D-4BEC-8425-396E22ABCE6F}" type="slidenum">
              <a:rPr lang="en-US" smtClean="0"/>
              <a:t>20</a:t>
            </a:fld>
            <a:endParaRPr lang="en-US"/>
          </a:p>
        </p:txBody>
      </p:sp>
      <p:sp>
        <p:nvSpPr>
          <p:cNvPr id="7" name="Title 1"/>
          <p:cNvSpPr>
            <a:spLocks noGrp="1"/>
          </p:cNvSpPr>
          <p:nvPr>
            <p:ph type="title"/>
          </p:nvPr>
        </p:nvSpPr>
        <p:spPr>
          <a:xfrm>
            <a:off x="457200" y="228600"/>
            <a:ext cx="8229600" cy="1143000"/>
          </a:xfrm>
        </p:spPr>
        <p:txBody>
          <a:bodyPr>
            <a:noAutofit/>
          </a:bodyPr>
          <a:lstStyle/>
          <a:p>
            <a:r>
              <a:rPr lang="en-US" sz="3200" b="1" dirty="0" smtClean="0"/>
              <a:t>Why is this Important?</a:t>
            </a:r>
            <a:endParaRPr lang="en-US" sz="3200" b="1" dirty="0"/>
          </a:p>
        </p:txBody>
      </p:sp>
    </p:spTree>
    <p:extLst>
      <p:ext uri="{BB962C8B-B14F-4D97-AF65-F5344CB8AC3E}">
        <p14:creationId xmlns:p14="http://schemas.microsoft.com/office/powerpoint/2010/main" val="23368446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81600"/>
          </a:xfrm>
        </p:spPr>
        <p:txBody>
          <a:bodyPr>
            <a:normAutofit/>
          </a:bodyPr>
          <a:lstStyle/>
          <a:p>
            <a:pPr lvl="1"/>
            <a:r>
              <a:rPr lang="en-US" dirty="0" smtClean="0"/>
              <a:t>Recent study</a:t>
            </a:r>
            <a:r>
              <a:rPr lang="en-US" sz="1800" baseline="60000" dirty="0" smtClean="0"/>
              <a:t>21</a:t>
            </a:r>
            <a:r>
              <a:rPr lang="en-US" dirty="0" smtClean="0"/>
              <a:t> of active </a:t>
            </a:r>
            <a:r>
              <a:rPr lang="en-US" dirty="0"/>
              <a:t>l</a:t>
            </a:r>
            <a:r>
              <a:rPr lang="en-US" dirty="0" smtClean="0"/>
              <a:t>earning vs. traditional lecture:</a:t>
            </a:r>
          </a:p>
          <a:p>
            <a:pPr lvl="2"/>
            <a:r>
              <a:rPr lang="en-US" dirty="0" smtClean="0"/>
              <a:t>Meta-analyzed 225 studies that reported data on exam scores and failure rates in undergraduate STEM courses.</a:t>
            </a:r>
          </a:p>
          <a:p>
            <a:pPr lvl="2"/>
            <a:r>
              <a:rPr lang="en-US" dirty="0" smtClean="0"/>
              <a:t>Results show two key outcomes:</a:t>
            </a:r>
          </a:p>
          <a:p>
            <a:pPr lvl="3"/>
            <a:r>
              <a:rPr lang="en-US" dirty="0" smtClean="0"/>
              <a:t>Average exam scores increased by 6% in active learning sections (increase of half a letter grade).</a:t>
            </a:r>
          </a:p>
          <a:p>
            <a:pPr lvl="3"/>
            <a:r>
              <a:rPr lang="en-US" dirty="0" smtClean="0"/>
              <a:t>Students in traditional lecture sections were 1.5 times more likely to fail.</a:t>
            </a:r>
          </a:p>
          <a:p>
            <a:pPr lvl="2"/>
            <a:r>
              <a:rPr lang="en-US" dirty="0"/>
              <a:t>R</a:t>
            </a:r>
            <a:r>
              <a:rPr lang="en-US" dirty="0" smtClean="0"/>
              <a:t>esults were evident across all class sizes.</a:t>
            </a:r>
          </a:p>
          <a:p>
            <a:pPr lvl="3"/>
            <a:r>
              <a:rPr lang="en-US" dirty="0" smtClean="0"/>
              <a:t>Greatest impact with class sizes of ≤ 50.</a:t>
            </a:r>
          </a:p>
          <a:p>
            <a:pPr marL="114300" indent="0">
              <a:buNone/>
            </a:pPr>
            <a:endParaRPr lang="en-US" dirty="0" smtClean="0"/>
          </a:p>
          <a:p>
            <a:pPr lvl="1"/>
            <a:endParaRPr lang="en-US" dirty="0" smtClean="0"/>
          </a:p>
        </p:txBody>
      </p:sp>
      <p:sp>
        <p:nvSpPr>
          <p:cNvPr id="4" name="Slide Number Placeholder 3"/>
          <p:cNvSpPr>
            <a:spLocks noGrp="1"/>
          </p:cNvSpPr>
          <p:nvPr>
            <p:ph type="sldNum" sz="quarter" idx="12"/>
          </p:nvPr>
        </p:nvSpPr>
        <p:spPr/>
        <p:txBody>
          <a:bodyPr/>
          <a:lstStyle/>
          <a:p>
            <a:fld id="{28321E4E-989D-4BEC-8425-396E22ABCE6F}" type="slidenum">
              <a:rPr lang="en-US" smtClean="0"/>
              <a:t>21</a:t>
            </a:fld>
            <a:endParaRPr lang="en-US" dirty="0"/>
          </a:p>
        </p:txBody>
      </p:sp>
      <p:sp>
        <p:nvSpPr>
          <p:cNvPr id="7" name="Title 1"/>
          <p:cNvSpPr>
            <a:spLocks noGrp="1"/>
          </p:cNvSpPr>
          <p:nvPr>
            <p:ph type="title"/>
          </p:nvPr>
        </p:nvSpPr>
        <p:spPr>
          <a:xfrm>
            <a:off x="381000" y="6409"/>
            <a:ext cx="8229600" cy="1143000"/>
          </a:xfrm>
        </p:spPr>
        <p:txBody>
          <a:bodyPr>
            <a:noAutofit/>
          </a:bodyPr>
          <a:lstStyle/>
          <a:p>
            <a:r>
              <a:rPr lang="en-US" sz="3200" b="1" dirty="0" smtClean="0"/>
              <a:t>Is Active Learning Effective?</a:t>
            </a:r>
            <a:endParaRPr lang="en-US" sz="3200" b="1" dirty="0"/>
          </a:p>
        </p:txBody>
      </p:sp>
      <p:sp>
        <p:nvSpPr>
          <p:cNvPr id="2" name="TextBox 1"/>
          <p:cNvSpPr txBox="1"/>
          <p:nvPr/>
        </p:nvSpPr>
        <p:spPr>
          <a:xfrm>
            <a:off x="609599" y="5867400"/>
            <a:ext cx="8129983" cy="584775"/>
          </a:xfrm>
          <a:prstGeom prst="rect">
            <a:avLst/>
          </a:prstGeom>
          <a:noFill/>
        </p:spPr>
        <p:txBody>
          <a:bodyPr wrap="none" rtlCol="0">
            <a:spAutoFit/>
          </a:bodyPr>
          <a:lstStyle/>
          <a:p>
            <a:r>
              <a:rPr lang="en-US" sz="1600" baseline="30000" dirty="0" smtClean="0">
                <a:solidFill>
                  <a:srgbClr val="00B0F0"/>
                </a:solidFill>
              </a:rPr>
              <a:t>21</a:t>
            </a:r>
            <a:r>
              <a:rPr lang="en-US" sz="1600" dirty="0" smtClean="0">
                <a:solidFill>
                  <a:srgbClr val="00B0F0"/>
                </a:solidFill>
              </a:rPr>
              <a:t> S. Freeman, et. al., “Active learning increases student performance in science, technology, </a:t>
            </a:r>
          </a:p>
          <a:p>
            <a:r>
              <a:rPr lang="en-US" sz="1600" dirty="0" smtClean="0">
                <a:solidFill>
                  <a:srgbClr val="00B0F0"/>
                </a:solidFill>
              </a:rPr>
              <a:t>and mathematics”, Proceedings of the National Academy of Sciences, 111(23), 8410-8415, </a:t>
            </a:r>
            <a:r>
              <a:rPr lang="en-US" sz="1600" b="1" dirty="0" smtClean="0">
                <a:solidFill>
                  <a:srgbClr val="00B0F0"/>
                </a:solidFill>
              </a:rPr>
              <a:t>2014</a:t>
            </a:r>
            <a:endParaRPr lang="en-US" sz="1600" b="1" dirty="0">
              <a:solidFill>
                <a:srgbClr val="00B0F0"/>
              </a:solidFill>
            </a:endParaRPr>
          </a:p>
        </p:txBody>
      </p:sp>
    </p:spTree>
    <p:extLst>
      <p:ext uri="{BB962C8B-B14F-4D97-AF65-F5344CB8AC3E}">
        <p14:creationId xmlns:p14="http://schemas.microsoft.com/office/powerpoint/2010/main" val="42219298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1026" name="Picture 2" descr="C:\Users\rrossi3\AppData\Local\Microsoft\Windows\Temporary Internet Files\Content.IE5\TPZF00VM\MP900442309[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3068" y="3411157"/>
            <a:ext cx="3429000" cy="22860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rrossi3\AppData\Local\Microsoft\Windows\Temporary Internet Files\Content.IE5\IQQIM50P\MP900422591[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64995" y="950300"/>
            <a:ext cx="3429000" cy="228510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rrossi3\AppData\Local\Microsoft\Windows\Temporary Internet Files\Content.IE5\TPZF00VM\MP900430490[1].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079613" y="3345467"/>
            <a:ext cx="2417379" cy="2417379"/>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312295" y="158677"/>
            <a:ext cx="8534400" cy="523220"/>
          </a:xfrm>
          <a:prstGeom prst="rect">
            <a:avLst/>
          </a:prstGeom>
          <a:noFill/>
        </p:spPr>
        <p:txBody>
          <a:bodyPr wrap="square" rtlCol="0">
            <a:spAutoFit/>
          </a:bodyPr>
          <a:lstStyle/>
          <a:p>
            <a:pPr algn="ctr"/>
            <a:r>
              <a:rPr lang="en-US" sz="2800" b="1" dirty="0" smtClean="0"/>
              <a:t>What is Active Learning?</a:t>
            </a:r>
            <a:endParaRPr lang="en-US" sz="2800" b="1" dirty="0"/>
          </a:p>
        </p:txBody>
      </p:sp>
      <p:sp>
        <p:nvSpPr>
          <p:cNvPr id="6" name="TextBox 5"/>
          <p:cNvSpPr txBox="1"/>
          <p:nvPr/>
        </p:nvSpPr>
        <p:spPr>
          <a:xfrm>
            <a:off x="6525583" y="778133"/>
            <a:ext cx="1828800" cy="1323439"/>
          </a:xfrm>
          <a:prstGeom prst="rect">
            <a:avLst/>
          </a:prstGeom>
          <a:noFill/>
        </p:spPr>
        <p:txBody>
          <a:bodyPr wrap="square" rtlCol="0">
            <a:spAutoFit/>
          </a:bodyPr>
          <a:lstStyle/>
          <a:p>
            <a:pPr algn="ctr"/>
            <a:r>
              <a:rPr lang="en-US" sz="2000" b="1" dirty="0" smtClean="0">
                <a:solidFill>
                  <a:srgbClr val="FF0000"/>
                </a:solidFill>
              </a:rPr>
              <a:t>In-Class - </a:t>
            </a:r>
          </a:p>
          <a:p>
            <a:pPr algn="ctr"/>
            <a:r>
              <a:rPr lang="en-US" sz="2000" b="1" dirty="0" smtClean="0">
                <a:solidFill>
                  <a:srgbClr val="FF0000"/>
                </a:solidFill>
              </a:rPr>
              <a:t>Application &amp; Peer Instruction</a:t>
            </a:r>
            <a:endParaRPr lang="en-US" sz="2000" b="1" dirty="0">
              <a:solidFill>
                <a:srgbClr val="FF0000"/>
              </a:solidFill>
            </a:endParaRPr>
          </a:p>
        </p:txBody>
      </p:sp>
      <p:sp>
        <p:nvSpPr>
          <p:cNvPr id="7" name="TextBox 6"/>
          <p:cNvSpPr txBox="1"/>
          <p:nvPr/>
        </p:nvSpPr>
        <p:spPr>
          <a:xfrm>
            <a:off x="3796812" y="3976643"/>
            <a:ext cx="2306302" cy="707886"/>
          </a:xfrm>
          <a:prstGeom prst="rect">
            <a:avLst/>
          </a:prstGeom>
          <a:noFill/>
        </p:spPr>
        <p:txBody>
          <a:bodyPr wrap="square" rtlCol="0">
            <a:spAutoFit/>
          </a:bodyPr>
          <a:lstStyle/>
          <a:p>
            <a:pPr algn="ctr"/>
            <a:r>
              <a:rPr lang="en-US" sz="2000" b="1" dirty="0" smtClean="0">
                <a:solidFill>
                  <a:srgbClr val="FF0000"/>
                </a:solidFill>
              </a:rPr>
              <a:t>Out-of-Class - </a:t>
            </a:r>
          </a:p>
          <a:p>
            <a:pPr algn="ctr"/>
            <a:r>
              <a:rPr lang="en-US" sz="2000" b="1" dirty="0" smtClean="0">
                <a:solidFill>
                  <a:srgbClr val="FF0000"/>
                </a:solidFill>
              </a:rPr>
              <a:t>Content Delivery</a:t>
            </a:r>
            <a:endParaRPr lang="en-US" sz="2000" b="1" dirty="0">
              <a:solidFill>
                <a:srgbClr val="FF0000"/>
              </a:solidFill>
            </a:endParaRPr>
          </a:p>
        </p:txBody>
      </p:sp>
      <p:sp>
        <p:nvSpPr>
          <p:cNvPr id="8" name="TextBox 7"/>
          <p:cNvSpPr txBox="1"/>
          <p:nvPr/>
        </p:nvSpPr>
        <p:spPr>
          <a:xfrm>
            <a:off x="-23802" y="5786401"/>
            <a:ext cx="4501055" cy="707886"/>
          </a:xfrm>
          <a:prstGeom prst="rect">
            <a:avLst/>
          </a:prstGeom>
          <a:noFill/>
        </p:spPr>
        <p:txBody>
          <a:bodyPr wrap="square" rtlCol="0">
            <a:spAutoFit/>
          </a:bodyPr>
          <a:lstStyle/>
          <a:p>
            <a:pPr algn="ctr"/>
            <a:r>
              <a:rPr lang="en-US" sz="2000" dirty="0" smtClean="0"/>
              <a:t>Students prepare to participate in class activities</a:t>
            </a:r>
            <a:endParaRPr lang="en-US" sz="2000" dirty="0"/>
          </a:p>
        </p:txBody>
      </p:sp>
      <p:sp>
        <p:nvSpPr>
          <p:cNvPr id="9" name="TextBox 8"/>
          <p:cNvSpPr txBox="1"/>
          <p:nvPr/>
        </p:nvSpPr>
        <p:spPr>
          <a:xfrm>
            <a:off x="4642945" y="5702597"/>
            <a:ext cx="4501055" cy="707886"/>
          </a:xfrm>
          <a:prstGeom prst="rect">
            <a:avLst/>
          </a:prstGeom>
          <a:noFill/>
        </p:spPr>
        <p:txBody>
          <a:bodyPr wrap="square" rtlCol="0">
            <a:spAutoFit/>
          </a:bodyPr>
          <a:lstStyle/>
          <a:p>
            <a:pPr algn="ctr"/>
            <a:r>
              <a:rPr lang="en-US" sz="2000" dirty="0" smtClean="0"/>
              <a:t>Students check their understanding and extend their learning</a:t>
            </a:r>
            <a:endParaRPr lang="en-US" sz="2000" dirty="0"/>
          </a:p>
        </p:txBody>
      </p:sp>
      <p:sp>
        <p:nvSpPr>
          <p:cNvPr id="3" name="Bent Arrow 2"/>
          <p:cNvSpPr/>
          <p:nvPr/>
        </p:nvSpPr>
        <p:spPr>
          <a:xfrm>
            <a:off x="1532268" y="2246200"/>
            <a:ext cx="990600" cy="1033578"/>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Bent Arrow 10"/>
          <p:cNvSpPr/>
          <p:nvPr/>
        </p:nvSpPr>
        <p:spPr>
          <a:xfrm rot="5400000">
            <a:off x="6465638" y="2267689"/>
            <a:ext cx="990600" cy="1033578"/>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TextBox 11"/>
          <p:cNvSpPr txBox="1"/>
          <p:nvPr/>
        </p:nvSpPr>
        <p:spPr>
          <a:xfrm>
            <a:off x="177283" y="1077191"/>
            <a:ext cx="2745828" cy="1015663"/>
          </a:xfrm>
          <a:prstGeom prst="rect">
            <a:avLst/>
          </a:prstGeom>
          <a:noFill/>
        </p:spPr>
        <p:txBody>
          <a:bodyPr wrap="square" rtlCol="0">
            <a:spAutoFit/>
          </a:bodyPr>
          <a:lstStyle/>
          <a:p>
            <a:pPr algn="ctr"/>
            <a:r>
              <a:rPr lang="en-US" sz="2000" dirty="0" smtClean="0"/>
              <a:t>Students practice applying key concepts with </a:t>
            </a:r>
            <a:r>
              <a:rPr lang="en-US" sz="2000" b="1" dirty="0" smtClean="0"/>
              <a:t>feedback</a:t>
            </a:r>
            <a:endParaRPr lang="en-US" sz="2000" b="1" dirty="0"/>
          </a:p>
        </p:txBody>
      </p:sp>
      <p:sp>
        <p:nvSpPr>
          <p:cNvPr id="4" name="Slide Number Placeholder 3"/>
          <p:cNvSpPr>
            <a:spLocks noGrp="1"/>
          </p:cNvSpPr>
          <p:nvPr>
            <p:ph type="sldNum" sz="quarter" idx="12"/>
          </p:nvPr>
        </p:nvSpPr>
        <p:spPr/>
        <p:txBody>
          <a:bodyPr/>
          <a:lstStyle/>
          <a:p>
            <a:fld id="{28321E4E-989D-4BEC-8425-396E22ABCE6F}" type="slidenum">
              <a:rPr lang="en-US" smtClean="0"/>
              <a:t>3</a:t>
            </a:fld>
            <a:endParaRPr lang="en-US"/>
          </a:p>
        </p:txBody>
      </p:sp>
    </p:spTree>
    <p:extLst>
      <p:ext uri="{BB962C8B-B14F-4D97-AF65-F5344CB8AC3E}">
        <p14:creationId xmlns:p14="http://schemas.microsoft.com/office/powerpoint/2010/main" val="29022468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28321E4E-989D-4BEC-8425-396E22ABCE6F}" type="slidenum">
              <a:rPr lang="en-US" smtClean="0"/>
              <a:t>4</a:t>
            </a:fld>
            <a:endParaRPr lang="en-US"/>
          </a:p>
        </p:txBody>
      </p:sp>
      <p:graphicFrame>
        <p:nvGraphicFramePr>
          <p:cNvPr id="6" name="Chart 5"/>
          <p:cNvGraphicFramePr>
            <a:graphicFrameLocks/>
          </p:cNvGraphicFramePr>
          <p:nvPr>
            <p:extLst>
              <p:ext uri="{D42A27DB-BD31-4B8C-83A1-F6EECF244321}">
                <p14:modId xmlns:p14="http://schemas.microsoft.com/office/powerpoint/2010/main" val="470297017"/>
              </p:ext>
            </p:extLst>
          </p:nvPr>
        </p:nvGraphicFramePr>
        <p:xfrm>
          <a:off x="152400" y="838200"/>
          <a:ext cx="8610600" cy="541019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639507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28321E4E-989D-4BEC-8425-396E22ABCE6F}" type="slidenum">
              <a:rPr lang="en-US" smtClean="0"/>
              <a:t>5</a:t>
            </a:fld>
            <a:endParaRPr lang="en-US"/>
          </a:p>
        </p:txBody>
      </p:sp>
      <p:graphicFrame>
        <p:nvGraphicFramePr>
          <p:cNvPr id="4" name="Chart 3"/>
          <p:cNvGraphicFramePr>
            <a:graphicFrameLocks/>
          </p:cNvGraphicFramePr>
          <p:nvPr>
            <p:extLst>
              <p:ext uri="{D42A27DB-BD31-4B8C-83A1-F6EECF244321}">
                <p14:modId xmlns:p14="http://schemas.microsoft.com/office/powerpoint/2010/main" val="488906690"/>
              </p:ext>
            </p:extLst>
          </p:nvPr>
        </p:nvGraphicFramePr>
        <p:xfrm>
          <a:off x="152400" y="533400"/>
          <a:ext cx="8534400" cy="5486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228486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Autofit/>
          </a:bodyPr>
          <a:lstStyle/>
          <a:p>
            <a:r>
              <a:rPr lang="en-US" sz="3200" b="1" dirty="0" smtClean="0"/>
              <a:t>Separating Fact from Fiction about Flipping</a:t>
            </a:r>
            <a:endParaRPr lang="en-US" sz="3200" b="1" dirty="0"/>
          </a:p>
        </p:txBody>
      </p:sp>
      <p:sp>
        <p:nvSpPr>
          <p:cNvPr id="3" name="Content Placeholder 2"/>
          <p:cNvSpPr>
            <a:spLocks noGrp="1"/>
          </p:cNvSpPr>
          <p:nvPr>
            <p:ph idx="1"/>
          </p:nvPr>
        </p:nvSpPr>
        <p:spPr>
          <a:xfrm>
            <a:off x="457200" y="1752600"/>
            <a:ext cx="8229600" cy="4525963"/>
          </a:xfrm>
        </p:spPr>
        <p:txBody>
          <a:bodyPr>
            <a:normAutofit/>
          </a:bodyPr>
          <a:lstStyle/>
          <a:p>
            <a:pPr marL="514350" indent="-514350">
              <a:buFont typeface="+mj-lt"/>
              <a:buAutoNum type="arabicPeriod"/>
            </a:pPr>
            <a:r>
              <a:rPr lang="en-US" i="1" dirty="0" smtClean="0"/>
              <a:t>Flipped </a:t>
            </a:r>
            <a:r>
              <a:rPr lang="en-US" i="1" dirty="0"/>
              <a:t>classroom </a:t>
            </a:r>
            <a:r>
              <a:rPr lang="en-US" i="1" dirty="0" smtClean="0"/>
              <a:t>– new term, old idea</a:t>
            </a:r>
            <a:r>
              <a:rPr lang="en-US" dirty="0" smtClean="0"/>
              <a:t>.</a:t>
            </a:r>
            <a:endParaRPr lang="en-US" dirty="0"/>
          </a:p>
          <a:p>
            <a:pPr lvl="1"/>
            <a:r>
              <a:rPr lang="en-US" dirty="0" smtClean="0"/>
              <a:t>Origins of the flipped classroom developed circa 1820’s or 1890’s.</a:t>
            </a:r>
          </a:p>
        </p:txBody>
      </p:sp>
      <p:sp>
        <p:nvSpPr>
          <p:cNvPr id="4" name="Slide Number Placeholder 3"/>
          <p:cNvSpPr>
            <a:spLocks noGrp="1"/>
          </p:cNvSpPr>
          <p:nvPr>
            <p:ph type="sldNum" sz="quarter" idx="12"/>
          </p:nvPr>
        </p:nvSpPr>
        <p:spPr/>
        <p:txBody>
          <a:bodyPr/>
          <a:lstStyle/>
          <a:p>
            <a:fld id="{28321E4E-989D-4BEC-8425-396E22ABCE6F}" type="slidenum">
              <a:rPr lang="en-US" smtClean="0"/>
              <a:t>6</a:t>
            </a:fld>
            <a:endParaRPr lang="en-US"/>
          </a:p>
        </p:txBody>
      </p:sp>
    </p:spTree>
    <p:extLst>
      <p:ext uri="{BB962C8B-B14F-4D97-AF65-F5344CB8AC3E}">
        <p14:creationId xmlns:p14="http://schemas.microsoft.com/office/powerpoint/2010/main" val="24549256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p:cNvSpPr txBox="1"/>
          <p:nvPr/>
        </p:nvSpPr>
        <p:spPr>
          <a:xfrm>
            <a:off x="5115697" y="4876800"/>
            <a:ext cx="3276600" cy="1200329"/>
          </a:xfrm>
          <a:prstGeom prst="rect">
            <a:avLst/>
          </a:prstGeom>
          <a:noFill/>
        </p:spPr>
        <p:txBody>
          <a:bodyPr wrap="square" rtlCol="0">
            <a:spAutoFit/>
          </a:bodyPr>
          <a:lstStyle/>
          <a:p>
            <a:pPr algn="ctr"/>
            <a:r>
              <a:rPr lang="en-US" dirty="0" smtClean="0"/>
              <a:t>Dean of Harvard Law 1890’s Introduced the concept of “Case Study Method” aka “The Socratic Method”.</a:t>
            </a:r>
          </a:p>
        </p:txBody>
      </p:sp>
      <p:pic>
        <p:nvPicPr>
          <p:cNvPr id="4" name="Picture 3">
            <a:hlinkClick r:id="rId3"/>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90134" y="1371600"/>
            <a:ext cx="2727960" cy="3236353"/>
          </a:xfrm>
          <a:prstGeom prst="rect">
            <a:avLst/>
          </a:prstGeom>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14400" y="1371600"/>
            <a:ext cx="2743200" cy="3653444"/>
          </a:xfrm>
          <a:prstGeom prst="rect">
            <a:avLst/>
          </a:prstGeom>
        </p:spPr>
      </p:pic>
      <p:sp>
        <p:nvSpPr>
          <p:cNvPr id="6" name="TextBox 5"/>
          <p:cNvSpPr txBox="1"/>
          <p:nvPr/>
        </p:nvSpPr>
        <p:spPr>
          <a:xfrm>
            <a:off x="647700" y="5181600"/>
            <a:ext cx="3276600" cy="1200329"/>
          </a:xfrm>
          <a:prstGeom prst="rect">
            <a:avLst/>
          </a:prstGeom>
          <a:noFill/>
        </p:spPr>
        <p:txBody>
          <a:bodyPr wrap="square" rtlCol="0">
            <a:spAutoFit/>
          </a:bodyPr>
          <a:lstStyle/>
          <a:p>
            <a:pPr algn="ctr"/>
            <a:r>
              <a:rPr lang="en-US" dirty="0" smtClean="0"/>
              <a:t>Superintendent U.S. Military Academy at West Point 1817</a:t>
            </a:r>
          </a:p>
          <a:p>
            <a:pPr algn="ctr"/>
            <a:r>
              <a:rPr lang="en-US" dirty="0" smtClean="0"/>
              <a:t>Developed the “Thayer Tenets of Education </a:t>
            </a:r>
            <a:r>
              <a:rPr lang="en-US" baseline="30000" dirty="0" smtClean="0"/>
              <a:t>72</a:t>
            </a:r>
            <a:r>
              <a:rPr lang="en-US" dirty="0" smtClean="0"/>
              <a:t>”</a:t>
            </a:r>
            <a:endParaRPr lang="en-US" dirty="0"/>
          </a:p>
        </p:txBody>
      </p:sp>
      <p:sp>
        <p:nvSpPr>
          <p:cNvPr id="7" name="TextBox 6"/>
          <p:cNvSpPr txBox="1"/>
          <p:nvPr/>
        </p:nvSpPr>
        <p:spPr>
          <a:xfrm>
            <a:off x="533400" y="898262"/>
            <a:ext cx="3276600" cy="461665"/>
          </a:xfrm>
          <a:prstGeom prst="rect">
            <a:avLst/>
          </a:prstGeom>
          <a:noFill/>
        </p:spPr>
        <p:txBody>
          <a:bodyPr wrap="square" rtlCol="0">
            <a:spAutoFit/>
          </a:bodyPr>
          <a:lstStyle/>
          <a:p>
            <a:pPr algn="ctr"/>
            <a:r>
              <a:rPr lang="en-US" sz="2400" dirty="0" err="1" smtClean="0"/>
              <a:t>Sylvanus</a:t>
            </a:r>
            <a:r>
              <a:rPr lang="en-US" sz="2400" dirty="0" smtClean="0"/>
              <a:t> Thayer</a:t>
            </a:r>
            <a:endParaRPr lang="en-US" sz="2400" dirty="0"/>
          </a:p>
        </p:txBody>
      </p:sp>
      <p:sp>
        <p:nvSpPr>
          <p:cNvPr id="8" name="TextBox 7"/>
          <p:cNvSpPr txBox="1"/>
          <p:nvPr/>
        </p:nvSpPr>
        <p:spPr>
          <a:xfrm>
            <a:off x="4368114" y="898262"/>
            <a:ext cx="4572000" cy="461665"/>
          </a:xfrm>
          <a:prstGeom prst="rect">
            <a:avLst/>
          </a:prstGeom>
          <a:noFill/>
        </p:spPr>
        <p:txBody>
          <a:bodyPr wrap="square" rtlCol="0">
            <a:spAutoFit/>
          </a:bodyPr>
          <a:lstStyle/>
          <a:p>
            <a:pPr algn="ctr"/>
            <a:r>
              <a:rPr lang="en-US" sz="2400" dirty="0" smtClean="0"/>
              <a:t>Christopher Columbus </a:t>
            </a:r>
            <a:r>
              <a:rPr lang="en-US" sz="2400" dirty="0" err="1" smtClean="0"/>
              <a:t>Langdell</a:t>
            </a:r>
            <a:endParaRPr lang="en-US" sz="2400" dirty="0"/>
          </a:p>
        </p:txBody>
      </p:sp>
      <p:sp>
        <p:nvSpPr>
          <p:cNvPr id="2" name="Slide Number Placeholder 1"/>
          <p:cNvSpPr>
            <a:spLocks noGrp="1"/>
          </p:cNvSpPr>
          <p:nvPr>
            <p:ph type="sldNum" sz="quarter" idx="12"/>
          </p:nvPr>
        </p:nvSpPr>
        <p:spPr/>
        <p:txBody>
          <a:bodyPr/>
          <a:lstStyle/>
          <a:p>
            <a:fld id="{28321E4E-989D-4BEC-8425-396E22ABCE6F}" type="slidenum">
              <a:rPr lang="en-US" smtClean="0"/>
              <a:t>7</a:t>
            </a:fld>
            <a:endParaRPr lang="en-US" dirty="0"/>
          </a:p>
        </p:txBody>
      </p:sp>
    </p:spTree>
    <p:extLst>
      <p:ext uri="{BB962C8B-B14F-4D97-AF65-F5344CB8AC3E}">
        <p14:creationId xmlns:p14="http://schemas.microsoft.com/office/powerpoint/2010/main" val="26199805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525963"/>
          </a:xfrm>
        </p:spPr>
        <p:txBody>
          <a:bodyPr>
            <a:normAutofit fontScale="85000" lnSpcReduction="10000"/>
          </a:bodyPr>
          <a:lstStyle/>
          <a:p>
            <a:pPr marL="514350" indent="-514350">
              <a:buFont typeface="+mj-lt"/>
              <a:buAutoNum type="arabicPeriod"/>
            </a:pPr>
            <a:r>
              <a:rPr lang="en-US" i="1" dirty="0" smtClean="0"/>
              <a:t>Flipped </a:t>
            </a:r>
            <a:r>
              <a:rPr lang="en-US" i="1" dirty="0"/>
              <a:t>classroom </a:t>
            </a:r>
            <a:r>
              <a:rPr lang="en-US" i="1" dirty="0" smtClean="0"/>
              <a:t>– new term, old idea</a:t>
            </a:r>
            <a:r>
              <a:rPr lang="en-US" dirty="0" smtClean="0"/>
              <a:t>.</a:t>
            </a:r>
            <a:endParaRPr lang="en-US" dirty="0"/>
          </a:p>
          <a:p>
            <a:pPr lvl="1"/>
            <a:r>
              <a:rPr lang="en-US" dirty="0" smtClean="0"/>
              <a:t>Origins of the flipped classroom developed circa 1820’s or 1890’s.</a:t>
            </a:r>
          </a:p>
          <a:p>
            <a:pPr lvl="2"/>
            <a:r>
              <a:rPr lang="en-US" dirty="0" smtClean="0"/>
              <a:t>Students take more responsibility for their own learning.</a:t>
            </a:r>
          </a:p>
          <a:p>
            <a:pPr lvl="1"/>
            <a:r>
              <a:rPr lang="en-US" dirty="0" smtClean="0"/>
              <a:t>Two seminal publications:</a:t>
            </a:r>
          </a:p>
          <a:p>
            <a:pPr lvl="2"/>
            <a:r>
              <a:rPr lang="en-US" dirty="0" smtClean="0"/>
              <a:t>Eric Mazur, </a:t>
            </a:r>
            <a:r>
              <a:rPr lang="en-US" i="1" dirty="0" smtClean="0"/>
              <a:t>Peer Instruction: Getting Students to Think in Class</a:t>
            </a:r>
            <a:r>
              <a:rPr lang="en-US" dirty="0" smtClean="0"/>
              <a:t>, American Institute of Physics Conference Proceedings, 1997 </a:t>
            </a:r>
            <a:r>
              <a:rPr lang="en-US" baseline="30000" dirty="0" smtClean="0"/>
              <a:t>49</a:t>
            </a:r>
            <a:r>
              <a:rPr lang="en-US" dirty="0" smtClean="0"/>
              <a:t>.</a:t>
            </a:r>
          </a:p>
          <a:p>
            <a:pPr lvl="2"/>
            <a:r>
              <a:rPr lang="en-US" dirty="0" smtClean="0"/>
              <a:t>M. J. </a:t>
            </a:r>
            <a:r>
              <a:rPr lang="en-US" dirty="0" err="1" smtClean="0"/>
              <a:t>Lage</a:t>
            </a:r>
            <a:r>
              <a:rPr lang="en-US" dirty="0" smtClean="0"/>
              <a:t>, G. J. Platt, et. al, </a:t>
            </a:r>
            <a:r>
              <a:rPr lang="en-US" i="1" dirty="0" smtClean="0"/>
              <a:t>Inverting the Classroom: A Gateway to Creating an Inclusive Learning Environment</a:t>
            </a:r>
            <a:r>
              <a:rPr lang="en-US" dirty="0" smtClean="0"/>
              <a:t>, The </a:t>
            </a:r>
            <a:r>
              <a:rPr lang="en-US" dirty="0"/>
              <a:t>Journal of Economic </a:t>
            </a:r>
            <a:r>
              <a:rPr lang="en-US" dirty="0" smtClean="0"/>
              <a:t>Education 31(1): 30-43, 2000 </a:t>
            </a:r>
            <a:r>
              <a:rPr lang="en-US" baseline="30000" dirty="0" smtClean="0"/>
              <a:t>41</a:t>
            </a:r>
            <a:r>
              <a:rPr lang="en-US" dirty="0" smtClean="0"/>
              <a:t>.</a:t>
            </a:r>
            <a:endParaRPr lang="en-US" baseline="30000" dirty="0" smtClean="0"/>
          </a:p>
          <a:p>
            <a:pPr lvl="1"/>
            <a:r>
              <a:rPr lang="en-US" dirty="0" smtClean="0"/>
              <a:t>Jonathan Bergmann and Aaron </a:t>
            </a:r>
            <a:r>
              <a:rPr lang="en-US" dirty="0" err="1" smtClean="0"/>
              <a:t>Sams</a:t>
            </a:r>
            <a:r>
              <a:rPr lang="en-US" dirty="0" smtClean="0"/>
              <a:t>, </a:t>
            </a:r>
            <a:r>
              <a:rPr lang="en-US" i="1" dirty="0" smtClean="0"/>
              <a:t>Flip Your Classroom, Reach Every Student in Every Class Every Day</a:t>
            </a:r>
            <a:r>
              <a:rPr lang="en-US" dirty="0" smtClean="0"/>
              <a:t>, 2007 </a:t>
            </a:r>
            <a:r>
              <a:rPr lang="en-US" baseline="30000" dirty="0" smtClean="0"/>
              <a:t>6</a:t>
            </a:r>
            <a:r>
              <a:rPr lang="en-US" dirty="0" smtClean="0"/>
              <a:t>.</a:t>
            </a:r>
          </a:p>
          <a:p>
            <a:pPr lvl="2"/>
            <a:r>
              <a:rPr lang="en-US" dirty="0" smtClean="0"/>
              <a:t>K-12 implementation</a:t>
            </a:r>
          </a:p>
        </p:txBody>
      </p:sp>
      <p:sp>
        <p:nvSpPr>
          <p:cNvPr id="4" name="Slide Number Placeholder 3"/>
          <p:cNvSpPr>
            <a:spLocks noGrp="1"/>
          </p:cNvSpPr>
          <p:nvPr>
            <p:ph type="sldNum" sz="quarter" idx="12"/>
          </p:nvPr>
        </p:nvSpPr>
        <p:spPr/>
        <p:txBody>
          <a:bodyPr/>
          <a:lstStyle/>
          <a:p>
            <a:fld id="{28321E4E-989D-4BEC-8425-396E22ABCE6F}" type="slidenum">
              <a:rPr lang="en-US" smtClean="0"/>
              <a:t>8</a:t>
            </a:fld>
            <a:endParaRPr lang="en-US" dirty="0"/>
          </a:p>
        </p:txBody>
      </p:sp>
      <p:sp>
        <p:nvSpPr>
          <p:cNvPr id="6" name="Title 1"/>
          <p:cNvSpPr>
            <a:spLocks noGrp="1"/>
          </p:cNvSpPr>
          <p:nvPr>
            <p:ph type="title"/>
          </p:nvPr>
        </p:nvSpPr>
        <p:spPr>
          <a:xfrm>
            <a:off x="457200" y="381000"/>
            <a:ext cx="8229600" cy="1143000"/>
          </a:xfrm>
        </p:spPr>
        <p:txBody>
          <a:bodyPr>
            <a:noAutofit/>
          </a:bodyPr>
          <a:lstStyle/>
          <a:p>
            <a:r>
              <a:rPr lang="en-US" sz="3200" b="1" dirty="0" smtClean="0"/>
              <a:t>Separating Fact from Fiction about Flipping</a:t>
            </a:r>
            <a:endParaRPr lang="en-US" sz="3200" b="1" dirty="0"/>
          </a:p>
        </p:txBody>
      </p:sp>
    </p:spTree>
    <p:extLst>
      <p:ext uri="{BB962C8B-B14F-4D97-AF65-F5344CB8AC3E}">
        <p14:creationId xmlns:p14="http://schemas.microsoft.com/office/powerpoint/2010/main" val="42082473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525963"/>
          </a:xfrm>
        </p:spPr>
        <p:txBody>
          <a:bodyPr>
            <a:normAutofit/>
          </a:bodyPr>
          <a:lstStyle/>
          <a:p>
            <a:pPr marL="514350" indent="-514350">
              <a:buFont typeface="+mj-lt"/>
              <a:buAutoNum type="arabicPeriod" startAt="2"/>
            </a:pPr>
            <a:r>
              <a:rPr lang="en-US" i="1" dirty="0" smtClean="0"/>
              <a:t>A </a:t>
            </a:r>
            <a:r>
              <a:rPr lang="en-US" i="1" dirty="0"/>
              <a:t>flipped classroom is </a:t>
            </a:r>
            <a:r>
              <a:rPr lang="en-US" i="1" dirty="0" smtClean="0"/>
              <a:t>an approach  </a:t>
            </a:r>
            <a:r>
              <a:rPr lang="en-US" i="1" dirty="0"/>
              <a:t>that can be implemented gradually or all at once</a:t>
            </a:r>
            <a:r>
              <a:rPr lang="en-US" dirty="0"/>
              <a:t>.</a:t>
            </a:r>
          </a:p>
          <a:p>
            <a:pPr lvl="1"/>
            <a:r>
              <a:rPr lang="en-US" dirty="0" smtClean="0"/>
              <a:t>One concept</a:t>
            </a:r>
          </a:p>
          <a:p>
            <a:pPr lvl="1"/>
            <a:r>
              <a:rPr lang="en-US" dirty="0" smtClean="0"/>
              <a:t>One chapter</a:t>
            </a:r>
          </a:p>
          <a:p>
            <a:pPr lvl="1"/>
            <a:r>
              <a:rPr lang="en-US" dirty="0" smtClean="0"/>
              <a:t>One section</a:t>
            </a:r>
          </a:p>
          <a:p>
            <a:pPr lvl="1"/>
            <a:r>
              <a:rPr lang="en-US" dirty="0" smtClean="0"/>
              <a:t>One lab</a:t>
            </a:r>
          </a:p>
          <a:p>
            <a:pPr lvl="1"/>
            <a:r>
              <a:rPr lang="en-US" dirty="0" smtClean="0"/>
              <a:t>One class meeting per week</a:t>
            </a:r>
          </a:p>
          <a:p>
            <a:pPr lvl="1"/>
            <a:r>
              <a:rPr lang="en-US" dirty="0" smtClean="0"/>
              <a:t>One course</a:t>
            </a:r>
            <a:endParaRPr lang="en-US" dirty="0"/>
          </a:p>
        </p:txBody>
      </p:sp>
      <p:sp>
        <p:nvSpPr>
          <p:cNvPr id="4" name="Slide Number Placeholder 3"/>
          <p:cNvSpPr>
            <a:spLocks noGrp="1"/>
          </p:cNvSpPr>
          <p:nvPr>
            <p:ph type="sldNum" sz="quarter" idx="12"/>
          </p:nvPr>
        </p:nvSpPr>
        <p:spPr/>
        <p:txBody>
          <a:bodyPr/>
          <a:lstStyle/>
          <a:p>
            <a:fld id="{28321E4E-989D-4BEC-8425-396E22ABCE6F}" type="slidenum">
              <a:rPr lang="en-US" smtClean="0"/>
              <a:t>9</a:t>
            </a:fld>
            <a:endParaRPr lang="en-US"/>
          </a:p>
        </p:txBody>
      </p:sp>
      <p:sp>
        <p:nvSpPr>
          <p:cNvPr id="6" name="Title 1"/>
          <p:cNvSpPr>
            <a:spLocks noGrp="1"/>
          </p:cNvSpPr>
          <p:nvPr>
            <p:ph type="title"/>
          </p:nvPr>
        </p:nvSpPr>
        <p:spPr>
          <a:xfrm>
            <a:off x="457200" y="381000"/>
            <a:ext cx="8229600" cy="1143000"/>
          </a:xfrm>
        </p:spPr>
        <p:txBody>
          <a:bodyPr>
            <a:noAutofit/>
          </a:bodyPr>
          <a:lstStyle/>
          <a:p>
            <a:r>
              <a:rPr lang="en-US" sz="3200" b="1" dirty="0" smtClean="0"/>
              <a:t>Separating Fact from Fiction about Flipping</a:t>
            </a:r>
            <a:endParaRPr lang="en-US" sz="3200" b="1" dirty="0"/>
          </a:p>
        </p:txBody>
      </p:sp>
    </p:spTree>
    <p:extLst>
      <p:ext uri="{BB962C8B-B14F-4D97-AF65-F5344CB8AC3E}">
        <p14:creationId xmlns:p14="http://schemas.microsoft.com/office/powerpoint/2010/main" val="20442318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3316</TotalTime>
  <Words>1014</Words>
  <Application>Microsoft Office PowerPoint</Application>
  <PresentationFormat>On-screen Show (4:3)</PresentationFormat>
  <Paragraphs>173</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PowerPoint Presentation</vt:lpstr>
      <vt:lpstr>Why should I practice active learning in my classroom?</vt:lpstr>
      <vt:lpstr>PowerPoint Presentation</vt:lpstr>
      <vt:lpstr>PowerPoint Presentation</vt:lpstr>
      <vt:lpstr>PowerPoint Presentation</vt:lpstr>
      <vt:lpstr>Separating Fact from Fiction about Flipping</vt:lpstr>
      <vt:lpstr>PowerPoint Presentation</vt:lpstr>
      <vt:lpstr>Separating Fact from Fiction about Flipping</vt:lpstr>
      <vt:lpstr>Separating Fact from Fiction about Flipping</vt:lpstr>
      <vt:lpstr>Separating Fact from Fiction about Flipping</vt:lpstr>
      <vt:lpstr>Separating Fact from Fiction about Flipping</vt:lpstr>
      <vt:lpstr>Separating Fact from Fiction about Flipping</vt:lpstr>
      <vt:lpstr>Velcro Theory of Memory</vt:lpstr>
      <vt:lpstr>Separating Fact from Fiction about Flipping</vt:lpstr>
      <vt:lpstr>Think about something you know really well, something you are considered an expert in.  How did you learn that so well?  By doing it! Practicing it! → Applying it!  “Practice at retrieving new knowledge from memory is a potent tool for learning”, P.C. Brown, H. L. Roediger, M. A. McDaniel – Make It Stick; The Science of Successful Learning (2014) 11.</vt:lpstr>
      <vt:lpstr>Separating Fact from Fiction about Flipping</vt:lpstr>
      <vt:lpstr>PowerPoint Presentation</vt:lpstr>
      <vt:lpstr>Separating Fact from Fiction about Flipping</vt:lpstr>
      <vt:lpstr>Separating Fact from Fiction about Flipping</vt:lpstr>
      <vt:lpstr>Why is this Important?</vt:lpstr>
      <vt:lpstr>Is Active Learning Effective?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Flipping the Classroom</dc:title>
  <dc:creator>GCC</dc:creator>
  <cp:lastModifiedBy>Robert</cp:lastModifiedBy>
  <cp:revision>269</cp:revision>
  <cp:lastPrinted>2014-06-05T14:53:25Z</cp:lastPrinted>
  <dcterms:created xsi:type="dcterms:W3CDTF">2014-01-12T20:32:20Z</dcterms:created>
  <dcterms:modified xsi:type="dcterms:W3CDTF">2015-06-16T18:45:03Z</dcterms:modified>
</cp:coreProperties>
</file>